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notesSlides/notesSlide8.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9"/>
  </p:notesMasterIdLst>
  <p:sldIdLst>
    <p:sldId id="364" r:id="rId2"/>
    <p:sldId id="365" r:id="rId3"/>
    <p:sldId id="257" r:id="rId4"/>
    <p:sldId id="366" r:id="rId5"/>
    <p:sldId id="367" r:id="rId6"/>
    <p:sldId id="258" r:id="rId7"/>
    <p:sldId id="368" r:id="rId8"/>
    <p:sldId id="369" r:id="rId9"/>
    <p:sldId id="370" r:id="rId10"/>
    <p:sldId id="259" r:id="rId11"/>
    <p:sldId id="260" r:id="rId12"/>
    <p:sldId id="261" r:id="rId13"/>
    <p:sldId id="262" r:id="rId14"/>
    <p:sldId id="371" r:id="rId15"/>
    <p:sldId id="372" r:id="rId16"/>
    <p:sldId id="263" r:id="rId17"/>
    <p:sldId id="264" r:id="rId18"/>
    <p:sldId id="373" r:id="rId19"/>
    <p:sldId id="374" r:id="rId20"/>
    <p:sldId id="375" r:id="rId21"/>
    <p:sldId id="376" r:id="rId22"/>
    <p:sldId id="377" r:id="rId23"/>
    <p:sldId id="378" r:id="rId24"/>
    <p:sldId id="379" r:id="rId25"/>
    <p:sldId id="380" r:id="rId26"/>
    <p:sldId id="381" r:id="rId27"/>
    <p:sldId id="382" r:id="rId28"/>
    <p:sldId id="270" r:id="rId29"/>
    <p:sldId id="271" r:id="rId30"/>
    <p:sldId id="383" r:id="rId31"/>
    <p:sldId id="272" r:id="rId32"/>
    <p:sldId id="384" r:id="rId33"/>
    <p:sldId id="273" r:id="rId34"/>
    <p:sldId id="386" r:id="rId35"/>
    <p:sldId id="385" r:id="rId36"/>
    <p:sldId id="387" r:id="rId37"/>
    <p:sldId id="388" r:id="rId38"/>
    <p:sldId id="274" r:id="rId39"/>
    <p:sldId id="275" r:id="rId40"/>
    <p:sldId id="276" r:id="rId41"/>
    <p:sldId id="277" r:id="rId42"/>
    <p:sldId id="278" r:id="rId43"/>
    <p:sldId id="279" r:id="rId44"/>
    <p:sldId id="280" r:id="rId45"/>
    <p:sldId id="394" r:id="rId46"/>
    <p:sldId id="281" r:id="rId47"/>
    <p:sldId id="395" r:id="rId48"/>
    <p:sldId id="282" r:id="rId49"/>
    <p:sldId id="283" r:id="rId50"/>
    <p:sldId id="396" r:id="rId51"/>
    <p:sldId id="397" r:id="rId52"/>
    <p:sldId id="284" r:id="rId53"/>
    <p:sldId id="398" r:id="rId54"/>
    <p:sldId id="285" r:id="rId55"/>
    <p:sldId id="399" r:id="rId56"/>
    <p:sldId id="400" r:id="rId57"/>
    <p:sldId id="286" r:id="rId58"/>
    <p:sldId id="401" r:id="rId59"/>
    <p:sldId id="402" r:id="rId60"/>
    <p:sldId id="287" r:id="rId61"/>
    <p:sldId id="403"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409" r:id="rId78"/>
    <p:sldId id="410" r:id="rId79"/>
    <p:sldId id="404" r:id="rId80"/>
    <p:sldId id="303" r:id="rId81"/>
    <p:sldId id="305" r:id="rId82"/>
    <p:sldId id="405" r:id="rId83"/>
    <p:sldId id="306" r:id="rId84"/>
    <p:sldId id="406" r:id="rId85"/>
    <p:sldId id="407" r:id="rId86"/>
    <p:sldId id="308" r:id="rId87"/>
    <p:sldId id="408" r:id="rId88"/>
    <p:sldId id="310" r:id="rId89"/>
    <p:sldId id="411" r:id="rId90"/>
    <p:sldId id="313" r:id="rId91"/>
    <p:sldId id="314" r:id="rId92"/>
    <p:sldId id="316" r:id="rId93"/>
    <p:sldId id="317" r:id="rId94"/>
    <p:sldId id="318" r:id="rId95"/>
    <p:sldId id="320" r:id="rId96"/>
    <p:sldId id="321" r:id="rId97"/>
    <p:sldId id="412" r:id="rId98"/>
    <p:sldId id="323" r:id="rId99"/>
    <p:sldId id="324" r:id="rId100"/>
    <p:sldId id="325" r:id="rId101"/>
    <p:sldId id="326" r:id="rId102"/>
    <p:sldId id="327" r:id="rId103"/>
    <p:sldId id="329" r:id="rId104"/>
    <p:sldId id="330" r:id="rId105"/>
    <p:sldId id="332" r:id="rId106"/>
    <p:sldId id="414" r:id="rId107"/>
    <p:sldId id="415" r:id="rId108"/>
    <p:sldId id="416" r:id="rId109"/>
    <p:sldId id="419" r:id="rId110"/>
    <p:sldId id="336" r:id="rId111"/>
    <p:sldId id="339" r:id="rId112"/>
    <p:sldId id="418" r:id="rId113"/>
    <p:sldId id="341" r:id="rId114"/>
    <p:sldId id="420" r:id="rId115"/>
    <p:sldId id="421" r:id="rId116"/>
    <p:sldId id="417" r:id="rId117"/>
    <p:sldId id="422" r:id="rId118"/>
    <p:sldId id="423" r:id="rId119"/>
    <p:sldId id="424" r:id="rId120"/>
    <p:sldId id="343" r:id="rId121"/>
    <p:sldId id="425" r:id="rId122"/>
    <p:sldId id="426" r:id="rId123"/>
    <p:sldId id="427" r:id="rId124"/>
    <p:sldId id="347" r:id="rId125"/>
    <p:sldId id="428" r:id="rId126"/>
    <p:sldId id="429" r:id="rId127"/>
    <p:sldId id="430" r:id="rId128"/>
    <p:sldId id="393" r:id="rId129"/>
    <p:sldId id="357" r:id="rId130"/>
    <p:sldId id="389" r:id="rId131"/>
    <p:sldId id="390" r:id="rId132"/>
    <p:sldId id="391" r:id="rId133"/>
    <p:sldId id="392" r:id="rId134"/>
    <p:sldId id="358" r:id="rId135"/>
    <p:sldId id="359" r:id="rId136"/>
    <p:sldId id="360" r:id="rId137"/>
    <p:sldId id="361" r:id="rId13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4CA625B-10E4-4940-9BAC-2489EF5C453F}" type="datetimeFigureOut">
              <a:rPr lang="en-IN" smtClean="0"/>
              <a:pPr/>
              <a:t>05-02-2022</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D7DFC86-5CAC-40C9-A557-63ABDD31FFE9}" type="slidenum">
              <a:rPr lang="en-IN" smtClean="0"/>
              <a:pPr/>
              <a:t>‹#›</a:t>
            </a:fld>
            <a:endParaRPr lang="en-IN"/>
          </a:p>
        </p:txBody>
      </p:sp>
    </p:spTree>
    <p:extLst>
      <p:ext uri="{BB962C8B-B14F-4D97-AF65-F5344CB8AC3E}">
        <p14:creationId xmlns:p14="http://schemas.microsoft.com/office/powerpoint/2010/main" xmlns="" val="375621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4</a:t>
            </a:fld>
            <a:endParaRPr lang="en-IN" dirty="0"/>
          </a:p>
        </p:txBody>
      </p:sp>
    </p:spTree>
    <p:extLst>
      <p:ext uri="{BB962C8B-B14F-4D97-AF65-F5344CB8AC3E}">
        <p14:creationId xmlns:p14="http://schemas.microsoft.com/office/powerpoint/2010/main" xmlns="" val="379350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7</a:t>
            </a:fld>
            <a:endParaRPr lang="en-IN" dirty="0"/>
          </a:p>
        </p:txBody>
      </p:sp>
    </p:spTree>
    <p:extLst>
      <p:ext uri="{BB962C8B-B14F-4D97-AF65-F5344CB8AC3E}">
        <p14:creationId xmlns:p14="http://schemas.microsoft.com/office/powerpoint/2010/main" xmlns="" val="412572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25</a:t>
            </a:fld>
            <a:endParaRPr lang="en-IN"/>
          </a:p>
        </p:txBody>
      </p:sp>
    </p:spTree>
    <p:extLst>
      <p:ext uri="{BB962C8B-B14F-4D97-AF65-F5344CB8AC3E}">
        <p14:creationId xmlns:p14="http://schemas.microsoft.com/office/powerpoint/2010/main" xmlns="" val="80659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47</a:t>
            </a:fld>
            <a:endParaRPr lang="en-IN"/>
          </a:p>
        </p:txBody>
      </p:sp>
    </p:spTree>
    <p:extLst>
      <p:ext uri="{BB962C8B-B14F-4D97-AF65-F5344CB8AC3E}">
        <p14:creationId xmlns:p14="http://schemas.microsoft.com/office/powerpoint/2010/main" xmlns="" val="608065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107</a:t>
            </a:fld>
            <a:endParaRPr lang="en-IN"/>
          </a:p>
        </p:txBody>
      </p:sp>
    </p:spTree>
    <p:extLst>
      <p:ext uri="{BB962C8B-B14F-4D97-AF65-F5344CB8AC3E}">
        <p14:creationId xmlns:p14="http://schemas.microsoft.com/office/powerpoint/2010/main" xmlns="" val="319356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114</a:t>
            </a:fld>
            <a:endParaRPr lang="en-IN"/>
          </a:p>
        </p:txBody>
      </p:sp>
    </p:spTree>
    <p:extLst>
      <p:ext uri="{BB962C8B-B14F-4D97-AF65-F5344CB8AC3E}">
        <p14:creationId xmlns:p14="http://schemas.microsoft.com/office/powerpoint/2010/main" xmlns="" val="414099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128</a:t>
            </a:fld>
            <a:endParaRPr lang="en-IN" dirty="0"/>
          </a:p>
        </p:txBody>
      </p:sp>
    </p:spTree>
    <p:extLst>
      <p:ext uri="{BB962C8B-B14F-4D97-AF65-F5344CB8AC3E}">
        <p14:creationId xmlns:p14="http://schemas.microsoft.com/office/powerpoint/2010/main" xmlns="" val="26026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7DFC86-5CAC-40C9-A557-63ABDD31FFE9}" type="slidenum">
              <a:rPr lang="en-IN" smtClean="0"/>
              <a:pPr/>
              <a:t>130</a:t>
            </a:fld>
            <a:endParaRPr lang="en-IN" dirty="0"/>
          </a:p>
        </p:txBody>
      </p:sp>
    </p:spTree>
    <p:extLst>
      <p:ext uri="{BB962C8B-B14F-4D97-AF65-F5344CB8AC3E}">
        <p14:creationId xmlns:p14="http://schemas.microsoft.com/office/powerpoint/2010/main" xmlns="" val="1602378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57702" y="1548460"/>
            <a:ext cx="2228595" cy="47243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830195" y="3486988"/>
            <a:ext cx="3483609" cy="6953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0925" y="179578"/>
            <a:ext cx="7442149" cy="636269"/>
          </a:xfrm>
          <a:prstGeom prst="rect">
            <a:avLst/>
          </a:prstGeom>
        </p:spPr>
        <p:txBody>
          <a:bodyPr wrap="square" lIns="0" tIns="0" rIns="0" bIns="0">
            <a:spAutoFit/>
          </a:bodyPr>
          <a:lstStyle>
            <a:lvl1pPr>
              <a:defRPr sz="40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535635" y="1259149"/>
            <a:ext cx="8141334" cy="4154804"/>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2/5/2022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3" Type="http://schemas.openxmlformats.org/officeDocument/2006/relationships/image" Target="../media/image22.png"/><Relationship Id="rId21" Type="http://schemas.openxmlformats.org/officeDocument/2006/relationships/image" Target="../media/image40.png"/><Relationship Id="rId34" Type="http://schemas.openxmlformats.org/officeDocument/2006/relationships/image" Target="../media/image53.png"/><Relationship Id="rId42" Type="http://schemas.openxmlformats.org/officeDocument/2006/relationships/image" Target="../media/image6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41"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45" Type="http://schemas.openxmlformats.org/officeDocument/2006/relationships/image" Target="../media/image64.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50.png"/><Relationship Id="rId44" Type="http://schemas.openxmlformats.org/officeDocument/2006/relationships/image" Target="../media/image63.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nigranth.com/computer-networks-tutorial/tcp-ip-reference-model/" TargetMode="External"/><Relationship Id="rId2" Type="http://schemas.openxmlformats.org/officeDocument/2006/relationships/hyperlink" Target="https://www.hostinger.in/" TargetMode="Externa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jpe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47FC1-F7A4-4754-93E6-CC048AEC3B60}"/>
              </a:ext>
            </a:extLst>
          </p:cNvPr>
          <p:cNvSpPr>
            <a:spLocks noGrp="1"/>
          </p:cNvSpPr>
          <p:nvPr>
            <p:ph type="ctrTitle"/>
          </p:nvPr>
        </p:nvSpPr>
        <p:spPr>
          <a:xfrm>
            <a:off x="3276600" y="1676400"/>
            <a:ext cx="2228595" cy="615553"/>
          </a:xfrm>
        </p:spPr>
        <p:txBody>
          <a:bodyPr/>
          <a:lstStyle/>
          <a:p>
            <a:pPr algn="ctr"/>
            <a:r>
              <a:rPr lang="en-US" dirty="0">
                <a:solidFill>
                  <a:srgbClr val="0070C0"/>
                </a:solidFill>
              </a:rPr>
              <a:t>UNIT-I</a:t>
            </a:r>
            <a:endParaRPr lang="en-IN" dirty="0">
              <a:solidFill>
                <a:srgbClr val="0070C0"/>
              </a:solidFill>
            </a:endParaRPr>
          </a:p>
        </p:txBody>
      </p:sp>
      <p:sp>
        <p:nvSpPr>
          <p:cNvPr id="3" name="Subtitle 2">
            <a:extLst>
              <a:ext uri="{FF2B5EF4-FFF2-40B4-BE49-F238E27FC236}">
                <a16:creationId xmlns:a16="http://schemas.microsoft.com/office/drawing/2014/main" xmlns="" id="{CD5DE85E-BA86-4B24-8BF3-F7D2C298AF75}"/>
              </a:ext>
            </a:extLst>
          </p:cNvPr>
          <p:cNvSpPr>
            <a:spLocks noGrp="1"/>
          </p:cNvSpPr>
          <p:nvPr>
            <p:ph type="subTitle" idx="4"/>
          </p:nvPr>
        </p:nvSpPr>
        <p:spPr>
          <a:xfrm>
            <a:off x="1905000" y="3052727"/>
            <a:ext cx="5715000" cy="553998"/>
          </a:xfrm>
        </p:spPr>
        <p:txBody>
          <a:bodyPr/>
          <a:lstStyle/>
          <a:p>
            <a:r>
              <a:rPr lang="en-US" sz="3600" dirty="0">
                <a:solidFill>
                  <a:srgbClr val="FF0000"/>
                </a:solidFill>
                <a:latin typeface="+mj-lt"/>
              </a:rPr>
              <a:t>Introduction &amp; Physical Layer</a:t>
            </a:r>
            <a:endParaRPr lang="en-IN" sz="3600" dirty="0">
              <a:solidFill>
                <a:srgbClr val="FF0000"/>
              </a:solidFill>
              <a:latin typeface="+mj-lt"/>
            </a:endParaRPr>
          </a:p>
        </p:txBody>
      </p:sp>
    </p:spTree>
    <p:extLst>
      <p:ext uri="{BB962C8B-B14F-4D97-AF65-F5344CB8AC3E}">
        <p14:creationId xmlns:p14="http://schemas.microsoft.com/office/powerpoint/2010/main" xmlns="" val="4241331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08422" y="506394"/>
            <a:ext cx="255767" cy="263596"/>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474065" y="373202"/>
            <a:ext cx="2656840" cy="454025"/>
          </a:xfrm>
          <a:prstGeom prst="rect">
            <a:avLst/>
          </a:prstGeom>
        </p:spPr>
        <p:txBody>
          <a:bodyPr vert="horz" wrap="square" lIns="0" tIns="13970" rIns="0" bIns="0" rtlCol="0">
            <a:spAutoFit/>
          </a:bodyPr>
          <a:lstStyle/>
          <a:p>
            <a:pPr marL="12700">
              <a:lnSpc>
                <a:spcPct val="100000"/>
              </a:lnSpc>
              <a:spcBef>
                <a:spcPts val="110"/>
              </a:spcBef>
              <a:tabLst>
                <a:tab pos="546100" algn="l"/>
              </a:tabLst>
            </a:pPr>
            <a:r>
              <a:rPr sz="2800" spc="-10" dirty="0">
                <a:latin typeface="Times New Roman"/>
                <a:cs typeface="Times New Roman"/>
              </a:rPr>
              <a:t>N</a:t>
            </a:r>
            <a:r>
              <a:rPr sz="2800" spc="5" dirty="0">
                <a:latin typeface="Times New Roman"/>
                <a:cs typeface="Times New Roman"/>
              </a:rPr>
              <a:t>ETW</a:t>
            </a:r>
            <a:r>
              <a:rPr sz="2800" spc="-10" dirty="0">
                <a:latin typeface="Times New Roman"/>
                <a:cs typeface="Times New Roman"/>
              </a:rPr>
              <a:t>OR</a:t>
            </a:r>
            <a:r>
              <a:rPr sz="2800" spc="5" dirty="0">
                <a:latin typeface="Times New Roman"/>
                <a:cs typeface="Times New Roman"/>
              </a:rPr>
              <a:t>K</a:t>
            </a:r>
            <a:endParaRPr sz="2800" dirty="0">
              <a:latin typeface="Times New Roman"/>
              <a:cs typeface="Times New Roman"/>
            </a:endParaRPr>
          </a:p>
        </p:txBody>
      </p:sp>
      <p:sp>
        <p:nvSpPr>
          <p:cNvPr id="4" name="object 4"/>
          <p:cNvSpPr txBox="1"/>
          <p:nvPr/>
        </p:nvSpPr>
        <p:spPr>
          <a:xfrm>
            <a:off x="307340" y="1731390"/>
            <a:ext cx="8460740" cy="3318510"/>
          </a:xfrm>
          <a:prstGeom prst="rect">
            <a:avLst/>
          </a:prstGeom>
        </p:spPr>
        <p:txBody>
          <a:bodyPr vert="horz" wrap="square" lIns="0" tIns="12700" rIns="0" bIns="0" rtlCol="0">
            <a:spAutoFit/>
          </a:bodyPr>
          <a:lstStyle/>
          <a:p>
            <a:pPr marL="469900" marR="5080" indent="-457834" algn="just">
              <a:lnSpc>
                <a:spcPct val="100000"/>
              </a:lnSpc>
              <a:spcBef>
                <a:spcPts val="100"/>
              </a:spcBef>
              <a:buFont typeface="Arial"/>
              <a:buChar char="•"/>
              <a:tabLst>
                <a:tab pos="470534" algn="l"/>
              </a:tabLst>
            </a:pPr>
            <a:r>
              <a:rPr sz="2400" spc="-5" dirty="0">
                <a:latin typeface="Times New Roman"/>
                <a:cs typeface="Times New Roman"/>
              </a:rPr>
              <a:t>A </a:t>
            </a:r>
            <a:r>
              <a:rPr sz="2400" spc="-5" dirty="0">
                <a:solidFill>
                  <a:srgbClr val="FF0000"/>
                </a:solidFill>
                <a:latin typeface="Times New Roman"/>
                <a:cs typeface="Times New Roman"/>
              </a:rPr>
              <a:t>network </a:t>
            </a:r>
            <a:r>
              <a:rPr sz="2400" dirty="0">
                <a:latin typeface="Times New Roman"/>
                <a:cs typeface="Times New Roman"/>
              </a:rPr>
              <a:t>is a </a:t>
            </a:r>
            <a:r>
              <a:rPr sz="2400" spc="-5" dirty="0">
                <a:latin typeface="Times New Roman"/>
                <a:cs typeface="Times New Roman"/>
              </a:rPr>
              <a:t>set </a:t>
            </a:r>
            <a:r>
              <a:rPr sz="2400" dirty="0">
                <a:latin typeface="Times New Roman"/>
                <a:cs typeface="Times New Roman"/>
              </a:rPr>
              <a:t>of </a:t>
            </a:r>
            <a:r>
              <a:rPr sz="2400" spc="-5" dirty="0">
                <a:latin typeface="Times New Roman"/>
                <a:cs typeface="Times New Roman"/>
              </a:rPr>
              <a:t>devices (often referred </a:t>
            </a:r>
            <a:r>
              <a:rPr sz="2400" dirty="0">
                <a:latin typeface="Times New Roman"/>
                <a:cs typeface="Times New Roman"/>
              </a:rPr>
              <a:t>to </a:t>
            </a:r>
            <a:r>
              <a:rPr sz="2400" spc="-10" dirty="0">
                <a:latin typeface="Times New Roman"/>
                <a:cs typeface="Times New Roman"/>
              </a:rPr>
              <a:t>as </a:t>
            </a:r>
            <a:r>
              <a:rPr sz="2400" spc="-5" dirty="0">
                <a:solidFill>
                  <a:srgbClr val="FF0000"/>
                </a:solidFill>
                <a:latin typeface="Times New Roman"/>
                <a:cs typeface="Times New Roman"/>
              </a:rPr>
              <a:t>nodes</a:t>
            </a:r>
            <a:r>
              <a:rPr sz="2400" spc="-5" dirty="0">
                <a:latin typeface="Times New Roman"/>
                <a:cs typeface="Times New Roman"/>
              </a:rPr>
              <a:t>)  connected </a:t>
            </a:r>
            <a:r>
              <a:rPr sz="2400" dirty="0">
                <a:latin typeface="Times New Roman"/>
                <a:cs typeface="Times New Roman"/>
              </a:rPr>
              <a:t>by </a:t>
            </a:r>
            <a:r>
              <a:rPr sz="2400" spc="-5" dirty="0">
                <a:latin typeface="Times New Roman"/>
                <a:cs typeface="Times New Roman"/>
              </a:rPr>
              <a:t>communication</a:t>
            </a:r>
            <a:r>
              <a:rPr sz="2400" spc="-10" dirty="0">
                <a:latin typeface="Times New Roman"/>
                <a:cs typeface="Times New Roman"/>
              </a:rPr>
              <a:t> </a:t>
            </a:r>
            <a:r>
              <a:rPr sz="2400" dirty="0">
                <a:solidFill>
                  <a:srgbClr val="FF0000"/>
                </a:solidFill>
                <a:latin typeface="Times New Roman"/>
                <a:cs typeface="Times New Roman"/>
              </a:rPr>
              <a:t>links</a:t>
            </a:r>
            <a:r>
              <a:rPr sz="2400" dirty="0">
                <a:latin typeface="Times New Roman"/>
                <a:cs typeface="Times New Roman"/>
              </a:rPr>
              <a:t>.</a:t>
            </a:r>
          </a:p>
          <a:p>
            <a:pPr>
              <a:lnSpc>
                <a:spcPct val="100000"/>
              </a:lnSpc>
              <a:spcBef>
                <a:spcPts val="5"/>
              </a:spcBef>
              <a:buFont typeface="Arial"/>
              <a:buChar char="•"/>
            </a:pPr>
            <a:endParaRPr sz="2500" dirty="0">
              <a:latin typeface="Times New Roman"/>
              <a:cs typeface="Times New Roman"/>
            </a:endParaRPr>
          </a:p>
          <a:p>
            <a:pPr marL="469900" marR="10795" indent="-457834" algn="just">
              <a:lnSpc>
                <a:spcPct val="100000"/>
              </a:lnSpc>
              <a:buFont typeface="Arial"/>
              <a:buChar char="•"/>
              <a:tabLst>
                <a:tab pos="470534" algn="l"/>
              </a:tabLst>
            </a:pPr>
            <a:r>
              <a:rPr sz="2400" dirty="0">
                <a:latin typeface="Times New Roman"/>
                <a:cs typeface="Times New Roman"/>
              </a:rPr>
              <a:t>A </a:t>
            </a:r>
            <a:r>
              <a:rPr sz="2400" spc="-5" dirty="0">
                <a:latin typeface="Times New Roman"/>
                <a:cs typeface="Times New Roman"/>
              </a:rPr>
              <a:t>node </a:t>
            </a:r>
            <a:r>
              <a:rPr sz="2400" spc="-10" dirty="0">
                <a:latin typeface="Times New Roman"/>
                <a:cs typeface="Times New Roman"/>
              </a:rPr>
              <a:t>can </a:t>
            </a:r>
            <a:r>
              <a:rPr sz="2400" spc="-5" dirty="0">
                <a:latin typeface="Times New Roman"/>
                <a:cs typeface="Times New Roman"/>
              </a:rPr>
              <a:t>be </a:t>
            </a:r>
            <a:r>
              <a:rPr sz="2400" dirty="0">
                <a:latin typeface="Times New Roman"/>
                <a:cs typeface="Times New Roman"/>
              </a:rPr>
              <a:t>a </a:t>
            </a:r>
            <a:r>
              <a:rPr sz="2400" spc="-15" dirty="0">
                <a:latin typeface="Times New Roman"/>
                <a:cs typeface="Times New Roman"/>
              </a:rPr>
              <a:t>computer, printer, </a:t>
            </a:r>
            <a:r>
              <a:rPr sz="2400" spc="-5" dirty="0">
                <a:latin typeface="Times New Roman"/>
                <a:cs typeface="Times New Roman"/>
              </a:rPr>
              <a:t>or </a:t>
            </a:r>
            <a:r>
              <a:rPr sz="2400" spc="10" dirty="0">
                <a:latin typeface="Times New Roman"/>
                <a:cs typeface="Times New Roman"/>
              </a:rPr>
              <a:t>any </a:t>
            </a:r>
            <a:r>
              <a:rPr sz="2400" dirty="0">
                <a:latin typeface="Times New Roman"/>
                <a:cs typeface="Times New Roman"/>
              </a:rPr>
              <a:t>other device </a:t>
            </a:r>
            <a:r>
              <a:rPr sz="2400" spc="-5" dirty="0">
                <a:latin typeface="Times New Roman"/>
                <a:cs typeface="Times New Roman"/>
              </a:rPr>
              <a:t>capable of  sending and/or receiving data generated </a:t>
            </a:r>
            <a:r>
              <a:rPr sz="2400" spc="20" dirty="0">
                <a:latin typeface="Times New Roman"/>
                <a:cs typeface="Times New Roman"/>
              </a:rPr>
              <a:t>by </a:t>
            </a:r>
            <a:r>
              <a:rPr sz="2400" dirty="0">
                <a:latin typeface="Times New Roman"/>
                <a:cs typeface="Times New Roman"/>
              </a:rPr>
              <a:t>other </a:t>
            </a:r>
            <a:r>
              <a:rPr sz="2400" spc="-5" dirty="0">
                <a:latin typeface="Times New Roman"/>
                <a:cs typeface="Times New Roman"/>
              </a:rPr>
              <a:t>nodes </a:t>
            </a:r>
            <a:r>
              <a:rPr sz="2400" dirty="0">
                <a:latin typeface="Times New Roman"/>
                <a:cs typeface="Times New Roman"/>
              </a:rPr>
              <a:t>on </a:t>
            </a:r>
            <a:r>
              <a:rPr sz="2400" spc="5" dirty="0">
                <a:latin typeface="Times New Roman"/>
                <a:cs typeface="Times New Roman"/>
              </a:rPr>
              <a:t>the  </a:t>
            </a:r>
            <a:r>
              <a:rPr sz="2400" spc="-5" dirty="0">
                <a:latin typeface="Times New Roman"/>
                <a:cs typeface="Times New Roman"/>
              </a:rPr>
              <a:t>network.</a:t>
            </a:r>
            <a:endParaRPr sz="2400" dirty="0">
              <a:latin typeface="Times New Roman"/>
              <a:cs typeface="Times New Roman"/>
            </a:endParaRPr>
          </a:p>
          <a:p>
            <a:pPr>
              <a:lnSpc>
                <a:spcPct val="100000"/>
              </a:lnSpc>
              <a:spcBef>
                <a:spcPts val="10"/>
              </a:spcBef>
              <a:buFont typeface="Arial"/>
              <a:buChar char="•"/>
            </a:pPr>
            <a:endParaRPr sz="2500" dirty="0">
              <a:latin typeface="Times New Roman"/>
              <a:cs typeface="Times New Roman"/>
            </a:endParaRPr>
          </a:p>
          <a:p>
            <a:pPr marL="527685" indent="-515620">
              <a:lnSpc>
                <a:spcPct val="100000"/>
              </a:lnSpc>
              <a:buFont typeface="Arial"/>
              <a:buChar char="•"/>
              <a:tabLst>
                <a:tab pos="527685" algn="l"/>
                <a:tab pos="528320" algn="l"/>
              </a:tabLst>
            </a:pPr>
            <a:r>
              <a:rPr sz="2400" dirty="0">
                <a:latin typeface="Times New Roman"/>
                <a:cs typeface="Times New Roman"/>
              </a:rPr>
              <a:t>A</a:t>
            </a:r>
            <a:r>
              <a:rPr sz="2400" spc="160" dirty="0">
                <a:latin typeface="Times New Roman"/>
                <a:cs typeface="Times New Roman"/>
              </a:rPr>
              <a:t> </a:t>
            </a:r>
            <a:r>
              <a:rPr sz="2400" dirty="0">
                <a:latin typeface="Times New Roman"/>
                <a:cs typeface="Times New Roman"/>
              </a:rPr>
              <a:t>link</a:t>
            </a:r>
            <a:r>
              <a:rPr sz="2400" spc="315" dirty="0">
                <a:latin typeface="Times New Roman"/>
                <a:cs typeface="Times New Roman"/>
              </a:rPr>
              <a:t> </a:t>
            </a:r>
            <a:r>
              <a:rPr sz="2400" spc="-10" dirty="0">
                <a:latin typeface="Times New Roman"/>
                <a:cs typeface="Times New Roman"/>
              </a:rPr>
              <a:t>can</a:t>
            </a:r>
            <a:r>
              <a:rPr sz="2400" spc="315" dirty="0">
                <a:latin typeface="Times New Roman"/>
                <a:cs typeface="Times New Roman"/>
              </a:rPr>
              <a:t> </a:t>
            </a:r>
            <a:r>
              <a:rPr sz="2400" spc="-5" dirty="0">
                <a:latin typeface="Times New Roman"/>
                <a:cs typeface="Times New Roman"/>
              </a:rPr>
              <a:t>be</a:t>
            </a:r>
            <a:r>
              <a:rPr sz="2400" spc="300" dirty="0">
                <a:latin typeface="Times New Roman"/>
                <a:cs typeface="Times New Roman"/>
              </a:rPr>
              <a:t> </a:t>
            </a:r>
            <a:r>
              <a:rPr sz="2400" dirty="0">
                <a:latin typeface="Times New Roman"/>
                <a:cs typeface="Times New Roman"/>
              </a:rPr>
              <a:t>a</a:t>
            </a:r>
            <a:r>
              <a:rPr sz="2400" spc="305" dirty="0">
                <a:latin typeface="Times New Roman"/>
                <a:cs typeface="Times New Roman"/>
              </a:rPr>
              <a:t> </a:t>
            </a:r>
            <a:r>
              <a:rPr sz="2400" dirty="0">
                <a:latin typeface="Times New Roman"/>
                <a:cs typeface="Times New Roman"/>
              </a:rPr>
              <a:t>cable,</a:t>
            </a:r>
            <a:r>
              <a:rPr sz="2400" spc="305" dirty="0">
                <a:latin typeface="Times New Roman"/>
                <a:cs typeface="Times New Roman"/>
              </a:rPr>
              <a:t> </a:t>
            </a:r>
            <a:r>
              <a:rPr sz="2400" spc="-30" dirty="0">
                <a:latin typeface="Times New Roman"/>
                <a:cs typeface="Times New Roman"/>
              </a:rPr>
              <a:t>air,</a:t>
            </a:r>
            <a:r>
              <a:rPr sz="2400" spc="310" dirty="0">
                <a:latin typeface="Times New Roman"/>
                <a:cs typeface="Times New Roman"/>
              </a:rPr>
              <a:t> </a:t>
            </a:r>
            <a:r>
              <a:rPr sz="2400" spc="-5" dirty="0">
                <a:latin typeface="Times New Roman"/>
                <a:cs typeface="Times New Roman"/>
              </a:rPr>
              <a:t>optical</a:t>
            </a:r>
            <a:r>
              <a:rPr sz="2400" spc="320" dirty="0">
                <a:latin typeface="Times New Roman"/>
                <a:cs typeface="Times New Roman"/>
              </a:rPr>
              <a:t> </a:t>
            </a:r>
            <a:r>
              <a:rPr sz="2400" spc="-20" dirty="0">
                <a:latin typeface="Times New Roman"/>
                <a:cs typeface="Times New Roman"/>
              </a:rPr>
              <a:t>fiber,</a:t>
            </a:r>
            <a:r>
              <a:rPr sz="2400" spc="310" dirty="0">
                <a:latin typeface="Times New Roman"/>
                <a:cs typeface="Times New Roman"/>
              </a:rPr>
              <a:t> </a:t>
            </a:r>
            <a:r>
              <a:rPr sz="2400" spc="-5" dirty="0">
                <a:latin typeface="Times New Roman"/>
                <a:cs typeface="Times New Roman"/>
              </a:rPr>
              <a:t>or</a:t>
            </a:r>
            <a:r>
              <a:rPr sz="2400" spc="305" dirty="0">
                <a:latin typeface="Times New Roman"/>
                <a:cs typeface="Times New Roman"/>
              </a:rPr>
              <a:t> </a:t>
            </a:r>
            <a:r>
              <a:rPr sz="2400" dirty="0">
                <a:latin typeface="Times New Roman"/>
                <a:cs typeface="Times New Roman"/>
              </a:rPr>
              <a:t>any</a:t>
            </a:r>
            <a:r>
              <a:rPr sz="2400" spc="290" dirty="0">
                <a:latin typeface="Times New Roman"/>
                <a:cs typeface="Times New Roman"/>
              </a:rPr>
              <a:t> </a:t>
            </a:r>
            <a:r>
              <a:rPr sz="2400" spc="-5" dirty="0">
                <a:latin typeface="Times New Roman"/>
                <a:cs typeface="Times New Roman"/>
              </a:rPr>
              <a:t>medium</a:t>
            </a:r>
            <a:r>
              <a:rPr sz="2400" spc="325" dirty="0">
                <a:latin typeface="Times New Roman"/>
                <a:cs typeface="Times New Roman"/>
              </a:rPr>
              <a:t> </a:t>
            </a:r>
            <a:r>
              <a:rPr sz="2400" spc="-5" dirty="0">
                <a:latin typeface="Times New Roman"/>
                <a:cs typeface="Times New Roman"/>
              </a:rPr>
              <a:t>which</a:t>
            </a:r>
            <a:endParaRPr sz="2400" dirty="0">
              <a:latin typeface="Times New Roman"/>
              <a:cs typeface="Times New Roman"/>
            </a:endParaRPr>
          </a:p>
          <a:p>
            <a:pPr marL="469900">
              <a:lnSpc>
                <a:spcPct val="100000"/>
              </a:lnSpc>
              <a:spcBef>
                <a:spcPts val="5"/>
              </a:spcBef>
            </a:pPr>
            <a:r>
              <a:rPr sz="2400" spc="-10" dirty="0">
                <a:latin typeface="Times New Roman"/>
                <a:cs typeface="Times New Roman"/>
              </a:rPr>
              <a:t>can </a:t>
            </a:r>
            <a:r>
              <a:rPr sz="2400" dirty="0">
                <a:latin typeface="Times New Roman"/>
                <a:cs typeface="Times New Roman"/>
              </a:rPr>
              <a:t>transport a </a:t>
            </a:r>
            <a:r>
              <a:rPr sz="2400" spc="-10" dirty="0">
                <a:latin typeface="Times New Roman"/>
                <a:cs typeface="Times New Roman"/>
              </a:rPr>
              <a:t>signal </a:t>
            </a:r>
            <a:r>
              <a:rPr sz="2400" spc="-15" dirty="0">
                <a:latin typeface="Times New Roman"/>
                <a:cs typeface="Times New Roman"/>
              </a:rPr>
              <a:t>carrying</a:t>
            </a:r>
            <a:r>
              <a:rPr sz="2400" spc="125" dirty="0">
                <a:latin typeface="Times New Roman"/>
                <a:cs typeface="Times New Roman"/>
              </a:rPr>
              <a:t> </a:t>
            </a:r>
            <a:r>
              <a:rPr sz="2400" spc="-5" dirty="0">
                <a:latin typeface="Times New Roman"/>
                <a:cs typeface="Times New Roman"/>
              </a:rPr>
              <a:t>information.</a:t>
            </a:r>
            <a:endParaRPr sz="2400" dirty="0">
              <a:latin typeface="Times New Roman"/>
              <a:cs typeface="Times New Roman"/>
            </a:endParaRPr>
          </a:p>
        </p:txBody>
      </p:sp>
      <p:sp>
        <p:nvSpPr>
          <p:cNvPr id="5" name="object 5"/>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dirty="0"/>
          </a:p>
        </p:txBody>
      </p:sp>
      <p:sp>
        <p:nvSpPr>
          <p:cNvPr id="6" name="object 6"/>
          <p:cNvSpPr/>
          <p:nvPr/>
        </p:nvSpPr>
        <p:spPr>
          <a:xfrm>
            <a:off x="152400" y="935736"/>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044" y="1001649"/>
            <a:ext cx="2591435" cy="361950"/>
          </a:xfrm>
          <a:prstGeom prst="rect">
            <a:avLst/>
          </a:prstGeom>
        </p:spPr>
        <p:txBody>
          <a:bodyPr vert="horz" wrap="square" lIns="0" tIns="13335" rIns="0" bIns="0" rtlCol="0">
            <a:spAutoFit/>
          </a:bodyPr>
          <a:lstStyle/>
          <a:p>
            <a:pPr marL="12700">
              <a:lnSpc>
                <a:spcPct val="100000"/>
              </a:lnSpc>
              <a:spcBef>
                <a:spcPts val="105"/>
              </a:spcBef>
            </a:pPr>
            <a:r>
              <a:rPr sz="2200" u="heavy" spc="-10" dirty="0">
                <a:uFill>
                  <a:solidFill>
                    <a:srgbClr val="000000"/>
                  </a:solidFill>
                </a:uFill>
                <a:latin typeface="Times New Roman"/>
                <a:cs typeface="Times New Roman"/>
              </a:rPr>
              <a:t>Ground</a:t>
            </a:r>
            <a:r>
              <a:rPr sz="2200" u="heavy" spc="-25" dirty="0">
                <a:uFill>
                  <a:solidFill>
                    <a:srgbClr val="000000"/>
                  </a:solidFill>
                </a:uFill>
                <a:latin typeface="Times New Roman"/>
                <a:cs typeface="Times New Roman"/>
              </a:rPr>
              <a:t> </a:t>
            </a:r>
            <a:r>
              <a:rPr sz="2200" u="heavy" spc="-5" dirty="0">
                <a:uFill>
                  <a:solidFill>
                    <a:srgbClr val="000000"/>
                  </a:solidFill>
                </a:uFill>
                <a:latin typeface="Times New Roman"/>
                <a:cs typeface="Times New Roman"/>
              </a:rPr>
              <a:t>propagation:</a:t>
            </a:r>
            <a:endParaRPr sz="2200">
              <a:latin typeface="Times New Roman"/>
              <a:cs typeface="Times New Roman"/>
            </a:endParaRPr>
          </a:p>
        </p:txBody>
      </p:sp>
      <p:sp>
        <p:nvSpPr>
          <p:cNvPr id="3" name="object 3"/>
          <p:cNvSpPr txBox="1"/>
          <p:nvPr/>
        </p:nvSpPr>
        <p:spPr>
          <a:xfrm>
            <a:off x="460044" y="1568957"/>
            <a:ext cx="3887470" cy="4341495"/>
          </a:xfrm>
          <a:prstGeom prst="rect">
            <a:avLst/>
          </a:prstGeom>
        </p:spPr>
        <p:txBody>
          <a:bodyPr vert="horz" wrap="square" lIns="0" tIns="13335" rIns="0" bIns="0" rtlCol="0">
            <a:spAutoFit/>
          </a:bodyPr>
          <a:lstStyle/>
          <a:p>
            <a:pPr marL="141605" indent="-129539">
              <a:lnSpc>
                <a:spcPts val="2375"/>
              </a:lnSpc>
              <a:spcBef>
                <a:spcPts val="105"/>
              </a:spcBef>
              <a:buSzPct val="95454"/>
              <a:buFont typeface="Wingdings"/>
              <a:buChar char=""/>
              <a:tabLst>
                <a:tab pos="142240" algn="l"/>
              </a:tabLst>
            </a:pPr>
            <a:r>
              <a:rPr sz="2200" dirty="0">
                <a:latin typeface="Times New Roman"/>
                <a:cs typeface="Times New Roman"/>
              </a:rPr>
              <a:t>Radio </a:t>
            </a:r>
            <a:r>
              <a:rPr sz="2200" spc="-5" dirty="0">
                <a:latin typeface="Times New Roman"/>
                <a:cs typeface="Times New Roman"/>
              </a:rPr>
              <a:t>waves </a:t>
            </a:r>
            <a:r>
              <a:rPr sz="2200" dirty="0">
                <a:latin typeface="Times New Roman"/>
                <a:cs typeface="Times New Roman"/>
              </a:rPr>
              <a:t>travel through</a:t>
            </a:r>
            <a:r>
              <a:rPr sz="2200" spc="-100" dirty="0">
                <a:latin typeface="Times New Roman"/>
                <a:cs typeface="Times New Roman"/>
              </a:rPr>
              <a:t> </a:t>
            </a:r>
            <a:r>
              <a:rPr sz="2200" dirty="0">
                <a:latin typeface="Times New Roman"/>
                <a:cs typeface="Times New Roman"/>
              </a:rPr>
              <a:t>the</a:t>
            </a:r>
            <a:endParaRPr sz="2200">
              <a:latin typeface="Times New Roman"/>
              <a:cs typeface="Times New Roman"/>
            </a:endParaRPr>
          </a:p>
          <a:p>
            <a:pPr marL="12700">
              <a:lnSpc>
                <a:spcPts val="2375"/>
              </a:lnSpc>
              <a:tabLst>
                <a:tab pos="2469515" algn="l"/>
              </a:tabLst>
            </a:pPr>
            <a:r>
              <a:rPr sz="2200" dirty="0">
                <a:latin typeface="Times New Roman"/>
                <a:cs typeface="Times New Roman"/>
              </a:rPr>
              <a:t>lowest </a:t>
            </a:r>
            <a:r>
              <a:rPr sz="2200" spc="5" dirty="0">
                <a:latin typeface="Times New Roman"/>
                <a:cs typeface="Times New Roman"/>
              </a:rPr>
              <a:t>portion</a:t>
            </a:r>
            <a:r>
              <a:rPr sz="2200" spc="-80" dirty="0">
                <a:latin typeface="Times New Roman"/>
                <a:cs typeface="Times New Roman"/>
              </a:rPr>
              <a:t> </a:t>
            </a:r>
            <a:r>
              <a:rPr sz="2200" dirty="0">
                <a:latin typeface="Times New Roman"/>
                <a:cs typeface="Times New Roman"/>
              </a:rPr>
              <a:t>of</a:t>
            </a:r>
            <a:r>
              <a:rPr sz="2200" spc="-10" dirty="0">
                <a:latin typeface="Times New Roman"/>
                <a:cs typeface="Times New Roman"/>
              </a:rPr>
              <a:t> </a:t>
            </a:r>
            <a:r>
              <a:rPr sz="2200" spc="5" dirty="0">
                <a:latin typeface="Times New Roman"/>
                <a:cs typeface="Times New Roman"/>
              </a:rPr>
              <a:t>the	</a:t>
            </a:r>
            <a:r>
              <a:rPr sz="2200" dirty="0">
                <a:latin typeface="Times New Roman"/>
                <a:cs typeface="Times New Roman"/>
              </a:rPr>
              <a:t>atmosphere</a:t>
            </a:r>
            <a:endParaRPr sz="2200">
              <a:latin typeface="Times New Roman"/>
              <a:cs typeface="Times New Roman"/>
            </a:endParaRPr>
          </a:p>
          <a:p>
            <a:pPr marL="12700" marR="1570355">
              <a:lnSpc>
                <a:spcPct val="154600"/>
              </a:lnSpc>
              <a:buSzPct val="95454"/>
              <a:buFont typeface="Wingdings"/>
              <a:buChar char=""/>
              <a:tabLst>
                <a:tab pos="142240" algn="l"/>
              </a:tabLst>
            </a:pPr>
            <a:r>
              <a:rPr sz="2200" spc="-15" dirty="0">
                <a:latin typeface="Times New Roman"/>
                <a:cs typeface="Times New Roman"/>
              </a:rPr>
              <a:t>Touching </a:t>
            </a:r>
            <a:r>
              <a:rPr sz="2200" dirty="0">
                <a:latin typeface="Times New Roman"/>
                <a:cs typeface="Times New Roman"/>
              </a:rPr>
              <a:t>the</a:t>
            </a:r>
            <a:r>
              <a:rPr sz="2200" spc="-120" dirty="0">
                <a:latin typeface="Times New Roman"/>
                <a:cs typeface="Times New Roman"/>
              </a:rPr>
              <a:t> </a:t>
            </a:r>
            <a:r>
              <a:rPr sz="2200" spc="5" dirty="0">
                <a:latin typeface="Times New Roman"/>
                <a:cs typeface="Times New Roman"/>
              </a:rPr>
              <a:t>earth</a:t>
            </a:r>
            <a:r>
              <a:rPr sz="2200" b="1" spc="5" dirty="0">
                <a:latin typeface="Times New Roman"/>
                <a:cs typeface="Times New Roman"/>
              </a:rPr>
              <a:t>. </a:t>
            </a:r>
            <a:r>
              <a:rPr sz="2200" b="1" u="heavy" spc="5" dirty="0">
                <a:uFill>
                  <a:solidFill>
                    <a:srgbClr val="000000"/>
                  </a:solidFill>
                </a:uFill>
                <a:latin typeface="Times New Roman"/>
                <a:cs typeface="Times New Roman"/>
              </a:rPr>
              <a:t> </a:t>
            </a:r>
            <a:r>
              <a:rPr sz="2200" b="1" u="heavy" dirty="0">
                <a:uFill>
                  <a:solidFill>
                    <a:srgbClr val="000000"/>
                  </a:solidFill>
                </a:uFill>
                <a:latin typeface="Times New Roman"/>
                <a:cs typeface="Times New Roman"/>
              </a:rPr>
              <a:t>Sky</a:t>
            </a:r>
            <a:r>
              <a:rPr sz="2200" b="1" u="heavy" spc="-25" dirty="0">
                <a:uFill>
                  <a:solidFill>
                    <a:srgbClr val="000000"/>
                  </a:solidFill>
                </a:uFill>
                <a:latin typeface="Times New Roman"/>
                <a:cs typeface="Times New Roman"/>
              </a:rPr>
              <a:t> </a:t>
            </a:r>
            <a:r>
              <a:rPr sz="2200" b="1" u="heavy" dirty="0">
                <a:uFill>
                  <a:solidFill>
                    <a:srgbClr val="000000"/>
                  </a:solidFill>
                </a:uFill>
                <a:latin typeface="Times New Roman"/>
                <a:cs typeface="Times New Roman"/>
              </a:rPr>
              <a:t>propagation:</a:t>
            </a:r>
            <a:endParaRPr sz="2200">
              <a:latin typeface="Times New Roman"/>
              <a:cs typeface="Times New Roman"/>
            </a:endParaRPr>
          </a:p>
          <a:p>
            <a:pPr marL="12700" marR="5080">
              <a:lnSpc>
                <a:spcPct val="79500"/>
              </a:lnSpc>
              <a:spcBef>
                <a:spcPts val="1940"/>
              </a:spcBef>
              <a:buSzPct val="95454"/>
              <a:buFont typeface="Wingdings"/>
              <a:buChar char=""/>
              <a:tabLst>
                <a:tab pos="142240" algn="l"/>
                <a:tab pos="2888615" algn="l"/>
              </a:tabLst>
            </a:pPr>
            <a:r>
              <a:rPr sz="2200" dirty="0">
                <a:latin typeface="Times New Roman"/>
                <a:cs typeface="Times New Roman"/>
              </a:rPr>
              <a:t>Radio </a:t>
            </a:r>
            <a:r>
              <a:rPr sz="2200" spc="-5" dirty="0">
                <a:latin typeface="Times New Roman"/>
                <a:cs typeface="Times New Roman"/>
              </a:rPr>
              <a:t>waves </a:t>
            </a:r>
            <a:r>
              <a:rPr sz="2200" spc="5" dirty="0">
                <a:latin typeface="Times New Roman"/>
                <a:cs typeface="Times New Roman"/>
              </a:rPr>
              <a:t>radiate to </a:t>
            </a:r>
            <a:r>
              <a:rPr sz="2200" dirty="0">
                <a:latin typeface="Times New Roman"/>
                <a:cs typeface="Times New Roman"/>
              </a:rPr>
              <a:t>the  </a:t>
            </a:r>
            <a:r>
              <a:rPr sz="2200" spc="5" dirty="0">
                <a:latin typeface="Times New Roman"/>
                <a:cs typeface="Times New Roman"/>
              </a:rPr>
              <a:t>i</a:t>
            </a:r>
            <a:r>
              <a:rPr sz="2200" dirty="0">
                <a:latin typeface="Times New Roman"/>
                <a:cs typeface="Times New Roman"/>
              </a:rPr>
              <a:t>onosph</a:t>
            </a:r>
            <a:r>
              <a:rPr sz="2200" spc="5" dirty="0">
                <a:latin typeface="Times New Roman"/>
                <a:cs typeface="Times New Roman"/>
              </a:rPr>
              <a:t>er</a:t>
            </a:r>
            <a:r>
              <a:rPr sz="2200" dirty="0">
                <a:latin typeface="Times New Roman"/>
                <a:cs typeface="Times New Roman"/>
              </a:rPr>
              <a:t>e</a:t>
            </a:r>
            <a:r>
              <a:rPr sz="2200" spc="-70" dirty="0">
                <a:latin typeface="Times New Roman"/>
                <a:cs typeface="Times New Roman"/>
              </a:rPr>
              <a:t> </a:t>
            </a:r>
            <a:r>
              <a:rPr sz="2200" spc="5" dirty="0">
                <a:latin typeface="Times New Roman"/>
                <a:cs typeface="Times New Roman"/>
              </a:rPr>
              <a:t>t</a:t>
            </a:r>
            <a:r>
              <a:rPr sz="2200" dirty="0">
                <a:latin typeface="Times New Roman"/>
                <a:cs typeface="Times New Roman"/>
              </a:rPr>
              <a:t>hen</a:t>
            </a:r>
            <a:r>
              <a:rPr sz="2200" spc="-20" dirty="0">
                <a:latin typeface="Times New Roman"/>
                <a:cs typeface="Times New Roman"/>
              </a:rPr>
              <a:t> </a:t>
            </a:r>
            <a:r>
              <a:rPr sz="2200" spc="5" dirty="0">
                <a:latin typeface="Times New Roman"/>
                <a:cs typeface="Times New Roman"/>
              </a:rPr>
              <a:t>t</a:t>
            </a:r>
            <a:r>
              <a:rPr sz="2200" dirty="0">
                <a:latin typeface="Times New Roman"/>
                <a:cs typeface="Times New Roman"/>
              </a:rPr>
              <a:t>hey</a:t>
            </a:r>
            <a:r>
              <a:rPr sz="2200" spc="-45" dirty="0">
                <a:latin typeface="Times New Roman"/>
                <a:cs typeface="Times New Roman"/>
              </a:rPr>
              <a:t> </a:t>
            </a:r>
            <a:r>
              <a:rPr sz="2200" dirty="0">
                <a:latin typeface="Times New Roman"/>
                <a:cs typeface="Times New Roman"/>
              </a:rPr>
              <a:t>a</a:t>
            </a:r>
            <a:r>
              <a:rPr sz="2200" spc="10" dirty="0">
                <a:latin typeface="Times New Roman"/>
                <a:cs typeface="Times New Roman"/>
              </a:rPr>
              <a:t>r</a:t>
            </a:r>
            <a:r>
              <a:rPr sz="2200" dirty="0">
                <a:latin typeface="Times New Roman"/>
                <a:cs typeface="Times New Roman"/>
              </a:rPr>
              <a:t>e	</a:t>
            </a:r>
            <a:r>
              <a:rPr sz="2200" spc="5" dirty="0">
                <a:latin typeface="Times New Roman"/>
                <a:cs typeface="Times New Roman"/>
              </a:rPr>
              <a:t>r</a:t>
            </a:r>
            <a:r>
              <a:rPr sz="2200" dirty="0">
                <a:latin typeface="Times New Roman"/>
                <a:cs typeface="Times New Roman"/>
              </a:rPr>
              <a:t>e</a:t>
            </a:r>
            <a:r>
              <a:rPr sz="2200" spc="10" dirty="0">
                <a:latin typeface="Times New Roman"/>
                <a:cs typeface="Times New Roman"/>
              </a:rPr>
              <a:t>f</a:t>
            </a:r>
            <a:r>
              <a:rPr sz="2200" spc="5" dirty="0">
                <a:latin typeface="Times New Roman"/>
                <a:cs typeface="Times New Roman"/>
              </a:rPr>
              <a:t>l</a:t>
            </a:r>
            <a:r>
              <a:rPr sz="2200" dirty="0">
                <a:latin typeface="Times New Roman"/>
                <a:cs typeface="Times New Roman"/>
              </a:rPr>
              <a:t>ec</a:t>
            </a:r>
            <a:r>
              <a:rPr sz="2200" spc="5" dirty="0">
                <a:latin typeface="Times New Roman"/>
                <a:cs typeface="Times New Roman"/>
              </a:rPr>
              <a:t>t</a:t>
            </a:r>
            <a:r>
              <a:rPr sz="2200" dirty="0">
                <a:latin typeface="Times New Roman"/>
                <a:cs typeface="Times New Roman"/>
              </a:rPr>
              <a:t>ed  back </a:t>
            </a:r>
            <a:r>
              <a:rPr sz="2200" spc="5" dirty="0">
                <a:latin typeface="Times New Roman"/>
                <a:cs typeface="Times New Roman"/>
              </a:rPr>
              <a:t>to</a:t>
            </a:r>
            <a:r>
              <a:rPr sz="2200" spc="-50" dirty="0">
                <a:latin typeface="Times New Roman"/>
                <a:cs typeface="Times New Roman"/>
              </a:rPr>
              <a:t> </a:t>
            </a:r>
            <a:r>
              <a:rPr sz="2200" spc="5" dirty="0">
                <a:latin typeface="Times New Roman"/>
                <a:cs typeface="Times New Roman"/>
              </a:rPr>
              <a:t>earth.</a:t>
            </a:r>
            <a:endParaRPr sz="2200">
              <a:latin typeface="Times New Roman"/>
              <a:cs typeface="Times New Roman"/>
            </a:endParaRPr>
          </a:p>
          <a:p>
            <a:pPr>
              <a:lnSpc>
                <a:spcPct val="100000"/>
              </a:lnSpc>
              <a:buFont typeface="Wingdings"/>
              <a:buChar char=""/>
            </a:pPr>
            <a:endParaRPr sz="2400">
              <a:latin typeface="Times New Roman"/>
              <a:cs typeface="Times New Roman"/>
            </a:endParaRPr>
          </a:p>
          <a:p>
            <a:pPr marL="12700">
              <a:lnSpc>
                <a:spcPct val="100000"/>
              </a:lnSpc>
              <a:spcBef>
                <a:spcPts val="1660"/>
              </a:spcBef>
            </a:pPr>
            <a:r>
              <a:rPr sz="2200" b="1" u="heavy" spc="5" dirty="0">
                <a:uFill>
                  <a:solidFill>
                    <a:srgbClr val="000000"/>
                  </a:solidFill>
                </a:uFill>
                <a:latin typeface="Times New Roman"/>
                <a:cs typeface="Times New Roman"/>
              </a:rPr>
              <a:t>Line-of-Sight</a:t>
            </a:r>
            <a:r>
              <a:rPr sz="2200" b="1" u="heavy" spc="-95" dirty="0">
                <a:uFill>
                  <a:solidFill>
                    <a:srgbClr val="000000"/>
                  </a:solidFill>
                </a:uFill>
                <a:latin typeface="Times New Roman"/>
                <a:cs typeface="Times New Roman"/>
              </a:rPr>
              <a:t> </a:t>
            </a:r>
            <a:r>
              <a:rPr sz="2200" b="1" u="heavy" dirty="0">
                <a:uFill>
                  <a:solidFill>
                    <a:srgbClr val="000000"/>
                  </a:solidFill>
                </a:uFill>
                <a:latin typeface="Times New Roman"/>
                <a:cs typeface="Times New Roman"/>
              </a:rPr>
              <a:t>Propagation:</a:t>
            </a:r>
            <a:endParaRPr sz="2200">
              <a:latin typeface="Times New Roman"/>
              <a:cs typeface="Times New Roman"/>
            </a:endParaRPr>
          </a:p>
          <a:p>
            <a:pPr marL="141605" indent="-129539">
              <a:lnSpc>
                <a:spcPts val="2375"/>
              </a:lnSpc>
              <a:spcBef>
                <a:spcPts val="1005"/>
              </a:spcBef>
              <a:buSzPct val="95454"/>
              <a:buFont typeface="Wingdings"/>
              <a:buChar char=""/>
              <a:tabLst>
                <a:tab pos="142240" algn="l"/>
              </a:tabLst>
            </a:pPr>
            <a:r>
              <a:rPr sz="2200" spc="-20" dirty="0">
                <a:latin typeface="Times New Roman"/>
                <a:cs typeface="Times New Roman"/>
              </a:rPr>
              <a:t>In </a:t>
            </a:r>
            <a:r>
              <a:rPr sz="2200" dirty="0">
                <a:latin typeface="Times New Roman"/>
                <a:cs typeface="Times New Roman"/>
              </a:rPr>
              <a:t>straight </a:t>
            </a:r>
            <a:r>
              <a:rPr sz="2200" spc="5" dirty="0">
                <a:latin typeface="Times New Roman"/>
                <a:cs typeface="Times New Roman"/>
              </a:rPr>
              <a:t>lines directly</a:t>
            </a:r>
            <a:r>
              <a:rPr sz="2200" spc="-135" dirty="0">
                <a:latin typeface="Times New Roman"/>
                <a:cs typeface="Times New Roman"/>
              </a:rPr>
              <a:t> </a:t>
            </a:r>
            <a:r>
              <a:rPr sz="2200" spc="5" dirty="0">
                <a:latin typeface="Times New Roman"/>
                <a:cs typeface="Times New Roman"/>
              </a:rPr>
              <a:t>from</a:t>
            </a:r>
            <a:endParaRPr sz="2200">
              <a:latin typeface="Times New Roman"/>
              <a:cs typeface="Times New Roman"/>
            </a:endParaRPr>
          </a:p>
          <a:p>
            <a:pPr marL="12700">
              <a:lnSpc>
                <a:spcPts val="2375"/>
              </a:lnSpc>
            </a:pPr>
            <a:r>
              <a:rPr sz="2200" spc="5" dirty="0">
                <a:latin typeface="Times New Roman"/>
                <a:cs typeface="Times New Roman"/>
              </a:rPr>
              <a:t>antenna to</a:t>
            </a:r>
            <a:r>
              <a:rPr sz="2200" spc="-80" dirty="0">
                <a:latin typeface="Times New Roman"/>
                <a:cs typeface="Times New Roman"/>
              </a:rPr>
              <a:t> </a:t>
            </a:r>
            <a:r>
              <a:rPr sz="2200" dirty="0">
                <a:latin typeface="Times New Roman"/>
                <a:cs typeface="Times New Roman"/>
              </a:rPr>
              <a:t>antenna.</a:t>
            </a:r>
            <a:endParaRPr sz="2200">
              <a:latin typeface="Times New Roman"/>
              <a:cs typeface="Times New Roman"/>
            </a:endParaRPr>
          </a:p>
        </p:txBody>
      </p:sp>
      <p:sp>
        <p:nvSpPr>
          <p:cNvPr id="4" name="object 4"/>
          <p:cNvSpPr/>
          <p:nvPr/>
        </p:nvSpPr>
        <p:spPr>
          <a:xfrm>
            <a:off x="5240037" y="481313"/>
            <a:ext cx="3438485" cy="183265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61432" y="2549704"/>
            <a:ext cx="3477767" cy="196585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00927" y="4777740"/>
            <a:ext cx="3728071" cy="146304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8019033" y="6397244"/>
            <a:ext cx="257175" cy="270510"/>
          </a:xfrm>
          <a:prstGeom prst="rect">
            <a:avLst/>
          </a:prstGeom>
        </p:spPr>
        <p:txBody>
          <a:bodyPr vert="horz" wrap="square" lIns="0" tIns="13335" rIns="0" bIns="0" rtlCol="0">
            <a:spAutoFit/>
          </a:bodyPr>
          <a:lstStyle/>
          <a:p>
            <a:pPr marL="12700">
              <a:lnSpc>
                <a:spcPct val="100000"/>
              </a:lnSpc>
              <a:spcBef>
                <a:spcPts val="105"/>
              </a:spcBef>
            </a:pPr>
            <a:r>
              <a:rPr sz="1600" b="1" spc="10" dirty="0">
                <a:solidFill>
                  <a:srgbClr val="575757"/>
                </a:solidFill>
                <a:latin typeface="Gothic Uralic"/>
                <a:cs typeface="Gothic Uralic"/>
              </a:rPr>
              <a:t>41</a:t>
            </a:r>
            <a:endParaRPr sz="1600">
              <a:latin typeface="Gothic Uralic"/>
              <a:cs typeface="Gothic Uralic"/>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02" y="380237"/>
            <a:ext cx="3812540" cy="329565"/>
          </a:xfrm>
          <a:prstGeom prst="rect">
            <a:avLst/>
          </a:prstGeom>
        </p:spPr>
        <p:txBody>
          <a:bodyPr vert="horz" wrap="square" lIns="0" tIns="11430" rIns="0" bIns="0" rtlCol="0">
            <a:spAutoFit/>
          </a:bodyPr>
          <a:lstStyle/>
          <a:p>
            <a:pPr marL="12700">
              <a:lnSpc>
                <a:spcPct val="100000"/>
              </a:lnSpc>
              <a:spcBef>
                <a:spcPts val="90"/>
              </a:spcBef>
            </a:pPr>
            <a:r>
              <a:rPr sz="2000" spc="-10" dirty="0">
                <a:solidFill>
                  <a:srgbClr val="333399"/>
                </a:solidFill>
                <a:latin typeface="Times New Roman"/>
                <a:cs typeface="Times New Roman"/>
              </a:rPr>
              <a:t>UNGUIDED </a:t>
            </a:r>
            <a:r>
              <a:rPr sz="2000" spc="-5" dirty="0">
                <a:solidFill>
                  <a:srgbClr val="333399"/>
                </a:solidFill>
                <a:latin typeface="Times New Roman"/>
                <a:cs typeface="Times New Roman"/>
              </a:rPr>
              <a:t>MEDIA:</a:t>
            </a:r>
            <a:r>
              <a:rPr sz="2000" spc="35" dirty="0">
                <a:solidFill>
                  <a:srgbClr val="333399"/>
                </a:solidFill>
                <a:latin typeface="Times New Roman"/>
                <a:cs typeface="Times New Roman"/>
              </a:rPr>
              <a:t> </a:t>
            </a:r>
            <a:r>
              <a:rPr sz="2000" spc="-15" dirty="0">
                <a:solidFill>
                  <a:srgbClr val="333399"/>
                </a:solidFill>
                <a:latin typeface="Times New Roman"/>
                <a:cs typeface="Times New Roman"/>
              </a:rPr>
              <a:t>WIRELESS</a:t>
            </a:r>
            <a:endParaRPr sz="2000">
              <a:latin typeface="Times New Roman"/>
              <a:cs typeface="Times New Roman"/>
            </a:endParaRPr>
          </a:p>
        </p:txBody>
      </p:sp>
      <p:sp>
        <p:nvSpPr>
          <p:cNvPr id="3" name="object 3"/>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p:nvPr/>
        </p:nvSpPr>
        <p:spPr>
          <a:xfrm>
            <a:off x="443215" y="1162888"/>
            <a:ext cx="8026891" cy="54158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9134" y="1524000"/>
            <a:ext cx="3567882" cy="41148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804917" y="1151160"/>
            <a:ext cx="3498215" cy="4782185"/>
          </a:xfrm>
          <a:prstGeom prst="rect">
            <a:avLst/>
          </a:prstGeom>
        </p:spPr>
        <p:txBody>
          <a:bodyPr vert="horz" wrap="square" lIns="0" tIns="164465" rIns="0" bIns="0" rtlCol="0">
            <a:spAutoFit/>
          </a:bodyPr>
          <a:lstStyle/>
          <a:p>
            <a:pPr marL="356870" indent="-344805">
              <a:lnSpc>
                <a:spcPct val="100000"/>
              </a:lnSpc>
              <a:spcBef>
                <a:spcPts val="1295"/>
              </a:spcBef>
              <a:buFont typeface="Wingdings"/>
              <a:buChar char=""/>
              <a:tabLst>
                <a:tab pos="356870" algn="l"/>
                <a:tab pos="357505" algn="l"/>
              </a:tabLst>
            </a:pPr>
            <a:r>
              <a:rPr sz="2000" b="1" spc="-10" dirty="0">
                <a:latin typeface="Gothic Uralic"/>
                <a:cs typeface="Gothic Uralic"/>
              </a:rPr>
              <a:t>Omnidirectional</a:t>
            </a:r>
            <a:r>
              <a:rPr sz="2000" b="1" spc="-15" dirty="0">
                <a:latin typeface="Gothic Uralic"/>
                <a:cs typeface="Gothic Uralic"/>
              </a:rPr>
              <a:t> </a:t>
            </a:r>
            <a:r>
              <a:rPr sz="2000" b="1" spc="-10" dirty="0">
                <a:latin typeface="Gothic Uralic"/>
                <a:cs typeface="Gothic Uralic"/>
              </a:rPr>
              <a:t>Antenna</a:t>
            </a:r>
            <a:endParaRPr sz="2000">
              <a:latin typeface="Gothic Uralic"/>
              <a:cs typeface="Gothic Uralic"/>
            </a:endParaRPr>
          </a:p>
          <a:p>
            <a:pPr marL="356870" indent="-344805">
              <a:lnSpc>
                <a:spcPct val="100000"/>
              </a:lnSpc>
              <a:spcBef>
                <a:spcPts val="1200"/>
              </a:spcBef>
              <a:buFont typeface="Wingdings"/>
              <a:buChar char=""/>
              <a:tabLst>
                <a:tab pos="356870" algn="l"/>
                <a:tab pos="357505" algn="l"/>
              </a:tabLst>
            </a:pPr>
            <a:r>
              <a:rPr sz="2000" b="1" spc="-10" dirty="0">
                <a:latin typeface="Gothic Uralic"/>
                <a:cs typeface="Gothic Uralic"/>
              </a:rPr>
              <a:t>Frequencies between</a:t>
            </a:r>
            <a:r>
              <a:rPr sz="2000" b="1" spc="25" dirty="0">
                <a:latin typeface="Gothic Uralic"/>
                <a:cs typeface="Gothic Uralic"/>
              </a:rPr>
              <a:t> </a:t>
            </a:r>
            <a:r>
              <a:rPr sz="2000" b="1" spc="-5" dirty="0">
                <a:latin typeface="Gothic Uralic"/>
                <a:cs typeface="Gothic Uralic"/>
              </a:rPr>
              <a:t>3</a:t>
            </a:r>
            <a:endParaRPr sz="2000">
              <a:latin typeface="Gothic Uralic"/>
              <a:cs typeface="Gothic Uralic"/>
            </a:endParaRPr>
          </a:p>
          <a:p>
            <a:pPr marL="356870">
              <a:lnSpc>
                <a:spcPct val="100000"/>
              </a:lnSpc>
              <a:spcBef>
                <a:spcPts val="5"/>
              </a:spcBef>
            </a:pPr>
            <a:r>
              <a:rPr sz="2000" b="1" spc="-15" dirty="0">
                <a:latin typeface="Gothic Uralic"/>
                <a:cs typeface="Gothic Uralic"/>
              </a:rPr>
              <a:t>KHz </a:t>
            </a:r>
            <a:r>
              <a:rPr sz="2000" b="1" spc="-5" dirty="0">
                <a:latin typeface="Gothic Uralic"/>
                <a:cs typeface="Gothic Uralic"/>
              </a:rPr>
              <a:t>and 1</a:t>
            </a:r>
            <a:r>
              <a:rPr sz="2000" b="1" spc="-25" dirty="0">
                <a:latin typeface="Gothic Uralic"/>
                <a:cs typeface="Gothic Uralic"/>
              </a:rPr>
              <a:t> </a:t>
            </a:r>
            <a:r>
              <a:rPr sz="2000" b="1" spc="-10" dirty="0">
                <a:latin typeface="Gothic Uralic"/>
                <a:cs typeface="Gothic Uralic"/>
              </a:rPr>
              <a:t>GHz.</a:t>
            </a:r>
            <a:endParaRPr sz="2000">
              <a:latin typeface="Gothic Uralic"/>
              <a:cs typeface="Gothic Uralic"/>
            </a:endParaRPr>
          </a:p>
          <a:p>
            <a:pPr>
              <a:lnSpc>
                <a:spcPct val="100000"/>
              </a:lnSpc>
              <a:spcBef>
                <a:spcPts val="25"/>
              </a:spcBef>
            </a:pPr>
            <a:endParaRPr sz="1850">
              <a:latin typeface="Gothic Uralic"/>
              <a:cs typeface="Gothic Uralic"/>
            </a:endParaRPr>
          </a:p>
          <a:p>
            <a:pPr marL="356870" marR="5080" indent="-344805">
              <a:lnSpc>
                <a:spcPct val="103000"/>
              </a:lnSpc>
              <a:spcBef>
                <a:spcPts val="5"/>
              </a:spcBef>
              <a:buSzPct val="160000"/>
              <a:buFont typeface="Wingdings"/>
              <a:buChar char=""/>
              <a:tabLst>
                <a:tab pos="915035" algn="l"/>
                <a:tab pos="915669" algn="l"/>
              </a:tabLst>
            </a:pPr>
            <a:r>
              <a:rPr dirty="0"/>
              <a:t>	</a:t>
            </a:r>
            <a:r>
              <a:rPr sz="2000" b="1" spc="-10" dirty="0">
                <a:latin typeface="Gothic Uralic"/>
                <a:cs typeface="Gothic Uralic"/>
              </a:rPr>
              <a:t>Used </a:t>
            </a:r>
            <a:r>
              <a:rPr sz="2000" b="1" spc="-15" dirty="0">
                <a:latin typeface="Gothic Uralic"/>
                <a:cs typeface="Gothic Uralic"/>
              </a:rPr>
              <a:t>for  </a:t>
            </a:r>
            <a:r>
              <a:rPr sz="2000" b="1" spc="-5" dirty="0">
                <a:latin typeface="Gothic Uralic"/>
                <a:cs typeface="Gothic Uralic"/>
              </a:rPr>
              <a:t>multicasts(multiple </a:t>
            </a:r>
            <a:r>
              <a:rPr sz="2000" b="1" spc="-15" dirty="0">
                <a:latin typeface="Gothic Uralic"/>
                <a:cs typeface="Gothic Uralic"/>
              </a:rPr>
              <a:t>way)  </a:t>
            </a:r>
            <a:r>
              <a:rPr sz="2000" b="1" spc="-10" dirty="0">
                <a:latin typeface="Gothic Uralic"/>
                <a:cs typeface="Gothic Uralic"/>
              </a:rPr>
              <a:t>communications, </a:t>
            </a:r>
            <a:r>
              <a:rPr sz="2000" b="1" spc="-5" dirty="0">
                <a:latin typeface="Gothic Uralic"/>
                <a:cs typeface="Gothic Uralic"/>
              </a:rPr>
              <a:t>such </a:t>
            </a:r>
            <a:r>
              <a:rPr sz="2000" b="1" spc="-10" dirty="0">
                <a:latin typeface="Gothic Uralic"/>
                <a:cs typeface="Gothic Uralic"/>
              </a:rPr>
              <a:t>as  </a:t>
            </a:r>
            <a:r>
              <a:rPr sz="2000" b="1" spc="-5" dirty="0">
                <a:latin typeface="Gothic Uralic"/>
                <a:cs typeface="Gothic Uralic"/>
              </a:rPr>
              <a:t>radio and television, and  paging</a:t>
            </a:r>
            <a:r>
              <a:rPr sz="2000" b="1" spc="10" dirty="0">
                <a:latin typeface="Gothic Uralic"/>
                <a:cs typeface="Gothic Uralic"/>
              </a:rPr>
              <a:t> </a:t>
            </a:r>
            <a:r>
              <a:rPr sz="2000" b="1" spc="-10" dirty="0">
                <a:latin typeface="Gothic Uralic"/>
                <a:cs typeface="Gothic Uralic"/>
              </a:rPr>
              <a:t>system.</a:t>
            </a:r>
            <a:endParaRPr sz="2000">
              <a:latin typeface="Gothic Uralic"/>
              <a:cs typeface="Gothic Uralic"/>
            </a:endParaRPr>
          </a:p>
          <a:p>
            <a:pPr marL="356870" marR="21590" indent="-344805">
              <a:lnSpc>
                <a:spcPct val="100000"/>
              </a:lnSpc>
              <a:spcBef>
                <a:spcPts val="1200"/>
              </a:spcBef>
              <a:buFont typeface="Wingdings"/>
              <a:buChar char=""/>
              <a:tabLst>
                <a:tab pos="356870" algn="l"/>
                <a:tab pos="357505" algn="l"/>
                <a:tab pos="814069" algn="l"/>
                <a:tab pos="1280795" algn="l"/>
              </a:tabLst>
            </a:pPr>
            <a:r>
              <a:rPr sz="2000" b="1" spc="-10" dirty="0">
                <a:latin typeface="Gothic Uralic"/>
                <a:cs typeface="Gothic Uralic"/>
              </a:rPr>
              <a:t>Radio </a:t>
            </a:r>
            <a:r>
              <a:rPr sz="2000" b="1" spc="-15" dirty="0">
                <a:latin typeface="Gothic Uralic"/>
                <a:cs typeface="Gothic Uralic"/>
              </a:rPr>
              <a:t>waves </a:t>
            </a:r>
            <a:r>
              <a:rPr sz="2000" b="1" spc="-10" dirty="0">
                <a:latin typeface="Gothic Uralic"/>
                <a:cs typeface="Gothic Uralic"/>
              </a:rPr>
              <a:t>can  penetrate </a:t>
            </a:r>
            <a:r>
              <a:rPr sz="2000" b="1" spc="-5" dirty="0">
                <a:latin typeface="Gothic Uralic"/>
                <a:cs typeface="Gothic Uralic"/>
              </a:rPr>
              <a:t>buildings  easily,	so that </a:t>
            </a:r>
            <a:r>
              <a:rPr sz="2000" b="1" spc="-10" dirty="0">
                <a:latin typeface="Gothic Uralic"/>
                <a:cs typeface="Gothic Uralic"/>
              </a:rPr>
              <a:t>widely </a:t>
            </a:r>
            <a:r>
              <a:rPr sz="2000" b="1" spc="-5" dirty="0">
                <a:latin typeface="Gothic Uralic"/>
                <a:cs typeface="Gothic Uralic"/>
              </a:rPr>
              <a:t>use  </a:t>
            </a:r>
            <a:r>
              <a:rPr sz="2000" b="1" spc="-10" dirty="0">
                <a:latin typeface="Gothic Uralic"/>
                <a:cs typeface="Gothic Uralic"/>
              </a:rPr>
              <a:t>for	indoors &amp; outdoors  communication.</a:t>
            </a:r>
            <a:endParaRPr sz="2000">
              <a:latin typeface="Gothic Uralic"/>
              <a:cs typeface="Gothic Uralic"/>
            </a:endParaRPr>
          </a:p>
        </p:txBody>
      </p:sp>
      <p:sp>
        <p:nvSpPr>
          <p:cNvPr id="4" name="object 4"/>
          <p:cNvSpPr txBox="1">
            <a:spLocks noGrp="1"/>
          </p:cNvSpPr>
          <p:nvPr>
            <p:ph type="title"/>
          </p:nvPr>
        </p:nvSpPr>
        <p:spPr>
          <a:xfrm>
            <a:off x="1403350" y="302209"/>
            <a:ext cx="6165215" cy="545465"/>
          </a:xfrm>
          <a:prstGeom prst="rect">
            <a:avLst/>
          </a:prstGeom>
        </p:spPr>
        <p:txBody>
          <a:bodyPr vert="horz" wrap="square" lIns="0" tIns="13970" rIns="0" bIns="0" rtlCol="0">
            <a:spAutoFit/>
          </a:bodyPr>
          <a:lstStyle/>
          <a:p>
            <a:pPr marL="12700">
              <a:lnSpc>
                <a:spcPct val="100000"/>
              </a:lnSpc>
              <a:spcBef>
                <a:spcPts val="110"/>
              </a:spcBef>
            </a:pPr>
            <a:r>
              <a:rPr sz="3400" b="0" dirty="0">
                <a:solidFill>
                  <a:srgbClr val="2D5695"/>
                </a:solidFill>
                <a:latin typeface="Palladio Uralic"/>
                <a:cs typeface="Palladio Uralic"/>
              </a:rPr>
              <a:t>Unguided Media </a:t>
            </a:r>
            <a:r>
              <a:rPr sz="3400" b="0" spc="5" dirty="0">
                <a:solidFill>
                  <a:srgbClr val="2D5695"/>
                </a:solidFill>
                <a:latin typeface="Palladio Uralic"/>
                <a:cs typeface="Palladio Uralic"/>
              </a:rPr>
              <a:t>– Radio</a:t>
            </a:r>
            <a:r>
              <a:rPr sz="3400" b="0" spc="-315" dirty="0">
                <a:solidFill>
                  <a:srgbClr val="2D5695"/>
                </a:solidFill>
                <a:latin typeface="Palladio Uralic"/>
                <a:cs typeface="Palladio Uralic"/>
              </a:rPr>
              <a:t> </a:t>
            </a:r>
            <a:r>
              <a:rPr sz="3400" b="0" spc="-114" dirty="0">
                <a:solidFill>
                  <a:srgbClr val="2D5695"/>
                </a:solidFill>
                <a:latin typeface="Palladio Uralic"/>
                <a:cs typeface="Palladio Uralic"/>
              </a:rPr>
              <a:t>Waves</a:t>
            </a:r>
            <a:endParaRPr sz="3400">
              <a:latin typeface="Palladio Uralic"/>
              <a:cs typeface="Palladio Uralic"/>
            </a:endParaRPr>
          </a:p>
        </p:txBody>
      </p:sp>
      <p:sp>
        <p:nvSpPr>
          <p:cNvPr id="5" name="object 5"/>
          <p:cNvSpPr txBox="1"/>
          <p:nvPr/>
        </p:nvSpPr>
        <p:spPr>
          <a:xfrm>
            <a:off x="8096757" y="6461556"/>
            <a:ext cx="220979" cy="238125"/>
          </a:xfrm>
          <a:prstGeom prst="rect">
            <a:avLst/>
          </a:prstGeom>
        </p:spPr>
        <p:txBody>
          <a:bodyPr vert="horz" wrap="square" lIns="0" tIns="11430" rIns="0" bIns="0" rtlCol="0">
            <a:spAutoFit/>
          </a:bodyPr>
          <a:lstStyle/>
          <a:p>
            <a:pPr marL="12700">
              <a:lnSpc>
                <a:spcPct val="100000"/>
              </a:lnSpc>
              <a:spcBef>
                <a:spcPts val="90"/>
              </a:spcBef>
            </a:pPr>
            <a:r>
              <a:rPr sz="1400" b="1" spc="-20" dirty="0">
                <a:solidFill>
                  <a:srgbClr val="575757"/>
                </a:solidFill>
                <a:latin typeface="Gothic Uralic"/>
                <a:cs typeface="Gothic Uralic"/>
              </a:rPr>
              <a:t>29</a:t>
            </a:r>
            <a:endParaRPr sz="1400">
              <a:latin typeface="Gothic Uralic"/>
              <a:cs typeface="Gothic Uralic"/>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2282" y="343915"/>
            <a:ext cx="1506855" cy="512445"/>
          </a:xfrm>
          <a:prstGeom prst="rect">
            <a:avLst/>
          </a:prstGeom>
        </p:spPr>
        <p:txBody>
          <a:bodyPr vert="horz" wrap="square" lIns="0" tIns="11430" rIns="0" bIns="0" rtlCol="0">
            <a:spAutoFit/>
          </a:bodyPr>
          <a:lstStyle/>
          <a:p>
            <a:pPr marL="12700">
              <a:lnSpc>
                <a:spcPct val="100000"/>
              </a:lnSpc>
              <a:spcBef>
                <a:spcPts val="90"/>
              </a:spcBef>
            </a:pPr>
            <a:r>
              <a:rPr sz="3200" spc="-5" dirty="0">
                <a:solidFill>
                  <a:srgbClr val="2D5695"/>
                </a:solidFill>
                <a:latin typeface="Times New Roman"/>
                <a:cs typeface="Times New Roman"/>
              </a:rPr>
              <a:t>Infr</a:t>
            </a:r>
            <a:r>
              <a:rPr sz="3200" dirty="0">
                <a:solidFill>
                  <a:srgbClr val="2D5695"/>
                </a:solidFill>
                <a:latin typeface="Times New Roman"/>
                <a:cs typeface="Times New Roman"/>
              </a:rPr>
              <a:t>a</a:t>
            </a:r>
            <a:r>
              <a:rPr sz="3200" spc="-50" dirty="0">
                <a:solidFill>
                  <a:srgbClr val="2D5695"/>
                </a:solidFill>
                <a:latin typeface="Times New Roman"/>
                <a:cs typeface="Times New Roman"/>
              </a:rPr>
              <a:t>r</a:t>
            </a:r>
            <a:r>
              <a:rPr sz="3200" spc="-10" dirty="0">
                <a:solidFill>
                  <a:srgbClr val="2D5695"/>
                </a:solidFill>
                <a:latin typeface="Times New Roman"/>
                <a:cs typeface="Times New Roman"/>
              </a:rPr>
              <a:t>e</a:t>
            </a:r>
            <a:r>
              <a:rPr sz="3200" spc="-5" dirty="0">
                <a:solidFill>
                  <a:srgbClr val="2D5695"/>
                </a:solidFill>
                <a:latin typeface="Times New Roman"/>
                <a:cs typeface="Times New Roman"/>
              </a:rPr>
              <a:t>d</a:t>
            </a:r>
            <a:endParaRPr sz="3200">
              <a:latin typeface="Times New Roman"/>
              <a:cs typeface="Times New Roman"/>
            </a:endParaRPr>
          </a:p>
        </p:txBody>
      </p:sp>
      <p:sp>
        <p:nvSpPr>
          <p:cNvPr id="3" name="object 3"/>
          <p:cNvSpPr txBox="1"/>
          <p:nvPr/>
        </p:nvSpPr>
        <p:spPr>
          <a:xfrm>
            <a:off x="467969" y="853526"/>
            <a:ext cx="7854315" cy="2398395"/>
          </a:xfrm>
          <a:prstGeom prst="rect">
            <a:avLst/>
          </a:prstGeom>
        </p:spPr>
        <p:txBody>
          <a:bodyPr vert="horz" wrap="square" lIns="0" tIns="189865" rIns="0" bIns="0" rtlCol="0">
            <a:spAutoFit/>
          </a:bodyPr>
          <a:lstStyle/>
          <a:p>
            <a:pPr marL="439420" indent="-427355">
              <a:lnSpc>
                <a:spcPct val="100000"/>
              </a:lnSpc>
              <a:spcBef>
                <a:spcPts val="1495"/>
              </a:spcBef>
              <a:buClr>
                <a:srgbClr val="3333CC"/>
              </a:buClr>
              <a:buSzPct val="60416"/>
              <a:buFont typeface="Wingdings"/>
              <a:buChar char=""/>
              <a:tabLst>
                <a:tab pos="439420" algn="l"/>
                <a:tab pos="440055" algn="l"/>
              </a:tabLst>
            </a:pPr>
            <a:r>
              <a:rPr sz="2400" spc="-10" dirty="0">
                <a:latin typeface="Times New Roman"/>
                <a:cs typeface="Times New Roman"/>
              </a:rPr>
              <a:t>Frequencies </a:t>
            </a:r>
            <a:r>
              <a:rPr sz="2400" spc="-5" dirty="0">
                <a:latin typeface="Times New Roman"/>
                <a:cs typeface="Times New Roman"/>
              </a:rPr>
              <a:t>between </a:t>
            </a:r>
            <a:r>
              <a:rPr sz="2400" dirty="0">
                <a:latin typeface="Times New Roman"/>
                <a:cs typeface="Times New Roman"/>
              </a:rPr>
              <a:t>300 </a:t>
            </a:r>
            <a:r>
              <a:rPr sz="2400" spc="-5" dirty="0">
                <a:latin typeface="Times New Roman"/>
                <a:cs typeface="Times New Roman"/>
              </a:rPr>
              <a:t>GHz </a:t>
            </a:r>
            <a:r>
              <a:rPr sz="2400" dirty="0">
                <a:latin typeface="Times New Roman"/>
                <a:cs typeface="Times New Roman"/>
              </a:rPr>
              <a:t>to 400</a:t>
            </a:r>
            <a:r>
              <a:rPr sz="2400" spc="-15" dirty="0">
                <a:latin typeface="Times New Roman"/>
                <a:cs typeface="Times New Roman"/>
              </a:rPr>
              <a:t> </a:t>
            </a:r>
            <a:r>
              <a:rPr sz="2400" dirty="0">
                <a:latin typeface="Times New Roman"/>
                <a:cs typeface="Times New Roman"/>
              </a:rPr>
              <a:t>THz.</a:t>
            </a:r>
          </a:p>
          <a:p>
            <a:pPr marL="439420" indent="-427355">
              <a:lnSpc>
                <a:spcPct val="100000"/>
              </a:lnSpc>
              <a:spcBef>
                <a:spcPts val="1395"/>
              </a:spcBef>
              <a:buClr>
                <a:srgbClr val="3333CC"/>
              </a:buClr>
              <a:buSzPct val="60416"/>
              <a:buFont typeface="Wingdings"/>
              <a:buChar char=""/>
              <a:tabLst>
                <a:tab pos="439420" algn="l"/>
                <a:tab pos="440055" algn="l"/>
              </a:tabLst>
            </a:pPr>
            <a:r>
              <a:rPr sz="2400" spc="-5" dirty="0">
                <a:latin typeface="Times New Roman"/>
                <a:cs typeface="Times New Roman"/>
              </a:rPr>
              <a:t>Used </a:t>
            </a:r>
            <a:r>
              <a:rPr sz="2400" dirty="0">
                <a:latin typeface="Times New Roman"/>
                <a:cs typeface="Times New Roman"/>
              </a:rPr>
              <a:t>for </a:t>
            </a:r>
            <a:r>
              <a:rPr sz="2400" spc="-5" dirty="0">
                <a:latin typeface="Times New Roman"/>
                <a:cs typeface="Times New Roman"/>
              </a:rPr>
              <a:t>short-range</a:t>
            </a:r>
            <a:r>
              <a:rPr sz="2400" spc="65" dirty="0">
                <a:latin typeface="Times New Roman"/>
                <a:cs typeface="Times New Roman"/>
              </a:rPr>
              <a:t> </a:t>
            </a:r>
            <a:r>
              <a:rPr sz="2400" spc="-5" dirty="0">
                <a:latin typeface="Times New Roman"/>
                <a:cs typeface="Times New Roman"/>
              </a:rPr>
              <a:t>communication</a:t>
            </a:r>
            <a:endParaRPr sz="2400" dirty="0">
              <a:latin typeface="Times New Roman"/>
              <a:cs typeface="Times New Roman"/>
            </a:endParaRPr>
          </a:p>
          <a:p>
            <a:pPr marL="439420" marR="5080" indent="-427355">
              <a:lnSpc>
                <a:spcPct val="100000"/>
              </a:lnSpc>
              <a:spcBef>
                <a:spcPts val="1490"/>
              </a:spcBef>
              <a:buClr>
                <a:srgbClr val="3333CC"/>
              </a:buClr>
              <a:buSzPct val="60416"/>
              <a:buFont typeface="Wingdings"/>
              <a:buChar char=""/>
              <a:tabLst>
                <a:tab pos="439420" algn="l"/>
                <a:tab pos="440055" algn="l"/>
                <a:tab pos="2340610" algn="l"/>
                <a:tab pos="4127500" algn="l"/>
                <a:tab pos="6447790" algn="l"/>
              </a:tabLst>
            </a:pPr>
            <a:r>
              <a:rPr sz="2400" dirty="0">
                <a:latin typeface="Times New Roman"/>
                <a:cs typeface="Times New Roman"/>
              </a:rPr>
              <a:t>Example: </a:t>
            </a:r>
            <a:r>
              <a:rPr sz="2400" spc="-10" dirty="0">
                <a:latin typeface="Times New Roman"/>
                <a:cs typeface="Times New Roman"/>
              </a:rPr>
              <a:t>Night </a:t>
            </a:r>
            <a:r>
              <a:rPr sz="2400" spc="-25" dirty="0">
                <a:latin typeface="Times New Roman"/>
                <a:cs typeface="Times New Roman"/>
              </a:rPr>
              <a:t>Vision</a:t>
            </a:r>
            <a:r>
              <a:rPr sz="2400" spc="-10" dirty="0">
                <a:latin typeface="Times New Roman"/>
                <a:cs typeface="Times New Roman"/>
              </a:rPr>
              <a:t> </a:t>
            </a:r>
            <a:r>
              <a:rPr sz="2400" spc="-5" dirty="0">
                <a:latin typeface="Times New Roman"/>
                <a:cs typeface="Times New Roman"/>
              </a:rPr>
              <a:t>Camera,Remote</a:t>
            </a:r>
            <a:r>
              <a:rPr sz="2400" spc="5" dirty="0">
                <a:latin typeface="Times New Roman"/>
                <a:cs typeface="Times New Roman"/>
              </a:rPr>
              <a:t> </a:t>
            </a:r>
            <a:r>
              <a:rPr sz="2400" spc="-5" dirty="0">
                <a:latin typeface="Times New Roman"/>
                <a:cs typeface="Times New Roman"/>
              </a:rPr>
              <a:t>control,	File  sharing between</a:t>
            </a:r>
            <a:r>
              <a:rPr sz="2400" spc="35" dirty="0">
                <a:latin typeface="Times New Roman"/>
                <a:cs typeface="Times New Roman"/>
              </a:rPr>
              <a:t> </a:t>
            </a:r>
            <a:r>
              <a:rPr sz="2400" dirty="0">
                <a:latin typeface="Times New Roman"/>
                <a:cs typeface="Times New Roman"/>
              </a:rPr>
              <a:t>two</a:t>
            </a:r>
            <a:r>
              <a:rPr sz="2400" spc="10" dirty="0">
                <a:latin typeface="Times New Roman"/>
                <a:cs typeface="Times New Roman"/>
              </a:rPr>
              <a:t> </a:t>
            </a:r>
            <a:r>
              <a:rPr sz="2400" spc="-5" dirty="0">
                <a:latin typeface="Times New Roman"/>
                <a:cs typeface="Times New Roman"/>
              </a:rPr>
              <a:t>phones,	</a:t>
            </a:r>
            <a:r>
              <a:rPr sz="2400" dirty="0">
                <a:latin typeface="Times New Roman"/>
                <a:cs typeface="Times New Roman"/>
              </a:rPr>
              <a:t>Communication </a:t>
            </a:r>
            <a:r>
              <a:rPr sz="2400" spc="-5" dirty="0">
                <a:latin typeface="Times New Roman"/>
                <a:cs typeface="Times New Roman"/>
              </a:rPr>
              <a:t>between </a:t>
            </a:r>
            <a:r>
              <a:rPr sz="2400" dirty="0">
                <a:latin typeface="Times New Roman"/>
                <a:cs typeface="Times New Roman"/>
              </a:rPr>
              <a:t>a</a:t>
            </a:r>
            <a:r>
              <a:rPr sz="2400" spc="-100" dirty="0">
                <a:latin typeface="Times New Roman"/>
                <a:cs typeface="Times New Roman"/>
              </a:rPr>
              <a:t> </a:t>
            </a:r>
            <a:r>
              <a:rPr sz="2400" dirty="0">
                <a:latin typeface="Times New Roman"/>
                <a:cs typeface="Times New Roman"/>
              </a:rPr>
              <a:t>PC  </a:t>
            </a:r>
            <a:r>
              <a:rPr sz="2400" spc="-5" dirty="0">
                <a:latin typeface="Times New Roman"/>
                <a:cs typeface="Times New Roman"/>
              </a:rPr>
              <a:t>and</a:t>
            </a:r>
            <a:r>
              <a:rPr sz="2400" dirty="0">
                <a:latin typeface="Times New Roman"/>
                <a:cs typeface="Times New Roman"/>
              </a:rPr>
              <a:t> </a:t>
            </a:r>
            <a:r>
              <a:rPr sz="2400" spc="-5" dirty="0">
                <a:latin typeface="Times New Roman"/>
                <a:cs typeface="Times New Roman"/>
              </a:rPr>
              <a:t>peripheral	device,</a:t>
            </a:r>
            <a:endParaRPr sz="2400" dirty="0">
              <a:latin typeface="Times New Roman"/>
              <a:cs typeface="Times New Roman"/>
            </a:endParaRPr>
          </a:p>
        </p:txBody>
      </p:sp>
      <p:sp>
        <p:nvSpPr>
          <p:cNvPr id="4" name="object 4"/>
          <p:cNvSpPr/>
          <p:nvPr/>
        </p:nvSpPr>
        <p:spPr>
          <a:xfrm>
            <a:off x="4632959" y="3986784"/>
            <a:ext cx="3142488" cy="25511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97991" y="3983735"/>
            <a:ext cx="3185160" cy="241401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40127" y="37845"/>
            <a:ext cx="4933950" cy="512445"/>
          </a:xfrm>
          <a:prstGeom prst="rect">
            <a:avLst/>
          </a:prstGeom>
        </p:spPr>
        <p:txBody>
          <a:bodyPr vert="horz" wrap="square" lIns="0" tIns="11430" rIns="0" bIns="0" rtlCol="0">
            <a:spAutoFit/>
          </a:bodyPr>
          <a:lstStyle/>
          <a:p>
            <a:pPr marL="12700">
              <a:lnSpc>
                <a:spcPct val="100000"/>
              </a:lnSpc>
              <a:spcBef>
                <a:spcPts val="90"/>
              </a:spcBef>
            </a:pPr>
            <a:r>
              <a:rPr sz="3200" spc="65" dirty="0">
                <a:solidFill>
                  <a:srgbClr val="2D5695"/>
                </a:solidFill>
                <a:latin typeface="Times New Roman"/>
                <a:cs typeface="Times New Roman"/>
              </a:rPr>
              <a:t>Micro </a:t>
            </a:r>
            <a:r>
              <a:rPr sz="3200" spc="175" dirty="0">
                <a:solidFill>
                  <a:srgbClr val="2D5695"/>
                </a:solidFill>
                <a:latin typeface="Times New Roman"/>
                <a:cs typeface="Times New Roman"/>
              </a:rPr>
              <a:t>waves</a:t>
            </a:r>
            <a:r>
              <a:rPr sz="3200" spc="-145" dirty="0">
                <a:solidFill>
                  <a:srgbClr val="2D5695"/>
                </a:solidFill>
                <a:latin typeface="Times New Roman"/>
                <a:cs typeface="Times New Roman"/>
              </a:rPr>
              <a:t> </a:t>
            </a:r>
            <a:r>
              <a:rPr sz="3200" spc="65" dirty="0">
                <a:solidFill>
                  <a:srgbClr val="2D5695"/>
                </a:solidFill>
                <a:latin typeface="Times New Roman"/>
                <a:cs typeface="Times New Roman"/>
              </a:rPr>
              <a:t>Transmission</a:t>
            </a:r>
            <a:endParaRPr sz="3200">
              <a:latin typeface="Times New Roman"/>
              <a:cs typeface="Times New Roman"/>
            </a:endParaRPr>
          </a:p>
        </p:txBody>
      </p:sp>
      <p:sp>
        <p:nvSpPr>
          <p:cNvPr id="3" name="object 3"/>
          <p:cNvSpPr txBox="1"/>
          <p:nvPr/>
        </p:nvSpPr>
        <p:spPr>
          <a:xfrm>
            <a:off x="294843" y="832866"/>
            <a:ext cx="7990205" cy="3042920"/>
          </a:xfrm>
          <a:prstGeom prst="rect">
            <a:avLst/>
          </a:prstGeom>
        </p:spPr>
        <p:txBody>
          <a:bodyPr vert="horz" wrap="square" lIns="0" tIns="11430" rIns="0" bIns="0" rtlCol="0">
            <a:spAutoFit/>
          </a:bodyPr>
          <a:lstStyle/>
          <a:p>
            <a:pPr marL="356870" indent="-344805">
              <a:lnSpc>
                <a:spcPct val="100000"/>
              </a:lnSpc>
              <a:spcBef>
                <a:spcPts val="90"/>
              </a:spcBef>
              <a:buFont typeface="Arial"/>
              <a:buChar char="•"/>
              <a:tabLst>
                <a:tab pos="356870" algn="l"/>
                <a:tab pos="357505" algn="l"/>
              </a:tabLst>
            </a:pPr>
            <a:r>
              <a:rPr sz="2000" spc="-10" dirty="0">
                <a:latin typeface="Times New Roman"/>
                <a:cs typeface="Times New Roman"/>
              </a:rPr>
              <a:t>Microwaves </a:t>
            </a:r>
            <a:r>
              <a:rPr sz="2000" dirty="0">
                <a:latin typeface="Times New Roman"/>
                <a:cs typeface="Times New Roman"/>
              </a:rPr>
              <a:t>are</a:t>
            </a:r>
            <a:r>
              <a:rPr sz="2000" spc="55" dirty="0">
                <a:latin typeface="Times New Roman"/>
                <a:cs typeface="Times New Roman"/>
              </a:rPr>
              <a:t> </a:t>
            </a:r>
            <a:r>
              <a:rPr sz="2000" spc="-10" dirty="0">
                <a:latin typeface="Times New Roman"/>
                <a:cs typeface="Times New Roman"/>
              </a:rPr>
              <a:t>unidirectional</a:t>
            </a:r>
            <a:endParaRPr sz="2000">
              <a:latin typeface="Times New Roman"/>
              <a:cs typeface="Times New Roman"/>
            </a:endParaRPr>
          </a:p>
          <a:p>
            <a:pPr marL="356870" marR="352425" indent="-344805">
              <a:lnSpc>
                <a:spcPct val="100000"/>
              </a:lnSpc>
              <a:spcBef>
                <a:spcPts val="1445"/>
              </a:spcBef>
              <a:buFont typeface="Arial"/>
              <a:buChar char="•"/>
              <a:tabLst>
                <a:tab pos="356870" algn="l"/>
                <a:tab pos="357505" algn="l"/>
                <a:tab pos="6917690" algn="l"/>
              </a:tabLst>
            </a:pPr>
            <a:r>
              <a:rPr sz="2000" spc="-5" dirty="0">
                <a:latin typeface="Times New Roman"/>
                <a:cs typeface="Times New Roman"/>
              </a:rPr>
              <a:t>Micro </a:t>
            </a:r>
            <a:r>
              <a:rPr sz="2000" spc="-20" dirty="0">
                <a:latin typeface="Times New Roman"/>
                <a:cs typeface="Times New Roman"/>
              </a:rPr>
              <a:t>waves </a:t>
            </a:r>
            <a:r>
              <a:rPr sz="2000" spc="-10" dirty="0">
                <a:latin typeface="Times New Roman"/>
                <a:cs typeface="Times New Roman"/>
              </a:rPr>
              <a:t>electromagnetic </a:t>
            </a:r>
            <a:r>
              <a:rPr sz="2000" spc="-20" dirty="0">
                <a:latin typeface="Times New Roman"/>
                <a:cs typeface="Times New Roman"/>
              </a:rPr>
              <a:t>waves </a:t>
            </a:r>
            <a:r>
              <a:rPr sz="2000" spc="-15" dirty="0">
                <a:latin typeface="Times New Roman"/>
                <a:cs typeface="Times New Roman"/>
              </a:rPr>
              <a:t>having</a:t>
            </a:r>
            <a:r>
              <a:rPr sz="2000" spc="385" dirty="0">
                <a:latin typeface="Times New Roman"/>
                <a:cs typeface="Times New Roman"/>
              </a:rPr>
              <a:t> </a:t>
            </a:r>
            <a:r>
              <a:rPr sz="2000" spc="-10" dirty="0">
                <a:latin typeface="Times New Roman"/>
                <a:cs typeface="Times New Roman"/>
              </a:rPr>
              <a:t>frequency</a:t>
            </a:r>
            <a:r>
              <a:rPr sz="2000" spc="65" dirty="0">
                <a:latin typeface="Times New Roman"/>
                <a:cs typeface="Times New Roman"/>
              </a:rPr>
              <a:t> </a:t>
            </a:r>
            <a:r>
              <a:rPr sz="2000" spc="-10" dirty="0">
                <a:latin typeface="Times New Roman"/>
                <a:cs typeface="Times New Roman"/>
              </a:rPr>
              <a:t>between	</a:t>
            </a:r>
            <a:r>
              <a:rPr sz="2000" spc="-5" dirty="0">
                <a:latin typeface="Times New Roman"/>
                <a:cs typeface="Times New Roman"/>
              </a:rPr>
              <a:t>1</a:t>
            </a:r>
            <a:r>
              <a:rPr sz="2000" spc="-75" dirty="0">
                <a:latin typeface="Times New Roman"/>
                <a:cs typeface="Times New Roman"/>
              </a:rPr>
              <a:t> </a:t>
            </a:r>
            <a:r>
              <a:rPr sz="2000" spc="-10" dirty="0">
                <a:latin typeface="Times New Roman"/>
                <a:cs typeface="Times New Roman"/>
              </a:rPr>
              <a:t>GHZ  and </a:t>
            </a:r>
            <a:r>
              <a:rPr sz="2000" dirty="0">
                <a:latin typeface="Times New Roman"/>
                <a:cs typeface="Times New Roman"/>
              </a:rPr>
              <a:t>300</a:t>
            </a:r>
            <a:r>
              <a:rPr sz="2000" spc="5" dirty="0">
                <a:latin typeface="Times New Roman"/>
                <a:cs typeface="Times New Roman"/>
              </a:rPr>
              <a:t> </a:t>
            </a:r>
            <a:r>
              <a:rPr sz="2000" spc="-10" dirty="0">
                <a:latin typeface="Times New Roman"/>
                <a:cs typeface="Times New Roman"/>
              </a:rPr>
              <a:t>GHZ.</a:t>
            </a:r>
            <a:endParaRPr sz="2000">
              <a:latin typeface="Times New Roman"/>
              <a:cs typeface="Times New Roman"/>
            </a:endParaRPr>
          </a:p>
          <a:p>
            <a:pPr marL="356870" indent="-344805">
              <a:lnSpc>
                <a:spcPct val="100000"/>
              </a:lnSpc>
              <a:spcBef>
                <a:spcPts val="1440"/>
              </a:spcBef>
              <a:buFont typeface="Arial"/>
              <a:buChar char="•"/>
              <a:tabLst>
                <a:tab pos="356870" algn="l"/>
                <a:tab pos="357505" algn="l"/>
              </a:tabLst>
            </a:pPr>
            <a:r>
              <a:rPr sz="2000" dirty="0">
                <a:latin typeface="Times New Roman"/>
                <a:cs typeface="Times New Roman"/>
              </a:rPr>
              <a:t>There are </a:t>
            </a:r>
            <a:r>
              <a:rPr sz="2000" spc="-25" dirty="0">
                <a:latin typeface="Times New Roman"/>
                <a:cs typeface="Times New Roman"/>
              </a:rPr>
              <a:t>two </a:t>
            </a:r>
            <a:r>
              <a:rPr sz="2000" spc="-10" dirty="0">
                <a:latin typeface="Times New Roman"/>
                <a:cs typeface="Times New Roman"/>
              </a:rPr>
              <a:t>types </a:t>
            </a:r>
            <a:r>
              <a:rPr sz="2000" dirty="0">
                <a:latin typeface="Times New Roman"/>
                <a:cs typeface="Times New Roman"/>
              </a:rPr>
              <a:t>of </a:t>
            </a:r>
            <a:r>
              <a:rPr sz="2000" spc="-15" dirty="0">
                <a:latin typeface="Times New Roman"/>
                <a:cs typeface="Times New Roman"/>
              </a:rPr>
              <a:t>micro </a:t>
            </a:r>
            <a:r>
              <a:rPr sz="2000" spc="-20" dirty="0">
                <a:latin typeface="Times New Roman"/>
                <a:cs typeface="Times New Roman"/>
              </a:rPr>
              <a:t>waves </a:t>
            </a:r>
            <a:r>
              <a:rPr sz="2000" spc="-5" dirty="0">
                <a:latin typeface="Times New Roman"/>
                <a:cs typeface="Times New Roman"/>
              </a:rPr>
              <a:t>data </a:t>
            </a:r>
            <a:r>
              <a:rPr sz="2000" spc="-15" dirty="0">
                <a:latin typeface="Times New Roman"/>
                <a:cs typeface="Times New Roman"/>
              </a:rPr>
              <a:t>communication</a:t>
            </a:r>
            <a:r>
              <a:rPr sz="2000" spc="315" dirty="0">
                <a:latin typeface="Times New Roman"/>
                <a:cs typeface="Times New Roman"/>
              </a:rPr>
              <a:t> </a:t>
            </a:r>
            <a:r>
              <a:rPr sz="2000" spc="-15" dirty="0">
                <a:latin typeface="Times New Roman"/>
                <a:cs typeface="Times New Roman"/>
              </a:rPr>
              <a:t>system</a:t>
            </a:r>
            <a:endParaRPr sz="2000">
              <a:latin typeface="Times New Roman"/>
              <a:cs typeface="Times New Roman"/>
            </a:endParaRPr>
          </a:p>
          <a:p>
            <a:pPr marL="12700">
              <a:lnSpc>
                <a:spcPct val="100000"/>
              </a:lnSpc>
            </a:pPr>
            <a:r>
              <a:rPr sz="2000" spc="-5" dirty="0">
                <a:latin typeface="Times New Roman"/>
                <a:cs typeface="Times New Roman"/>
              </a:rPr>
              <a:t>: terrestrial </a:t>
            </a:r>
            <a:r>
              <a:rPr sz="2000" spc="-10" dirty="0">
                <a:latin typeface="Times New Roman"/>
                <a:cs typeface="Times New Roman"/>
              </a:rPr>
              <a:t>and</a:t>
            </a:r>
            <a:r>
              <a:rPr sz="2000" spc="-45" dirty="0">
                <a:latin typeface="Times New Roman"/>
                <a:cs typeface="Times New Roman"/>
              </a:rPr>
              <a:t> </a:t>
            </a:r>
            <a:r>
              <a:rPr sz="2000" spc="-5" dirty="0">
                <a:latin typeface="Times New Roman"/>
                <a:cs typeface="Times New Roman"/>
              </a:rPr>
              <a:t>satellite</a:t>
            </a:r>
            <a:endParaRPr sz="2000">
              <a:latin typeface="Times New Roman"/>
              <a:cs typeface="Times New Roman"/>
            </a:endParaRPr>
          </a:p>
          <a:p>
            <a:pPr marL="356870" indent="-344805">
              <a:lnSpc>
                <a:spcPct val="100000"/>
              </a:lnSpc>
              <a:spcBef>
                <a:spcPts val="1440"/>
              </a:spcBef>
              <a:buFont typeface="Arial"/>
              <a:buChar char="•"/>
              <a:tabLst>
                <a:tab pos="356870" algn="l"/>
                <a:tab pos="357505" algn="l"/>
                <a:tab pos="1829435" algn="l"/>
                <a:tab pos="2744470" algn="l"/>
                <a:tab pos="3996054" algn="l"/>
                <a:tab pos="4589780" algn="l"/>
              </a:tabLst>
            </a:pPr>
            <a:r>
              <a:rPr sz="2000" spc="-5" dirty="0">
                <a:latin typeface="Times New Roman"/>
                <a:cs typeface="Times New Roman"/>
              </a:rPr>
              <a:t>Micro	</a:t>
            </a:r>
            <a:r>
              <a:rPr sz="2000" spc="-20" dirty="0">
                <a:latin typeface="Times New Roman"/>
                <a:cs typeface="Times New Roman"/>
              </a:rPr>
              <a:t>waves	</a:t>
            </a:r>
            <a:r>
              <a:rPr sz="2000" dirty="0">
                <a:latin typeface="Times New Roman"/>
                <a:cs typeface="Times New Roman"/>
              </a:rPr>
              <a:t>are</a:t>
            </a:r>
            <a:r>
              <a:rPr sz="2000" spc="495" dirty="0">
                <a:latin typeface="Times New Roman"/>
                <a:cs typeface="Times New Roman"/>
              </a:rPr>
              <a:t> </a:t>
            </a:r>
            <a:r>
              <a:rPr sz="2000" spc="-15" dirty="0">
                <a:latin typeface="Times New Roman"/>
                <a:cs typeface="Times New Roman"/>
              </a:rPr>
              <a:t>widely	</a:t>
            </a:r>
            <a:r>
              <a:rPr sz="2000" spc="-10" dirty="0">
                <a:latin typeface="Times New Roman"/>
                <a:cs typeface="Times New Roman"/>
              </a:rPr>
              <a:t>used	for one </a:t>
            </a:r>
            <a:r>
              <a:rPr sz="2000" spc="-5" dirty="0">
                <a:latin typeface="Times New Roman"/>
                <a:cs typeface="Times New Roman"/>
              </a:rPr>
              <a:t>to </a:t>
            </a:r>
            <a:r>
              <a:rPr sz="2000" spc="-10" dirty="0">
                <a:latin typeface="Times New Roman"/>
                <a:cs typeface="Times New Roman"/>
              </a:rPr>
              <a:t>one</a:t>
            </a:r>
            <a:r>
              <a:rPr sz="2000" spc="65" dirty="0">
                <a:latin typeface="Times New Roman"/>
                <a:cs typeface="Times New Roman"/>
              </a:rPr>
              <a:t> </a:t>
            </a:r>
            <a:r>
              <a:rPr sz="2000" spc="-15" dirty="0">
                <a:latin typeface="Times New Roman"/>
                <a:cs typeface="Times New Roman"/>
              </a:rPr>
              <a:t>communication</a:t>
            </a:r>
            <a:endParaRPr sz="2000">
              <a:latin typeface="Times New Roman"/>
              <a:cs typeface="Times New Roman"/>
            </a:endParaRPr>
          </a:p>
          <a:p>
            <a:pPr marL="356870">
              <a:lnSpc>
                <a:spcPct val="100000"/>
              </a:lnSpc>
            </a:pPr>
            <a:r>
              <a:rPr sz="2000" spc="-10" dirty="0">
                <a:latin typeface="Times New Roman"/>
                <a:cs typeface="Times New Roman"/>
              </a:rPr>
              <a:t>between </a:t>
            </a:r>
            <a:r>
              <a:rPr sz="2000" spc="-5" dirty="0">
                <a:latin typeface="Times New Roman"/>
                <a:cs typeface="Times New Roman"/>
              </a:rPr>
              <a:t>sender </a:t>
            </a:r>
            <a:r>
              <a:rPr sz="2000" spc="-10" dirty="0">
                <a:latin typeface="Times New Roman"/>
                <a:cs typeface="Times New Roman"/>
              </a:rPr>
              <a:t>and</a:t>
            </a:r>
            <a:r>
              <a:rPr sz="2000" spc="85" dirty="0">
                <a:latin typeface="Times New Roman"/>
                <a:cs typeface="Times New Roman"/>
              </a:rPr>
              <a:t> </a:t>
            </a:r>
            <a:r>
              <a:rPr sz="2000" spc="-15" dirty="0">
                <a:latin typeface="Times New Roman"/>
                <a:cs typeface="Times New Roman"/>
              </a:rPr>
              <a:t>receiver,</a:t>
            </a:r>
            <a:endParaRPr sz="2000">
              <a:latin typeface="Times New Roman"/>
              <a:cs typeface="Times New Roman"/>
            </a:endParaRPr>
          </a:p>
          <a:p>
            <a:pPr marL="12700">
              <a:lnSpc>
                <a:spcPct val="100000"/>
              </a:lnSpc>
              <a:spcBef>
                <a:spcPts val="245"/>
              </a:spcBef>
              <a:tabLst>
                <a:tab pos="6182995" algn="l"/>
              </a:tabLst>
            </a:pPr>
            <a:r>
              <a:rPr sz="2000" b="1" spc="-15" dirty="0">
                <a:latin typeface="Times New Roman"/>
                <a:cs typeface="Times New Roman"/>
              </a:rPr>
              <a:t>Example: </a:t>
            </a:r>
            <a:r>
              <a:rPr sz="2000" spc="-5" dirty="0">
                <a:latin typeface="Times New Roman"/>
                <a:cs typeface="Times New Roman"/>
              </a:rPr>
              <a:t>cellular phone, satellite </a:t>
            </a:r>
            <a:r>
              <a:rPr sz="2000" spc="-10" dirty="0">
                <a:latin typeface="Times New Roman"/>
                <a:cs typeface="Times New Roman"/>
              </a:rPr>
              <a:t>networks </a:t>
            </a:r>
            <a:r>
              <a:rPr sz="2000" spc="-5" dirty="0">
                <a:latin typeface="Times New Roman"/>
                <a:cs typeface="Times New Roman"/>
              </a:rPr>
              <a:t>and</a:t>
            </a:r>
            <a:r>
              <a:rPr sz="2000" spc="290" dirty="0">
                <a:latin typeface="Times New Roman"/>
                <a:cs typeface="Times New Roman"/>
              </a:rPr>
              <a:t> </a:t>
            </a:r>
            <a:r>
              <a:rPr sz="2000" spc="-5" dirty="0">
                <a:latin typeface="Times New Roman"/>
                <a:cs typeface="Times New Roman"/>
              </a:rPr>
              <a:t>in</a:t>
            </a:r>
            <a:r>
              <a:rPr sz="2000" dirty="0">
                <a:latin typeface="Times New Roman"/>
                <a:cs typeface="Times New Roman"/>
              </a:rPr>
              <a:t> </a:t>
            </a:r>
            <a:r>
              <a:rPr sz="2000" spc="-10" dirty="0">
                <a:latin typeface="Times New Roman"/>
                <a:cs typeface="Times New Roman"/>
              </a:rPr>
              <a:t>wireless	LANs(wifi),</a:t>
            </a:r>
            <a:r>
              <a:rPr sz="2000" spc="30" dirty="0">
                <a:latin typeface="Times New Roman"/>
                <a:cs typeface="Times New Roman"/>
              </a:rPr>
              <a:t> </a:t>
            </a:r>
            <a:r>
              <a:rPr sz="2000" dirty="0">
                <a:latin typeface="Times New Roman"/>
                <a:cs typeface="Times New Roman"/>
              </a:rPr>
              <a:t>GPS</a:t>
            </a:r>
            <a:endParaRPr sz="2000">
              <a:latin typeface="Times New Roman"/>
              <a:cs typeface="Times New Roman"/>
            </a:endParaRPr>
          </a:p>
        </p:txBody>
      </p:sp>
      <p:sp>
        <p:nvSpPr>
          <p:cNvPr id="4" name="object 4"/>
          <p:cNvSpPr/>
          <p:nvPr/>
        </p:nvSpPr>
        <p:spPr>
          <a:xfrm>
            <a:off x="7772400" y="152400"/>
            <a:ext cx="1371600" cy="1524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16467" y="4986528"/>
            <a:ext cx="695610" cy="126663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443" y="4759523"/>
            <a:ext cx="1103114" cy="114359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549895" y="4648200"/>
            <a:ext cx="838200" cy="141427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981792" y="4302004"/>
            <a:ext cx="3015311" cy="245108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14855" y="1719072"/>
            <a:ext cx="5559552" cy="2709672"/>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2706370" y="148793"/>
            <a:ext cx="3732529" cy="636905"/>
          </a:xfrm>
          <a:prstGeom prst="rect">
            <a:avLst/>
          </a:prstGeom>
        </p:spPr>
        <p:txBody>
          <a:bodyPr vert="horz" wrap="square" lIns="0" tIns="13970" rIns="0" bIns="0" rtlCol="0">
            <a:spAutoFit/>
          </a:bodyPr>
          <a:lstStyle/>
          <a:p>
            <a:pPr marL="12700">
              <a:lnSpc>
                <a:spcPct val="100000"/>
              </a:lnSpc>
              <a:spcBef>
                <a:spcPts val="110"/>
              </a:spcBef>
            </a:pPr>
            <a:r>
              <a:rPr b="0" spc="-190" dirty="0">
                <a:latin typeface="Arial"/>
                <a:cs typeface="Arial"/>
              </a:rPr>
              <a:t>Switched</a:t>
            </a:r>
            <a:r>
              <a:rPr b="0" spc="-280" dirty="0">
                <a:latin typeface="Arial"/>
                <a:cs typeface="Arial"/>
              </a:rPr>
              <a:t> </a:t>
            </a:r>
            <a:r>
              <a:rPr b="0" spc="-70" dirty="0">
                <a:latin typeface="Arial"/>
                <a:cs typeface="Arial"/>
              </a:rPr>
              <a:t>network</a:t>
            </a:r>
          </a:p>
        </p:txBody>
      </p:sp>
      <p:sp>
        <p:nvSpPr>
          <p:cNvPr id="4" name="object 4"/>
          <p:cNvSpPr txBox="1"/>
          <p:nvPr/>
        </p:nvSpPr>
        <p:spPr>
          <a:xfrm>
            <a:off x="307035" y="926084"/>
            <a:ext cx="146050" cy="438784"/>
          </a:xfrm>
          <a:prstGeom prst="rect">
            <a:avLst/>
          </a:prstGeom>
        </p:spPr>
        <p:txBody>
          <a:bodyPr vert="horz" wrap="square" lIns="0" tIns="13970" rIns="0" bIns="0" rtlCol="0">
            <a:spAutoFit/>
          </a:bodyPr>
          <a:lstStyle/>
          <a:p>
            <a:pPr marL="12700">
              <a:lnSpc>
                <a:spcPct val="100000"/>
              </a:lnSpc>
              <a:spcBef>
                <a:spcPts val="110"/>
              </a:spcBef>
            </a:pPr>
            <a:r>
              <a:rPr sz="2700" dirty="0">
                <a:latin typeface="Arial"/>
                <a:cs typeface="Arial"/>
              </a:rPr>
              <a:t>•</a:t>
            </a:r>
            <a:endParaRPr sz="2700">
              <a:latin typeface="Arial"/>
              <a:cs typeface="Arial"/>
            </a:endParaRPr>
          </a:p>
        </p:txBody>
      </p:sp>
      <p:sp>
        <p:nvSpPr>
          <p:cNvPr id="5" name="object 5"/>
          <p:cNvSpPr txBox="1"/>
          <p:nvPr/>
        </p:nvSpPr>
        <p:spPr>
          <a:xfrm>
            <a:off x="649935" y="915746"/>
            <a:ext cx="1502079" cy="771525"/>
          </a:xfrm>
          <a:prstGeom prst="rect">
            <a:avLst/>
          </a:prstGeom>
        </p:spPr>
        <p:txBody>
          <a:bodyPr vert="horz" wrap="square" lIns="0" tIns="14605" rIns="0" bIns="0" rtlCol="0">
            <a:spAutoFit/>
          </a:bodyPr>
          <a:lstStyle/>
          <a:p>
            <a:pPr marL="12700">
              <a:lnSpc>
                <a:spcPts val="2930"/>
              </a:lnSpc>
              <a:spcBef>
                <a:spcPts val="115"/>
              </a:spcBef>
            </a:pPr>
            <a:r>
              <a:rPr sz="2700" b="1" spc="-160" dirty="0">
                <a:latin typeface="Trebuchet MS"/>
                <a:cs typeface="Trebuchet MS"/>
              </a:rPr>
              <a:t>S</a:t>
            </a:r>
            <a:r>
              <a:rPr sz="2700" b="1" spc="-175" dirty="0">
                <a:latin typeface="Trebuchet MS"/>
                <a:cs typeface="Trebuchet MS"/>
              </a:rPr>
              <a:t>w</a:t>
            </a:r>
            <a:r>
              <a:rPr sz="2700" b="1" spc="-60" dirty="0">
                <a:latin typeface="Trebuchet MS"/>
                <a:cs typeface="Trebuchet MS"/>
              </a:rPr>
              <a:t>i</a:t>
            </a:r>
            <a:r>
              <a:rPr sz="2700" b="1" spc="-185" dirty="0">
                <a:latin typeface="Trebuchet MS"/>
                <a:cs typeface="Trebuchet MS"/>
              </a:rPr>
              <a:t>t</a:t>
            </a:r>
            <a:r>
              <a:rPr sz="2700" b="1" spc="-180" dirty="0">
                <a:latin typeface="Trebuchet MS"/>
                <a:cs typeface="Trebuchet MS"/>
              </a:rPr>
              <a:t>ched</a:t>
            </a:r>
            <a:endParaRPr sz="2700" dirty="0">
              <a:latin typeface="Trebuchet MS"/>
              <a:cs typeface="Trebuchet MS"/>
            </a:endParaRPr>
          </a:p>
          <a:p>
            <a:pPr marL="12700">
              <a:lnSpc>
                <a:spcPts val="2930"/>
              </a:lnSpc>
            </a:pPr>
            <a:r>
              <a:rPr sz="2700" spc="-114" dirty="0">
                <a:latin typeface="Arial"/>
                <a:cs typeface="Arial"/>
              </a:rPr>
              <a:t>switches.</a:t>
            </a:r>
            <a:endParaRPr sz="2700" dirty="0">
              <a:latin typeface="Arial"/>
              <a:cs typeface="Arial"/>
            </a:endParaRPr>
          </a:p>
        </p:txBody>
      </p:sp>
      <p:sp>
        <p:nvSpPr>
          <p:cNvPr id="6" name="object 6"/>
          <p:cNvSpPr txBox="1"/>
          <p:nvPr/>
        </p:nvSpPr>
        <p:spPr>
          <a:xfrm>
            <a:off x="2152014" y="918794"/>
            <a:ext cx="6689090" cy="439420"/>
          </a:xfrm>
          <a:prstGeom prst="rect">
            <a:avLst/>
          </a:prstGeom>
        </p:spPr>
        <p:txBody>
          <a:bodyPr vert="horz" wrap="square" lIns="0" tIns="14605" rIns="0" bIns="0" rtlCol="0">
            <a:spAutoFit/>
          </a:bodyPr>
          <a:lstStyle/>
          <a:p>
            <a:pPr marL="12700">
              <a:lnSpc>
                <a:spcPct val="100000"/>
              </a:lnSpc>
              <a:spcBef>
                <a:spcPts val="115"/>
              </a:spcBef>
              <a:tabLst>
                <a:tab pos="1511300" algn="l"/>
                <a:tab pos="2546985" algn="l"/>
                <a:tab pos="3034665" algn="l"/>
                <a:tab pos="4726940" algn="l"/>
                <a:tab pos="5861685" algn="l"/>
              </a:tabLst>
            </a:pPr>
            <a:r>
              <a:rPr sz="2700" b="1" spc="-135" dirty="0">
                <a:latin typeface="Trebuchet MS"/>
                <a:cs typeface="Trebuchet MS"/>
              </a:rPr>
              <a:t>n</a:t>
            </a:r>
            <a:r>
              <a:rPr sz="2700" b="1" spc="-240" dirty="0">
                <a:latin typeface="Trebuchet MS"/>
                <a:cs typeface="Trebuchet MS"/>
              </a:rPr>
              <a:t>e</a:t>
            </a:r>
            <a:r>
              <a:rPr sz="2700" b="1" spc="-135" dirty="0">
                <a:latin typeface="Trebuchet MS"/>
                <a:cs typeface="Trebuchet MS"/>
              </a:rPr>
              <a:t>t</a:t>
            </a:r>
            <a:r>
              <a:rPr sz="2700" b="1" spc="-150" dirty="0">
                <a:latin typeface="Trebuchet MS"/>
                <a:cs typeface="Trebuchet MS"/>
              </a:rPr>
              <a:t>w</a:t>
            </a:r>
            <a:r>
              <a:rPr sz="2700" b="1" spc="-145" dirty="0">
                <a:latin typeface="Trebuchet MS"/>
                <a:cs typeface="Trebuchet MS"/>
              </a:rPr>
              <a:t>o</a:t>
            </a:r>
            <a:r>
              <a:rPr sz="2700" b="1" spc="-125" dirty="0">
                <a:latin typeface="Trebuchet MS"/>
                <a:cs typeface="Trebuchet MS"/>
              </a:rPr>
              <a:t>r</a:t>
            </a:r>
            <a:r>
              <a:rPr sz="2700" b="1" spc="-190" dirty="0">
                <a:latin typeface="Trebuchet MS"/>
                <a:cs typeface="Trebuchet MS"/>
              </a:rPr>
              <a:t>k</a:t>
            </a:r>
            <a:r>
              <a:rPr sz="2700" b="1" spc="-245" dirty="0">
                <a:latin typeface="Trebuchet MS"/>
                <a:cs typeface="Trebuchet MS"/>
              </a:rPr>
              <a:t>:</a:t>
            </a:r>
            <a:r>
              <a:rPr sz="2700" b="1" dirty="0">
                <a:latin typeface="Trebuchet MS"/>
                <a:cs typeface="Trebuchet MS"/>
              </a:rPr>
              <a:t>	</a:t>
            </a:r>
            <a:r>
              <a:rPr sz="2700" spc="-385" dirty="0">
                <a:latin typeface="Arial"/>
                <a:cs typeface="Arial"/>
              </a:rPr>
              <a:t>S</a:t>
            </a:r>
            <a:r>
              <a:rPr sz="2700" spc="-335" dirty="0">
                <a:latin typeface="Arial"/>
                <a:cs typeface="Arial"/>
              </a:rPr>
              <a:t>e</a:t>
            </a:r>
            <a:r>
              <a:rPr sz="2700" spc="30" dirty="0">
                <a:latin typeface="Arial"/>
                <a:cs typeface="Arial"/>
              </a:rPr>
              <a:t>r</a:t>
            </a:r>
            <a:r>
              <a:rPr sz="2700" spc="-140" dirty="0">
                <a:latin typeface="Arial"/>
                <a:cs typeface="Arial"/>
              </a:rPr>
              <a:t>ies</a:t>
            </a:r>
            <a:r>
              <a:rPr sz="2700" dirty="0">
                <a:latin typeface="Arial"/>
                <a:cs typeface="Arial"/>
              </a:rPr>
              <a:t>	</a:t>
            </a:r>
            <a:r>
              <a:rPr sz="2700" spc="10" dirty="0">
                <a:latin typeface="Arial"/>
                <a:cs typeface="Arial"/>
              </a:rPr>
              <a:t>o</a:t>
            </a:r>
            <a:r>
              <a:rPr sz="2700" dirty="0">
                <a:latin typeface="Arial"/>
                <a:cs typeface="Arial"/>
              </a:rPr>
              <a:t>f	</a:t>
            </a:r>
            <a:r>
              <a:rPr sz="2700" spc="20" dirty="0">
                <a:latin typeface="Arial"/>
                <a:cs typeface="Arial"/>
              </a:rPr>
              <a:t>i</a:t>
            </a:r>
            <a:r>
              <a:rPr sz="2700" spc="-140" dirty="0">
                <a:latin typeface="Arial"/>
                <a:cs typeface="Arial"/>
              </a:rPr>
              <a:t>n</a:t>
            </a:r>
            <a:r>
              <a:rPr sz="2700" spc="110" dirty="0">
                <a:latin typeface="Arial"/>
                <a:cs typeface="Arial"/>
              </a:rPr>
              <a:t>t</a:t>
            </a:r>
            <a:r>
              <a:rPr sz="2700" spc="-65" dirty="0">
                <a:latin typeface="Arial"/>
                <a:cs typeface="Arial"/>
              </a:rPr>
              <a:t>e</a:t>
            </a:r>
            <a:r>
              <a:rPr sz="2700" spc="-60" dirty="0">
                <a:latin typeface="Arial"/>
                <a:cs typeface="Arial"/>
              </a:rPr>
              <a:t>r</a:t>
            </a:r>
            <a:r>
              <a:rPr sz="2700" spc="-10" dirty="0">
                <a:latin typeface="Arial"/>
                <a:cs typeface="Arial"/>
              </a:rPr>
              <a:t>li</a:t>
            </a:r>
            <a:r>
              <a:rPr sz="2700" spc="-35" dirty="0">
                <a:latin typeface="Arial"/>
                <a:cs typeface="Arial"/>
              </a:rPr>
              <a:t>n</a:t>
            </a:r>
            <a:r>
              <a:rPr sz="2700" spc="-300" dirty="0">
                <a:latin typeface="Arial"/>
                <a:cs typeface="Arial"/>
              </a:rPr>
              <a:t>k</a:t>
            </a:r>
            <a:r>
              <a:rPr sz="2700" spc="-120" dirty="0">
                <a:latin typeface="Arial"/>
                <a:cs typeface="Arial"/>
              </a:rPr>
              <a:t>e</a:t>
            </a:r>
            <a:r>
              <a:rPr sz="2700" spc="-114" dirty="0">
                <a:latin typeface="Arial"/>
                <a:cs typeface="Arial"/>
              </a:rPr>
              <a:t>d</a:t>
            </a:r>
            <a:r>
              <a:rPr sz="2700" dirty="0">
                <a:latin typeface="Arial"/>
                <a:cs typeface="Arial"/>
              </a:rPr>
              <a:t>	</a:t>
            </a:r>
            <a:r>
              <a:rPr sz="2700" spc="-80" dirty="0">
                <a:latin typeface="Arial"/>
                <a:cs typeface="Arial"/>
              </a:rPr>
              <a:t>no</a:t>
            </a:r>
            <a:r>
              <a:rPr sz="2700" spc="-85" dirty="0">
                <a:latin typeface="Arial"/>
                <a:cs typeface="Arial"/>
              </a:rPr>
              <a:t>d</a:t>
            </a:r>
            <a:r>
              <a:rPr sz="2700" spc="-165" dirty="0">
                <a:latin typeface="Arial"/>
                <a:cs typeface="Arial"/>
              </a:rPr>
              <a:t>e</a:t>
            </a:r>
            <a:r>
              <a:rPr sz="2700" spc="-245" dirty="0">
                <a:latin typeface="Arial"/>
                <a:cs typeface="Arial"/>
              </a:rPr>
              <a:t>s</a:t>
            </a:r>
            <a:r>
              <a:rPr sz="2700" spc="-130" dirty="0">
                <a:latin typeface="Arial"/>
                <a:cs typeface="Arial"/>
              </a:rPr>
              <a:t>,</a:t>
            </a:r>
            <a:r>
              <a:rPr sz="2700" dirty="0">
                <a:latin typeface="Arial"/>
                <a:cs typeface="Arial"/>
              </a:rPr>
              <a:t>	</a:t>
            </a:r>
            <a:r>
              <a:rPr sz="2700" spc="-250" dirty="0">
                <a:latin typeface="Arial"/>
                <a:cs typeface="Arial"/>
              </a:rPr>
              <a:t>c</a:t>
            </a:r>
            <a:r>
              <a:rPr sz="2700" spc="-135" dirty="0">
                <a:latin typeface="Arial"/>
                <a:cs typeface="Arial"/>
              </a:rPr>
              <a:t>a</a:t>
            </a:r>
            <a:r>
              <a:rPr sz="2700" spc="-55" dirty="0">
                <a:latin typeface="Arial"/>
                <a:cs typeface="Arial"/>
              </a:rPr>
              <a:t>l</a:t>
            </a:r>
            <a:r>
              <a:rPr sz="2700" spc="20" dirty="0">
                <a:latin typeface="Arial"/>
                <a:cs typeface="Arial"/>
              </a:rPr>
              <a:t>l</a:t>
            </a:r>
            <a:r>
              <a:rPr sz="2700" spc="-125" dirty="0">
                <a:latin typeface="Arial"/>
                <a:cs typeface="Arial"/>
              </a:rPr>
              <a:t>ed</a:t>
            </a:r>
            <a:endParaRPr sz="2700" dirty="0">
              <a:latin typeface="Arial"/>
              <a:cs typeface="Arial"/>
            </a:endParaRPr>
          </a:p>
        </p:txBody>
      </p:sp>
      <p:sp>
        <p:nvSpPr>
          <p:cNvPr id="7" name="object 7"/>
          <p:cNvSpPr txBox="1"/>
          <p:nvPr/>
        </p:nvSpPr>
        <p:spPr>
          <a:xfrm>
            <a:off x="307035" y="4548581"/>
            <a:ext cx="146685" cy="439420"/>
          </a:xfrm>
          <a:prstGeom prst="rect">
            <a:avLst/>
          </a:prstGeom>
        </p:spPr>
        <p:txBody>
          <a:bodyPr vert="horz" wrap="square" lIns="0" tIns="14605" rIns="0" bIns="0" rtlCol="0">
            <a:spAutoFit/>
          </a:bodyPr>
          <a:lstStyle/>
          <a:p>
            <a:pPr marL="12700">
              <a:lnSpc>
                <a:spcPct val="100000"/>
              </a:lnSpc>
              <a:spcBef>
                <a:spcPts val="115"/>
              </a:spcBef>
            </a:pPr>
            <a:r>
              <a:rPr sz="2700" spc="5" dirty="0">
                <a:latin typeface="Arial"/>
                <a:cs typeface="Arial"/>
              </a:rPr>
              <a:t>•</a:t>
            </a:r>
            <a:endParaRPr sz="2700">
              <a:latin typeface="Arial"/>
              <a:cs typeface="Arial"/>
            </a:endParaRPr>
          </a:p>
        </p:txBody>
      </p:sp>
      <p:sp>
        <p:nvSpPr>
          <p:cNvPr id="8" name="object 8"/>
          <p:cNvSpPr txBox="1"/>
          <p:nvPr/>
        </p:nvSpPr>
        <p:spPr>
          <a:xfrm>
            <a:off x="649935" y="4541977"/>
            <a:ext cx="1370965" cy="439420"/>
          </a:xfrm>
          <a:prstGeom prst="rect">
            <a:avLst/>
          </a:prstGeom>
        </p:spPr>
        <p:txBody>
          <a:bodyPr vert="horz" wrap="square" lIns="0" tIns="14605" rIns="0" bIns="0" rtlCol="0">
            <a:spAutoFit/>
          </a:bodyPr>
          <a:lstStyle/>
          <a:p>
            <a:pPr marL="12700">
              <a:lnSpc>
                <a:spcPct val="100000"/>
              </a:lnSpc>
              <a:spcBef>
                <a:spcPts val="115"/>
              </a:spcBef>
            </a:pPr>
            <a:r>
              <a:rPr sz="2700" b="1" spc="-170" dirty="0">
                <a:latin typeface="Trebuchet MS"/>
                <a:cs typeface="Trebuchet MS"/>
              </a:rPr>
              <a:t>Switches:</a:t>
            </a:r>
            <a:endParaRPr sz="2700">
              <a:latin typeface="Trebuchet MS"/>
              <a:cs typeface="Trebuchet MS"/>
            </a:endParaRPr>
          </a:p>
        </p:txBody>
      </p:sp>
      <p:sp>
        <p:nvSpPr>
          <p:cNvPr id="9" name="object 9"/>
          <p:cNvSpPr txBox="1"/>
          <p:nvPr/>
        </p:nvSpPr>
        <p:spPr>
          <a:xfrm>
            <a:off x="2354707" y="4541977"/>
            <a:ext cx="6484620" cy="439420"/>
          </a:xfrm>
          <a:prstGeom prst="rect">
            <a:avLst/>
          </a:prstGeom>
        </p:spPr>
        <p:txBody>
          <a:bodyPr vert="horz" wrap="square" lIns="0" tIns="14605" rIns="0" bIns="0" rtlCol="0">
            <a:spAutoFit/>
          </a:bodyPr>
          <a:lstStyle/>
          <a:p>
            <a:pPr marL="12700">
              <a:lnSpc>
                <a:spcPct val="100000"/>
              </a:lnSpc>
              <a:spcBef>
                <a:spcPts val="115"/>
              </a:spcBef>
              <a:tabLst>
                <a:tab pos="1435100" algn="l"/>
                <a:tab pos="2872740" algn="l"/>
                <a:tab pos="3519170" algn="l"/>
                <a:tab pos="5004435" algn="l"/>
              </a:tabLst>
            </a:pPr>
            <a:r>
              <a:rPr sz="2700" spc="-270" dirty="0">
                <a:latin typeface="Arial"/>
                <a:cs typeface="Arial"/>
              </a:rPr>
              <a:t>D</a:t>
            </a:r>
            <a:r>
              <a:rPr sz="2700" spc="-190" dirty="0">
                <a:latin typeface="Arial"/>
                <a:cs typeface="Arial"/>
              </a:rPr>
              <a:t>e</a:t>
            </a:r>
            <a:r>
              <a:rPr sz="2700" spc="-150" dirty="0">
                <a:latin typeface="Arial"/>
                <a:cs typeface="Arial"/>
              </a:rPr>
              <a:t>vices</a:t>
            </a:r>
            <a:r>
              <a:rPr sz="2700" dirty="0">
                <a:latin typeface="Arial"/>
                <a:cs typeface="Arial"/>
              </a:rPr>
              <a:t>	</a:t>
            </a:r>
            <a:r>
              <a:rPr sz="2700" spc="-250" dirty="0">
                <a:latin typeface="Arial"/>
                <a:cs typeface="Arial"/>
              </a:rPr>
              <a:t>c</a:t>
            </a:r>
            <a:r>
              <a:rPr sz="2700" spc="-210" dirty="0">
                <a:latin typeface="Arial"/>
                <a:cs typeface="Arial"/>
              </a:rPr>
              <a:t>a</a:t>
            </a:r>
            <a:r>
              <a:rPr sz="2700" spc="-95" dirty="0">
                <a:latin typeface="Arial"/>
                <a:cs typeface="Arial"/>
              </a:rPr>
              <a:t>p</a:t>
            </a:r>
            <a:r>
              <a:rPr sz="2700" spc="-140" dirty="0">
                <a:latin typeface="Arial"/>
                <a:cs typeface="Arial"/>
              </a:rPr>
              <a:t>a</a:t>
            </a:r>
            <a:r>
              <a:rPr sz="2700" spc="-155" dirty="0">
                <a:latin typeface="Arial"/>
                <a:cs typeface="Arial"/>
              </a:rPr>
              <a:t>b</a:t>
            </a:r>
            <a:r>
              <a:rPr sz="2700" spc="-65" dirty="0">
                <a:latin typeface="Arial"/>
                <a:cs typeface="Arial"/>
              </a:rPr>
              <a:t>le</a:t>
            </a:r>
            <a:r>
              <a:rPr sz="2700" dirty="0">
                <a:latin typeface="Arial"/>
                <a:cs typeface="Arial"/>
              </a:rPr>
              <a:t>	</a:t>
            </a:r>
            <a:r>
              <a:rPr sz="2700" spc="10" dirty="0">
                <a:latin typeface="Arial"/>
                <a:cs typeface="Arial"/>
              </a:rPr>
              <a:t>o</a:t>
            </a:r>
            <a:r>
              <a:rPr sz="2700" dirty="0">
                <a:latin typeface="Arial"/>
                <a:cs typeface="Arial"/>
              </a:rPr>
              <a:t>f	</a:t>
            </a:r>
            <a:r>
              <a:rPr sz="2700" spc="-204" dirty="0">
                <a:latin typeface="Arial"/>
                <a:cs typeface="Arial"/>
              </a:rPr>
              <a:t>c</a:t>
            </a:r>
            <a:r>
              <a:rPr sz="2700" spc="-15" dirty="0">
                <a:latin typeface="Arial"/>
                <a:cs typeface="Arial"/>
              </a:rPr>
              <a:t>r</a:t>
            </a:r>
            <a:r>
              <a:rPr sz="2700" spc="-165" dirty="0">
                <a:latin typeface="Arial"/>
                <a:cs typeface="Arial"/>
              </a:rPr>
              <a:t>e</a:t>
            </a:r>
            <a:r>
              <a:rPr sz="2700" spc="-254" dirty="0">
                <a:latin typeface="Arial"/>
                <a:cs typeface="Arial"/>
              </a:rPr>
              <a:t>a</a:t>
            </a:r>
            <a:r>
              <a:rPr sz="2700" spc="-30" dirty="0">
                <a:latin typeface="Arial"/>
                <a:cs typeface="Arial"/>
              </a:rPr>
              <a:t>ting</a:t>
            </a:r>
            <a:r>
              <a:rPr sz="2700" dirty="0">
                <a:latin typeface="Arial"/>
                <a:cs typeface="Arial"/>
              </a:rPr>
              <a:t>	</a:t>
            </a:r>
            <a:r>
              <a:rPr sz="2700" spc="105" dirty="0">
                <a:latin typeface="Arial"/>
                <a:cs typeface="Arial"/>
              </a:rPr>
              <a:t>t</a:t>
            </a:r>
            <a:r>
              <a:rPr sz="2700" spc="-165" dirty="0">
                <a:latin typeface="Arial"/>
                <a:cs typeface="Arial"/>
              </a:rPr>
              <a:t>e</a:t>
            </a:r>
            <a:r>
              <a:rPr sz="2700" spc="-95" dirty="0">
                <a:latin typeface="Arial"/>
                <a:cs typeface="Arial"/>
              </a:rPr>
              <a:t>mp</a:t>
            </a:r>
            <a:r>
              <a:rPr sz="2700" spc="-60" dirty="0">
                <a:latin typeface="Arial"/>
                <a:cs typeface="Arial"/>
              </a:rPr>
              <a:t>o</a:t>
            </a:r>
            <a:r>
              <a:rPr sz="2700" spc="-65" dirty="0">
                <a:latin typeface="Arial"/>
                <a:cs typeface="Arial"/>
              </a:rPr>
              <a:t>r</a:t>
            </a:r>
            <a:r>
              <a:rPr sz="2700" spc="-100" dirty="0">
                <a:latin typeface="Arial"/>
                <a:cs typeface="Arial"/>
              </a:rPr>
              <a:t>a</a:t>
            </a:r>
            <a:r>
              <a:rPr sz="2700" spc="-55" dirty="0">
                <a:latin typeface="Arial"/>
                <a:cs typeface="Arial"/>
              </a:rPr>
              <a:t>r</a:t>
            </a:r>
            <a:r>
              <a:rPr sz="2700" spc="-125" dirty="0">
                <a:latin typeface="Arial"/>
                <a:cs typeface="Arial"/>
              </a:rPr>
              <a:t>y</a:t>
            </a:r>
            <a:endParaRPr sz="2700" dirty="0">
              <a:latin typeface="Arial"/>
              <a:cs typeface="Arial"/>
            </a:endParaRPr>
          </a:p>
        </p:txBody>
      </p:sp>
      <p:sp>
        <p:nvSpPr>
          <p:cNvPr id="10" name="object 10"/>
          <p:cNvSpPr txBox="1"/>
          <p:nvPr/>
        </p:nvSpPr>
        <p:spPr>
          <a:xfrm>
            <a:off x="649935" y="4872354"/>
            <a:ext cx="8152130" cy="1426845"/>
          </a:xfrm>
          <a:prstGeom prst="rect">
            <a:avLst/>
          </a:prstGeom>
        </p:spPr>
        <p:txBody>
          <a:bodyPr vert="horz" wrap="square" lIns="0" tIns="96520" rIns="0" bIns="0" rtlCol="0">
            <a:spAutoFit/>
          </a:bodyPr>
          <a:lstStyle/>
          <a:p>
            <a:pPr marL="12700" marR="5080" algn="just">
              <a:lnSpc>
                <a:spcPct val="80000"/>
              </a:lnSpc>
              <a:spcBef>
                <a:spcPts val="760"/>
              </a:spcBef>
            </a:pPr>
            <a:r>
              <a:rPr sz="2700" spc="-105" dirty="0">
                <a:latin typeface="Arial"/>
                <a:cs typeface="Arial"/>
              </a:rPr>
              <a:t>connections </a:t>
            </a:r>
            <a:r>
              <a:rPr sz="2700" spc="-85" dirty="0">
                <a:latin typeface="Arial"/>
                <a:cs typeface="Arial"/>
              </a:rPr>
              <a:t>between </a:t>
            </a:r>
            <a:r>
              <a:rPr sz="2700" spc="10" dirty="0">
                <a:latin typeface="Arial"/>
                <a:cs typeface="Arial"/>
              </a:rPr>
              <a:t>two </a:t>
            </a:r>
            <a:r>
              <a:rPr sz="2700" spc="-10" dirty="0">
                <a:latin typeface="Arial"/>
                <a:cs typeface="Arial"/>
              </a:rPr>
              <a:t>or </a:t>
            </a:r>
            <a:r>
              <a:rPr sz="2700" spc="-85" dirty="0">
                <a:latin typeface="Arial"/>
                <a:cs typeface="Arial"/>
              </a:rPr>
              <a:t>more </a:t>
            </a:r>
            <a:r>
              <a:rPr sz="2700" spc="-150" dirty="0">
                <a:latin typeface="Arial"/>
                <a:cs typeface="Arial"/>
              </a:rPr>
              <a:t>devices </a:t>
            </a:r>
            <a:r>
              <a:rPr sz="2700" spc="-95" dirty="0">
                <a:latin typeface="Arial"/>
                <a:cs typeface="Arial"/>
              </a:rPr>
              <a:t>linked </a:t>
            </a:r>
            <a:r>
              <a:rPr sz="2700" spc="20" dirty="0">
                <a:latin typeface="Arial"/>
                <a:cs typeface="Arial"/>
              </a:rPr>
              <a:t>to </a:t>
            </a:r>
            <a:r>
              <a:rPr sz="2700" spc="-25" dirty="0">
                <a:latin typeface="Arial"/>
                <a:cs typeface="Arial"/>
              </a:rPr>
              <a:t>the  </a:t>
            </a:r>
            <a:r>
              <a:rPr sz="2700" spc="-120" dirty="0">
                <a:latin typeface="Arial"/>
                <a:cs typeface="Arial"/>
              </a:rPr>
              <a:t>switches </a:t>
            </a:r>
            <a:r>
              <a:rPr sz="2700" spc="-65" dirty="0">
                <a:latin typeface="Arial"/>
                <a:cs typeface="Arial"/>
              </a:rPr>
              <a:t>. </a:t>
            </a:r>
            <a:r>
              <a:rPr sz="2700" spc="-220" dirty="0">
                <a:latin typeface="Arial"/>
                <a:cs typeface="Arial"/>
              </a:rPr>
              <a:t>Some </a:t>
            </a:r>
            <a:r>
              <a:rPr sz="2700" spc="5" dirty="0">
                <a:latin typeface="Arial"/>
                <a:cs typeface="Arial"/>
              </a:rPr>
              <a:t>of </a:t>
            </a:r>
            <a:r>
              <a:rPr sz="2700" spc="-110" dirty="0">
                <a:latin typeface="Arial"/>
                <a:cs typeface="Arial"/>
              </a:rPr>
              <a:t>these </a:t>
            </a:r>
            <a:r>
              <a:rPr sz="2700" spc="-114" dirty="0">
                <a:latin typeface="Arial"/>
                <a:cs typeface="Arial"/>
              </a:rPr>
              <a:t>switches</a:t>
            </a:r>
            <a:r>
              <a:rPr sz="2700" spc="520" dirty="0">
                <a:latin typeface="Arial"/>
                <a:cs typeface="Arial"/>
              </a:rPr>
              <a:t> </a:t>
            </a:r>
            <a:r>
              <a:rPr sz="2700" spc="-125" dirty="0">
                <a:latin typeface="Arial"/>
                <a:cs typeface="Arial"/>
              </a:rPr>
              <a:t>are </a:t>
            </a:r>
            <a:r>
              <a:rPr sz="2700" spc="-110" dirty="0">
                <a:latin typeface="Arial"/>
                <a:cs typeface="Arial"/>
              </a:rPr>
              <a:t>connected </a:t>
            </a:r>
            <a:r>
              <a:rPr sz="2700" spc="15" dirty="0">
                <a:latin typeface="Arial"/>
                <a:cs typeface="Arial"/>
              </a:rPr>
              <a:t>to </a:t>
            </a:r>
            <a:r>
              <a:rPr sz="2700" spc="-25" dirty="0">
                <a:latin typeface="Arial"/>
                <a:cs typeface="Arial"/>
              </a:rPr>
              <a:t>the  </a:t>
            </a:r>
            <a:r>
              <a:rPr sz="2700" spc="-110" dirty="0">
                <a:latin typeface="Arial"/>
                <a:cs typeface="Arial"/>
              </a:rPr>
              <a:t>end</a:t>
            </a:r>
            <a:r>
              <a:rPr sz="2700" spc="-165" dirty="0">
                <a:latin typeface="Arial"/>
                <a:cs typeface="Arial"/>
              </a:rPr>
              <a:t> </a:t>
            </a:r>
            <a:r>
              <a:rPr sz="2700" spc="-190" dirty="0">
                <a:latin typeface="Arial"/>
                <a:cs typeface="Arial"/>
              </a:rPr>
              <a:t>systems</a:t>
            </a:r>
            <a:r>
              <a:rPr sz="2700" spc="-175" dirty="0">
                <a:latin typeface="Arial"/>
                <a:cs typeface="Arial"/>
              </a:rPr>
              <a:t> </a:t>
            </a:r>
            <a:r>
              <a:rPr sz="2700" spc="-80" dirty="0">
                <a:latin typeface="Arial"/>
                <a:cs typeface="Arial"/>
              </a:rPr>
              <a:t>(</a:t>
            </a:r>
            <a:r>
              <a:rPr sz="2700" spc="-160" dirty="0">
                <a:latin typeface="Arial"/>
                <a:cs typeface="Arial"/>
              </a:rPr>
              <a:t> </a:t>
            </a:r>
            <a:r>
              <a:rPr sz="2700" spc="-110" dirty="0">
                <a:latin typeface="Arial"/>
                <a:cs typeface="Arial"/>
              </a:rPr>
              <a:t>computers</a:t>
            </a:r>
            <a:r>
              <a:rPr sz="2700" spc="-200" dirty="0">
                <a:latin typeface="Arial"/>
                <a:cs typeface="Arial"/>
              </a:rPr>
              <a:t> </a:t>
            </a:r>
            <a:r>
              <a:rPr sz="2700" spc="-10" dirty="0">
                <a:latin typeface="Arial"/>
                <a:cs typeface="Arial"/>
              </a:rPr>
              <a:t>or</a:t>
            </a:r>
            <a:r>
              <a:rPr sz="2700" spc="-130" dirty="0">
                <a:latin typeface="Arial"/>
                <a:cs typeface="Arial"/>
              </a:rPr>
              <a:t> </a:t>
            </a:r>
            <a:r>
              <a:rPr sz="2700" spc="-100" dirty="0">
                <a:latin typeface="Arial"/>
                <a:cs typeface="Arial"/>
              </a:rPr>
              <a:t>telephones)</a:t>
            </a:r>
            <a:r>
              <a:rPr sz="2700" spc="-210" dirty="0">
                <a:latin typeface="Arial"/>
                <a:cs typeface="Arial"/>
              </a:rPr>
              <a:t> </a:t>
            </a:r>
            <a:r>
              <a:rPr sz="2700" spc="-65" dirty="0">
                <a:latin typeface="Arial"/>
                <a:cs typeface="Arial"/>
              </a:rPr>
              <a:t>.</a:t>
            </a:r>
            <a:r>
              <a:rPr sz="2700" spc="-135" dirty="0">
                <a:latin typeface="Arial"/>
                <a:cs typeface="Arial"/>
              </a:rPr>
              <a:t> </a:t>
            </a:r>
            <a:r>
              <a:rPr sz="2700" spc="-125" dirty="0">
                <a:latin typeface="Arial"/>
                <a:cs typeface="Arial"/>
              </a:rPr>
              <a:t>Others</a:t>
            </a:r>
            <a:r>
              <a:rPr sz="2700" spc="-180" dirty="0">
                <a:latin typeface="Arial"/>
                <a:cs typeface="Arial"/>
              </a:rPr>
              <a:t> </a:t>
            </a:r>
            <a:r>
              <a:rPr sz="2700" spc="-160" dirty="0">
                <a:latin typeface="Arial"/>
                <a:cs typeface="Arial"/>
              </a:rPr>
              <a:t>used </a:t>
            </a:r>
            <a:r>
              <a:rPr sz="2700" spc="-65" dirty="0">
                <a:latin typeface="Arial"/>
                <a:cs typeface="Arial"/>
              </a:rPr>
              <a:t>only  </a:t>
            </a:r>
            <a:r>
              <a:rPr sz="2700" spc="-20" dirty="0">
                <a:latin typeface="Arial"/>
                <a:cs typeface="Arial"/>
              </a:rPr>
              <a:t>for</a:t>
            </a:r>
            <a:r>
              <a:rPr sz="2700" spc="-160" dirty="0">
                <a:latin typeface="Arial"/>
                <a:cs typeface="Arial"/>
              </a:rPr>
              <a:t> </a:t>
            </a:r>
            <a:r>
              <a:rPr sz="2700" spc="-55" dirty="0">
                <a:latin typeface="Arial"/>
                <a:cs typeface="Arial"/>
              </a:rPr>
              <a:t>routing</a:t>
            </a:r>
            <a:endParaRPr sz="2700" dirty="0">
              <a:latin typeface="Arial"/>
              <a:cs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0FFC92F-A6E9-4E20-914D-BE619FC02113}"/>
              </a:ext>
            </a:extLst>
          </p:cNvPr>
          <p:cNvPicPr>
            <a:picLocks noChangeAspect="1"/>
          </p:cNvPicPr>
          <p:nvPr/>
        </p:nvPicPr>
        <p:blipFill>
          <a:blip r:embed="rId2"/>
          <a:stretch>
            <a:fillRect/>
          </a:stretch>
        </p:blipFill>
        <p:spPr>
          <a:xfrm>
            <a:off x="319087" y="533400"/>
            <a:ext cx="8505825" cy="5638800"/>
          </a:xfrm>
          <a:prstGeom prst="rect">
            <a:avLst/>
          </a:prstGeom>
        </p:spPr>
      </p:pic>
    </p:spTree>
    <p:extLst>
      <p:ext uri="{BB962C8B-B14F-4D97-AF65-F5344CB8AC3E}">
        <p14:creationId xmlns:p14="http://schemas.microsoft.com/office/powerpoint/2010/main" xmlns="" val="807568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1E769D-0BEC-4053-9DAE-D6E704FC5690}"/>
              </a:ext>
            </a:extLst>
          </p:cNvPr>
          <p:cNvSpPr>
            <a:spLocks noGrp="1"/>
          </p:cNvSpPr>
          <p:nvPr>
            <p:ph type="title"/>
          </p:nvPr>
        </p:nvSpPr>
        <p:spPr>
          <a:xfrm>
            <a:off x="850926" y="179578"/>
            <a:ext cx="6007074" cy="492443"/>
          </a:xfrm>
        </p:spPr>
        <p:txBody>
          <a:bodyPr/>
          <a:lstStyle/>
          <a:p>
            <a:r>
              <a:rPr lang="en-US" sz="3200" dirty="0">
                <a:latin typeface="Times New Roman" panose="02020603050405020304" pitchFamily="18" charset="0"/>
                <a:cs typeface="Times New Roman" panose="02020603050405020304" pitchFamily="18" charset="0"/>
              </a:rPr>
              <a:t>SWITCHING DEFINITION</a:t>
            </a: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4152E49C-650A-460F-A062-54CC7CDF5AA7}"/>
              </a:ext>
            </a:extLst>
          </p:cNvPr>
          <p:cNvSpPr>
            <a:spLocks noGrp="1"/>
          </p:cNvSpPr>
          <p:nvPr>
            <p:ph type="body" idx="1"/>
          </p:nvPr>
        </p:nvSpPr>
        <p:spPr>
          <a:xfrm>
            <a:off x="501333" y="990600"/>
            <a:ext cx="8141334" cy="7017306"/>
          </a:xfrm>
        </p:spPr>
        <p:txBody>
          <a:bodyPr/>
          <a:lstStyle/>
          <a:p>
            <a:pPr algn="just"/>
            <a:r>
              <a:rPr lang="en-US" dirty="0">
                <a:effectLst/>
                <a:latin typeface="Times New Roman" panose="02020603050405020304" pitchFamily="18" charset="0"/>
                <a:cs typeface="Times New Roman" panose="02020603050405020304" pitchFamily="18" charset="0"/>
              </a:rPr>
              <a:t>In a computer network where many different computers are connected to each other, there can be more than one path to send data from one computer to another. Selecting a path that data must take out of the available options is called </a:t>
            </a:r>
            <a:r>
              <a:rPr lang="en-US" b="1" dirty="0">
                <a:effectLst/>
                <a:latin typeface="Times New Roman" panose="02020603050405020304" pitchFamily="18" charset="0"/>
                <a:cs typeface="Times New Roman" panose="02020603050405020304" pitchFamily="18" charset="0"/>
              </a:rPr>
              <a:t>switching.</a:t>
            </a:r>
          </a:p>
          <a:p>
            <a:pPr algn="l"/>
            <a:endParaRPr lang="en-US" b="1" i="0" dirty="0">
              <a:solidFill>
                <a:srgbClr val="7A7A7A"/>
              </a:solidFill>
              <a:latin typeface="Times New Roman" panose="02020603050405020304" pitchFamily="18" charset="0"/>
              <a:cs typeface="Times New Roman" panose="02020603050405020304" pitchFamily="18" charset="0"/>
            </a:endParaRPr>
          </a:p>
          <a:p>
            <a:pPr algn="l"/>
            <a:endParaRPr lang="en-US" b="1" dirty="0">
              <a:solidFill>
                <a:srgbClr val="7A7A7A"/>
              </a:solidFill>
              <a:effectLst/>
              <a:latin typeface="var(--e-global-typography-text-font-family)"/>
            </a:endParaRPr>
          </a:p>
          <a:p>
            <a:pPr algn="l"/>
            <a:endParaRPr lang="en-US" b="1" i="0" dirty="0">
              <a:solidFill>
                <a:srgbClr val="7A7A7A"/>
              </a:solidFill>
              <a:latin typeface="var(--e-global-typography-text-font-family)"/>
            </a:endParaRPr>
          </a:p>
          <a:p>
            <a:pPr algn="l"/>
            <a:endParaRPr lang="en-US" b="1" dirty="0">
              <a:solidFill>
                <a:srgbClr val="7A7A7A"/>
              </a:solidFill>
              <a:effectLst/>
              <a:latin typeface="var(--e-global-typography-text-font-family)"/>
            </a:endParaRPr>
          </a:p>
          <a:p>
            <a:pPr algn="l"/>
            <a:endParaRPr lang="en-US" b="1" i="0" dirty="0">
              <a:solidFill>
                <a:srgbClr val="7A7A7A"/>
              </a:solidFill>
              <a:latin typeface="var(--e-global-typography-text-font-family)"/>
            </a:endParaRPr>
          </a:p>
          <a:p>
            <a:pPr algn="l"/>
            <a:endParaRPr lang="en-US" b="1" dirty="0">
              <a:solidFill>
                <a:srgbClr val="7A7A7A"/>
              </a:solidFill>
              <a:effectLst/>
              <a:latin typeface="var(--e-global-typography-text-font-family)"/>
            </a:endParaRPr>
          </a:p>
          <a:p>
            <a:pPr algn="l"/>
            <a:endParaRPr lang="en-US" b="1" i="0" dirty="0">
              <a:solidFill>
                <a:srgbClr val="7A7A7A"/>
              </a:solidFill>
              <a:latin typeface="var(--e-global-typography-text-font-family)"/>
            </a:endParaRPr>
          </a:p>
          <a:p>
            <a:pPr algn="l"/>
            <a:endParaRPr lang="en-US" b="1" dirty="0">
              <a:solidFill>
                <a:srgbClr val="7A7A7A"/>
              </a:solidFill>
              <a:effectLst/>
              <a:latin typeface="var(--e-global-typography-text-font-family)"/>
            </a:endParaRPr>
          </a:p>
          <a:p>
            <a:pPr algn="l"/>
            <a:endParaRPr lang="en-US" b="1" i="0" dirty="0">
              <a:solidFill>
                <a:srgbClr val="7A7A7A"/>
              </a:solidFill>
              <a:latin typeface="var(--e-global-typography-text-font-family)"/>
            </a:endParaRPr>
          </a:p>
          <a:p>
            <a:pPr algn="just"/>
            <a:r>
              <a:rPr lang="en-US" i="0" dirty="0">
                <a:effectLst/>
                <a:latin typeface="Times New Roman" panose="02020603050405020304" pitchFamily="18" charset="0"/>
                <a:cs typeface="Times New Roman" panose="02020603050405020304" pitchFamily="18" charset="0"/>
              </a:rPr>
              <a:t>There are three main switching techniques which are used. Circuit Switching, Message Switching and Packet Switching</a:t>
            </a:r>
          </a:p>
          <a:p>
            <a:r>
              <a:rPr lang="en-US" dirty="0"/>
              <a:t/>
            </a:r>
            <a:br>
              <a:rPr lang="en-US" dirty="0"/>
            </a:br>
            <a:endParaRPr lang="en-US" dirty="0">
              <a:effectLst/>
              <a:latin typeface="var(--e-global-typography-text-font-family)"/>
            </a:endParaRPr>
          </a:p>
          <a:p>
            <a:r>
              <a:rPr lang="en-US" dirty="0">
                <a:effectLst/>
              </a:rPr>
              <a:t/>
            </a:r>
            <a:br>
              <a:rPr lang="en-US" dirty="0">
                <a:effectLst/>
              </a:rPr>
            </a:br>
            <a:endParaRPr lang="en-IN" dirty="0"/>
          </a:p>
        </p:txBody>
      </p:sp>
      <p:pic>
        <p:nvPicPr>
          <p:cNvPr id="5" name="Picture 4">
            <a:extLst>
              <a:ext uri="{FF2B5EF4-FFF2-40B4-BE49-F238E27FC236}">
                <a16:creationId xmlns:a16="http://schemas.microsoft.com/office/drawing/2014/main" xmlns="" id="{6997A6A4-85CC-428F-AD9F-60121382DE68}"/>
              </a:ext>
            </a:extLst>
          </p:cNvPr>
          <p:cNvPicPr>
            <a:picLocks noChangeAspect="1"/>
          </p:cNvPicPr>
          <p:nvPr/>
        </p:nvPicPr>
        <p:blipFill>
          <a:blip r:embed="rId3"/>
          <a:stretch>
            <a:fillRect/>
          </a:stretch>
        </p:blipFill>
        <p:spPr>
          <a:xfrm>
            <a:off x="1152525" y="2743200"/>
            <a:ext cx="6772275" cy="2895600"/>
          </a:xfrm>
          <a:prstGeom prst="rect">
            <a:avLst/>
          </a:prstGeom>
        </p:spPr>
      </p:pic>
    </p:spTree>
    <p:extLst>
      <p:ext uri="{BB962C8B-B14F-4D97-AF65-F5344CB8AC3E}">
        <p14:creationId xmlns:p14="http://schemas.microsoft.com/office/powerpoint/2010/main" xmlns="" val="11642971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AA3803-E03D-446F-92AF-34650C2D8A19}"/>
              </a:ext>
            </a:extLst>
          </p:cNvPr>
          <p:cNvSpPr>
            <a:spLocks noGrp="1"/>
          </p:cNvSpPr>
          <p:nvPr>
            <p:ph type="title"/>
          </p:nvPr>
        </p:nvSpPr>
        <p:spPr>
          <a:xfrm>
            <a:off x="850925" y="179579"/>
            <a:ext cx="4102075" cy="658621"/>
          </a:xfrm>
        </p:spPr>
        <p:txBody>
          <a:bodyPr/>
          <a:lstStyle/>
          <a:p>
            <a:r>
              <a:rPr lang="en-IN" sz="3600" b="1" i="0" dirty="0">
                <a:solidFill>
                  <a:srgbClr val="3366FF"/>
                </a:solidFill>
                <a:effectLst/>
                <a:latin typeface="Times New Roman" panose="02020603050405020304" pitchFamily="18" charset="0"/>
                <a:cs typeface="Times New Roman" panose="02020603050405020304" pitchFamily="18" charset="0"/>
              </a:rPr>
              <a:t>1.Circuit Switching</a:t>
            </a:r>
            <a:r>
              <a:rPr lang="en-IN" b="1" i="0" dirty="0">
                <a:solidFill>
                  <a:srgbClr val="333333"/>
                </a:solidFill>
                <a:effectLst/>
                <a:latin typeface="Roboto Slab"/>
              </a:rPr>
              <a:t/>
            </a:r>
            <a:br>
              <a:rPr lang="en-IN" b="1" i="0" dirty="0">
                <a:solidFill>
                  <a:srgbClr val="333333"/>
                </a:solidFill>
                <a:effectLst/>
                <a:latin typeface="Roboto Slab"/>
              </a:rPr>
            </a:br>
            <a:r>
              <a:rPr lang="en-IN" dirty="0"/>
              <a:t/>
            </a:r>
            <a:br>
              <a:rPr lang="en-IN" dirty="0"/>
            </a:br>
            <a:endParaRPr lang="en-IN" dirty="0"/>
          </a:p>
        </p:txBody>
      </p:sp>
      <p:sp>
        <p:nvSpPr>
          <p:cNvPr id="3" name="Text Placeholder 2">
            <a:extLst>
              <a:ext uri="{FF2B5EF4-FFF2-40B4-BE49-F238E27FC236}">
                <a16:creationId xmlns:a16="http://schemas.microsoft.com/office/drawing/2014/main" xmlns="" id="{7A13F945-EB2F-4DA1-8BEE-C2E4D90B1468}"/>
              </a:ext>
            </a:extLst>
          </p:cNvPr>
          <p:cNvSpPr>
            <a:spLocks noGrp="1"/>
          </p:cNvSpPr>
          <p:nvPr>
            <p:ph type="body" idx="1"/>
          </p:nvPr>
        </p:nvSpPr>
        <p:spPr>
          <a:xfrm>
            <a:off x="228600" y="861646"/>
            <a:ext cx="8219769" cy="5032147"/>
          </a:xfrm>
        </p:spPr>
        <p:txBody>
          <a:bodyPr/>
          <a:lstStyle/>
          <a:p>
            <a:pPr marL="342900" indent="-34290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In circuit switching circuit is established between the two ends. It provides a dedicated path for data to travel from one to the other end. Resources are reserved at intermediate switches which are used during the transmission. </a:t>
            </a:r>
          </a:p>
          <a:p>
            <a:pPr marL="342900" indent="-342900" algn="just">
              <a:buFont typeface="Arial" panose="020B0604020202020204" pitchFamily="34" charset="0"/>
              <a:buChar char="•"/>
            </a:pPr>
            <a:r>
              <a:rPr lang="en-US" i="0" dirty="0">
                <a:effectLst/>
                <a:latin typeface="Times New Roman" panose="02020603050405020304" pitchFamily="18" charset="0"/>
                <a:cs typeface="Times New Roman" panose="02020603050405020304" pitchFamily="18" charset="0"/>
              </a:rPr>
              <a:t>The intermediate switches are connected by the physical links. Once the circuit is established, the entire data travels over the dedicated path from one end to the other end. As soon as data transfer completes, the circuit is disconnected</a:t>
            </a:r>
          </a:p>
          <a:p>
            <a:pPr marL="342900" indent="-342900" algn="just">
              <a:buFont typeface="Arial" panose="020B0604020202020204" pitchFamily="34" charset="0"/>
              <a:buChar char="•"/>
            </a:pPr>
            <a:r>
              <a:rPr lang="en-US" spc="-285" dirty="0">
                <a:latin typeface="Times New Roman" panose="02020603050405020304" pitchFamily="18" charset="0"/>
                <a:cs typeface="Times New Roman" panose="02020603050405020304" pitchFamily="18" charset="0"/>
              </a:rPr>
              <a:t>i.e. T</a:t>
            </a:r>
            <a:r>
              <a:rPr lang="en-US" spc="-290" dirty="0">
                <a:latin typeface="Times New Roman" panose="02020603050405020304" pitchFamily="18" charset="0"/>
                <a:cs typeface="Times New Roman" panose="02020603050405020304" pitchFamily="18" charset="0"/>
              </a:rPr>
              <a:t>h</a:t>
            </a:r>
            <a:r>
              <a:rPr lang="en-US" spc="-315" dirty="0">
                <a:latin typeface="Times New Roman" panose="02020603050405020304" pitchFamily="18" charset="0"/>
                <a:cs typeface="Times New Roman" panose="02020603050405020304" pitchFamily="18" charset="0"/>
              </a:rPr>
              <a:t>r</a:t>
            </a:r>
            <a:r>
              <a:rPr lang="en-US" spc="-240" dirty="0">
                <a:latin typeface="Times New Roman" panose="02020603050405020304" pitchFamily="18" charset="0"/>
                <a:cs typeface="Times New Roman" panose="02020603050405020304" pitchFamily="18" charset="0"/>
              </a:rPr>
              <a:t>e</a:t>
            </a:r>
            <a:r>
              <a:rPr lang="en-US" spc="-235"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a:t>
            </a:r>
            <a:r>
              <a:rPr lang="en-US" spc="-180" dirty="0">
                <a:latin typeface="Times New Roman" panose="02020603050405020304" pitchFamily="18" charset="0"/>
                <a:cs typeface="Times New Roman" panose="02020603050405020304" pitchFamily="18" charset="0"/>
              </a:rPr>
              <a:t>ph</a:t>
            </a:r>
            <a:r>
              <a:rPr lang="en-US" spc="-125" dirty="0">
                <a:latin typeface="Times New Roman" panose="02020603050405020304" pitchFamily="18" charset="0"/>
                <a:cs typeface="Times New Roman" panose="02020603050405020304" pitchFamily="18" charset="0"/>
              </a:rPr>
              <a:t>a</a:t>
            </a:r>
            <a:r>
              <a:rPr lang="en-US" spc="-150" dirty="0">
                <a:latin typeface="Times New Roman" panose="02020603050405020304" pitchFamily="18" charset="0"/>
                <a:cs typeface="Times New Roman" panose="02020603050405020304" pitchFamily="18" charset="0"/>
              </a:rPr>
              <a:t>ses</a:t>
            </a:r>
            <a:r>
              <a:rPr lang="en-US" dirty="0">
                <a:latin typeface="Times New Roman" panose="02020603050405020304" pitchFamily="18" charset="0"/>
                <a:cs typeface="Times New Roman" panose="02020603050405020304" pitchFamily="18" charset="0"/>
              </a:rPr>
              <a:t>	</a:t>
            </a:r>
            <a:r>
              <a:rPr lang="en-US" spc="-125" dirty="0">
                <a:latin typeface="Times New Roman" panose="02020603050405020304" pitchFamily="18" charset="0"/>
                <a:cs typeface="Times New Roman" panose="02020603050405020304" pitchFamily="18" charset="0"/>
              </a:rPr>
              <a:t>a</a:t>
            </a:r>
            <a:r>
              <a:rPr lang="en-US" spc="-315" dirty="0">
                <a:latin typeface="Times New Roman" panose="02020603050405020304" pitchFamily="18" charset="0"/>
                <a:cs typeface="Times New Roman" panose="02020603050405020304" pitchFamily="18" charset="0"/>
              </a:rPr>
              <a:t>r</a:t>
            </a:r>
            <a:r>
              <a:rPr lang="en-US" spc="-235"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a:t>
            </a:r>
            <a:r>
              <a:rPr lang="en-US" spc="-190" dirty="0">
                <a:latin typeface="Times New Roman" panose="02020603050405020304" pitchFamily="18" charset="0"/>
                <a:cs typeface="Times New Roman" panose="02020603050405020304" pitchFamily="18" charset="0"/>
              </a:rPr>
              <a:t>n</a:t>
            </a:r>
            <a:r>
              <a:rPr lang="en-US" spc="-240" dirty="0">
                <a:latin typeface="Times New Roman" panose="02020603050405020304" pitchFamily="18" charset="0"/>
                <a:cs typeface="Times New Roman" panose="02020603050405020304" pitchFamily="18" charset="0"/>
              </a:rPr>
              <a:t>e</a:t>
            </a:r>
            <a:r>
              <a:rPr lang="en-US" spc="-190" dirty="0">
                <a:latin typeface="Times New Roman" panose="02020603050405020304" pitchFamily="18" charset="0"/>
                <a:cs typeface="Times New Roman" panose="02020603050405020304" pitchFamily="18" charset="0"/>
              </a:rPr>
              <a:t>ed</a:t>
            </a:r>
            <a:r>
              <a:rPr lang="en-US" dirty="0">
                <a:latin typeface="Times New Roman" panose="02020603050405020304" pitchFamily="18" charset="0"/>
                <a:cs typeface="Times New Roman" panose="02020603050405020304" pitchFamily="18" charset="0"/>
              </a:rPr>
              <a:t>	</a:t>
            </a:r>
            <a:r>
              <a:rPr lang="en-US" spc="-160" dirty="0">
                <a:latin typeface="Times New Roman" panose="02020603050405020304" pitchFamily="18" charset="0"/>
                <a:cs typeface="Times New Roman" panose="02020603050405020304" pitchFamily="18" charset="0"/>
              </a:rPr>
              <a:t>t</a:t>
            </a:r>
            <a:r>
              <a:rPr lang="en-US" spc="-15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a:t>
            </a:r>
            <a:r>
              <a:rPr lang="en-US" spc="-204" dirty="0">
                <a:latin typeface="Times New Roman" panose="02020603050405020304" pitchFamily="18" charset="0"/>
                <a:cs typeface="Times New Roman" panose="02020603050405020304" pitchFamily="18" charset="0"/>
              </a:rPr>
              <a:t>c</a:t>
            </a:r>
            <a:r>
              <a:rPr lang="en-US" spc="-200" dirty="0">
                <a:latin typeface="Times New Roman" panose="02020603050405020304" pitchFamily="18" charset="0"/>
                <a:cs typeface="Times New Roman" panose="02020603050405020304" pitchFamily="18" charset="0"/>
              </a:rPr>
              <a:t>o</a:t>
            </a:r>
            <a:r>
              <a:rPr lang="en-US" spc="-190" dirty="0">
                <a:latin typeface="Times New Roman" panose="02020603050405020304" pitchFamily="18" charset="0"/>
                <a:cs typeface="Times New Roman" panose="02020603050405020304" pitchFamily="18" charset="0"/>
              </a:rPr>
              <a:t>m</a:t>
            </a:r>
            <a:r>
              <a:rPr lang="en-US" spc="-200" dirty="0">
                <a:latin typeface="Times New Roman" panose="02020603050405020304" pitchFamily="18" charset="0"/>
                <a:cs typeface="Times New Roman" panose="02020603050405020304" pitchFamily="18" charset="0"/>
              </a:rPr>
              <a:t>m</a:t>
            </a:r>
            <a:r>
              <a:rPr lang="en-US" spc="-145" dirty="0">
                <a:latin typeface="Times New Roman" panose="02020603050405020304" pitchFamily="18" charset="0"/>
                <a:cs typeface="Times New Roman" panose="02020603050405020304" pitchFamily="18" charset="0"/>
              </a:rPr>
              <a:t>u</a:t>
            </a:r>
            <a:r>
              <a:rPr lang="en-US" spc="-190" dirty="0">
                <a:latin typeface="Times New Roman" panose="02020603050405020304" pitchFamily="18" charset="0"/>
                <a:cs typeface="Times New Roman" panose="02020603050405020304" pitchFamily="18" charset="0"/>
              </a:rPr>
              <a:t>n</a:t>
            </a:r>
            <a:r>
              <a:rPr lang="en-US" spc="-170" dirty="0">
                <a:latin typeface="Times New Roman" panose="02020603050405020304" pitchFamily="18" charset="0"/>
                <a:cs typeface="Times New Roman" panose="02020603050405020304" pitchFamily="18" charset="0"/>
              </a:rPr>
              <a:t>i</a:t>
            </a:r>
            <a:r>
              <a:rPr lang="en-US" spc="-350" dirty="0">
                <a:latin typeface="Times New Roman" panose="02020603050405020304" pitchFamily="18" charset="0"/>
                <a:cs typeface="Times New Roman" panose="02020603050405020304" pitchFamily="18" charset="0"/>
              </a:rPr>
              <a:t>c</a:t>
            </a:r>
            <a:r>
              <a:rPr lang="en-US" spc="-170" dirty="0">
                <a:latin typeface="Times New Roman" panose="02020603050405020304" pitchFamily="18" charset="0"/>
                <a:cs typeface="Times New Roman" panose="02020603050405020304" pitchFamily="18" charset="0"/>
              </a:rPr>
              <a:t>a</a:t>
            </a:r>
            <a:r>
              <a:rPr lang="en-US" spc="-245" dirty="0">
                <a:latin typeface="Times New Roman" panose="02020603050405020304" pitchFamily="18" charset="0"/>
                <a:cs typeface="Times New Roman" panose="02020603050405020304" pitchFamily="18" charset="0"/>
              </a:rPr>
              <a:t>t</a:t>
            </a:r>
            <a:r>
              <a:rPr lang="en-US" spc="-235"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a:t>
            </a:r>
            <a:r>
              <a:rPr lang="en-US" spc="-170" dirty="0">
                <a:latin typeface="Times New Roman" panose="02020603050405020304" pitchFamily="18" charset="0"/>
                <a:cs typeface="Times New Roman" panose="02020603050405020304" pitchFamily="18" charset="0"/>
              </a:rPr>
              <a:t>t</a:t>
            </a:r>
            <a:r>
              <a:rPr lang="en-US" spc="-185" dirty="0">
                <a:latin typeface="Times New Roman" panose="02020603050405020304" pitchFamily="18" charset="0"/>
                <a:cs typeface="Times New Roman" panose="02020603050405020304" pitchFamily="18" charset="0"/>
              </a:rPr>
              <a:t>w</a:t>
            </a:r>
            <a:r>
              <a:rPr lang="en-US" spc="-65" dirty="0">
                <a:latin typeface="Times New Roman" panose="02020603050405020304" pitchFamily="18" charset="0"/>
                <a:cs typeface="Times New Roman" panose="02020603050405020304" pitchFamily="18" charset="0"/>
              </a:rPr>
              <a:t>o  </a:t>
            </a:r>
            <a:r>
              <a:rPr lang="en-US" spc="-175" dirty="0">
                <a:latin typeface="Times New Roman" panose="02020603050405020304" pitchFamily="18" charset="0"/>
                <a:cs typeface="Times New Roman" panose="02020603050405020304" pitchFamily="18" charset="0"/>
              </a:rPr>
              <a:t>parties </a:t>
            </a:r>
            <a:r>
              <a:rPr lang="en-US" spc="-160" dirty="0">
                <a:latin typeface="Times New Roman" panose="02020603050405020304" pitchFamily="18" charset="0"/>
                <a:cs typeface="Times New Roman" panose="02020603050405020304" pitchFamily="18" charset="0"/>
              </a:rPr>
              <a:t>or </a:t>
            </a:r>
            <a:r>
              <a:rPr lang="en-US" spc="-175" dirty="0">
                <a:latin typeface="Times New Roman" panose="02020603050405020304" pitchFamily="18" charset="0"/>
                <a:cs typeface="Times New Roman" panose="02020603050405020304" pitchFamily="18" charset="0"/>
              </a:rPr>
              <a:t>multiple parties in </a:t>
            </a:r>
            <a:r>
              <a:rPr lang="en-US" spc="-130" dirty="0">
                <a:latin typeface="Times New Roman" panose="02020603050405020304" pitchFamily="18" charset="0"/>
                <a:cs typeface="Times New Roman" panose="02020603050405020304" pitchFamily="18" charset="0"/>
              </a:rPr>
              <a:t>a </a:t>
            </a:r>
            <a:r>
              <a:rPr lang="en-US" spc="-245" dirty="0">
                <a:latin typeface="Times New Roman" panose="02020603050405020304" pitchFamily="18" charset="0"/>
                <a:cs typeface="Times New Roman" panose="02020603050405020304" pitchFamily="18" charset="0"/>
              </a:rPr>
              <a:t>conference</a:t>
            </a:r>
            <a:r>
              <a:rPr lang="en-US" spc="-515" dirty="0">
                <a:latin typeface="Times New Roman" panose="02020603050405020304" pitchFamily="18" charset="0"/>
                <a:cs typeface="Times New Roman" panose="02020603050405020304" pitchFamily="18" charset="0"/>
              </a:rPr>
              <a:t> </a:t>
            </a:r>
            <a:r>
              <a:rPr lang="en-US" spc="-210" dirty="0">
                <a:latin typeface="Times New Roman" panose="02020603050405020304" pitchFamily="18" charset="0"/>
                <a:cs typeface="Times New Roman" panose="02020603050405020304" pitchFamily="18" charset="0"/>
              </a:rPr>
              <a:t>call):</a:t>
            </a:r>
            <a:endParaRPr lang="en-US" dirty="0">
              <a:latin typeface="Times New Roman" panose="02020603050405020304" pitchFamily="18" charset="0"/>
              <a:cs typeface="Times New Roman" panose="02020603050405020304" pitchFamily="18" charset="0"/>
            </a:endParaRPr>
          </a:p>
          <a:p>
            <a:pPr marL="355600" indent="-343535" algn="just">
              <a:lnSpc>
                <a:spcPct val="100000"/>
              </a:lnSpc>
              <a:spcBef>
                <a:spcPts val="844"/>
              </a:spcBef>
              <a:buChar char="•"/>
              <a:tabLst>
                <a:tab pos="355600" algn="l"/>
                <a:tab pos="356235" algn="l"/>
              </a:tabLst>
            </a:pPr>
            <a:r>
              <a:rPr lang="en-US" spc="-140" dirty="0">
                <a:latin typeface="Times New Roman" panose="02020603050405020304" pitchFamily="18" charset="0"/>
                <a:cs typeface="Times New Roman" panose="02020603050405020304" pitchFamily="18" charset="0"/>
              </a:rPr>
              <a:t>Connection</a:t>
            </a:r>
            <a:r>
              <a:rPr lang="en-US" spc="-125" dirty="0">
                <a:latin typeface="Times New Roman" panose="02020603050405020304" pitchFamily="18" charset="0"/>
                <a:cs typeface="Times New Roman" panose="02020603050405020304" pitchFamily="18" charset="0"/>
              </a:rPr>
              <a:t> setup</a:t>
            </a:r>
            <a:endParaRPr lang="en-US" dirty="0">
              <a:latin typeface="Times New Roman" panose="02020603050405020304" pitchFamily="18" charset="0"/>
              <a:cs typeface="Times New Roman" panose="02020603050405020304" pitchFamily="18" charset="0"/>
            </a:endParaRPr>
          </a:p>
          <a:p>
            <a:pPr marL="355600" indent="-343535" algn="just">
              <a:lnSpc>
                <a:spcPct val="100000"/>
              </a:lnSpc>
              <a:spcBef>
                <a:spcPts val="535"/>
              </a:spcBef>
              <a:buChar char="•"/>
              <a:tabLst>
                <a:tab pos="355600" algn="l"/>
                <a:tab pos="356235" algn="l"/>
              </a:tabLst>
            </a:pPr>
            <a:r>
              <a:rPr lang="en-US" spc="-140" dirty="0">
                <a:latin typeface="Times New Roman" panose="02020603050405020304" pitchFamily="18" charset="0"/>
                <a:cs typeface="Times New Roman" panose="02020603050405020304" pitchFamily="18" charset="0"/>
              </a:rPr>
              <a:t>data</a:t>
            </a:r>
            <a:r>
              <a:rPr lang="en-US" spc="-145" dirty="0">
                <a:latin typeface="Times New Roman" panose="02020603050405020304" pitchFamily="18" charset="0"/>
                <a:cs typeface="Times New Roman" panose="02020603050405020304" pitchFamily="18" charset="0"/>
              </a:rPr>
              <a:t> </a:t>
            </a:r>
            <a:r>
              <a:rPr lang="en-US" spc="-114" dirty="0">
                <a:latin typeface="Times New Roman" panose="02020603050405020304" pitchFamily="18" charset="0"/>
                <a:cs typeface="Times New Roman" panose="02020603050405020304" pitchFamily="18" charset="0"/>
              </a:rPr>
              <a:t>transfer</a:t>
            </a:r>
            <a:endParaRPr lang="en-IN" spc="-114" dirty="0">
              <a:latin typeface="Times New Roman" panose="02020603050405020304" pitchFamily="18" charset="0"/>
              <a:cs typeface="Times New Roman" panose="02020603050405020304" pitchFamily="18" charset="0"/>
            </a:endParaRPr>
          </a:p>
          <a:p>
            <a:pPr marL="355600" indent="-343535" algn="just">
              <a:lnSpc>
                <a:spcPct val="100000"/>
              </a:lnSpc>
              <a:spcBef>
                <a:spcPts val="535"/>
              </a:spcBef>
              <a:buChar char="•"/>
              <a:tabLst>
                <a:tab pos="355600" algn="l"/>
                <a:tab pos="356235" algn="l"/>
              </a:tabLst>
            </a:pPr>
            <a:r>
              <a:rPr lang="en-IN" spc="-114" dirty="0">
                <a:latin typeface="Times New Roman" panose="02020603050405020304" pitchFamily="18" charset="0"/>
                <a:cs typeface="Times New Roman" panose="02020603050405020304" pitchFamily="18" charset="0"/>
              </a:rPr>
              <a:t>Connection teardown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322952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D7E3258-4408-4285-8D72-93CF897439AA}"/>
              </a:ext>
            </a:extLst>
          </p:cNvPr>
          <p:cNvPicPr>
            <a:picLocks noChangeAspect="1"/>
          </p:cNvPicPr>
          <p:nvPr/>
        </p:nvPicPr>
        <p:blipFill>
          <a:blip r:embed="rId2"/>
          <a:stretch>
            <a:fillRect/>
          </a:stretch>
        </p:blipFill>
        <p:spPr>
          <a:xfrm>
            <a:off x="228600" y="304800"/>
            <a:ext cx="8153400" cy="4800600"/>
          </a:xfrm>
          <a:prstGeom prst="rect">
            <a:avLst/>
          </a:prstGeom>
        </p:spPr>
      </p:pic>
    </p:spTree>
    <p:extLst>
      <p:ext uri="{BB962C8B-B14F-4D97-AF65-F5344CB8AC3E}">
        <p14:creationId xmlns:p14="http://schemas.microsoft.com/office/powerpoint/2010/main" xmlns="" val="1954017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dirty="0"/>
          </a:p>
        </p:txBody>
      </p:sp>
      <p:sp>
        <p:nvSpPr>
          <p:cNvPr id="3" name="object 3"/>
          <p:cNvSpPr/>
          <p:nvPr/>
        </p:nvSpPr>
        <p:spPr>
          <a:xfrm>
            <a:off x="152400" y="981455"/>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dirty="0"/>
          </a:p>
        </p:txBody>
      </p:sp>
      <p:sp>
        <p:nvSpPr>
          <p:cNvPr id="4" name="object 4"/>
          <p:cNvSpPr txBox="1">
            <a:spLocks noGrp="1"/>
          </p:cNvSpPr>
          <p:nvPr>
            <p:ph type="title"/>
          </p:nvPr>
        </p:nvSpPr>
        <p:spPr>
          <a:xfrm>
            <a:off x="383540" y="383286"/>
            <a:ext cx="3037840" cy="512445"/>
          </a:xfrm>
          <a:prstGeom prst="rect">
            <a:avLst/>
          </a:prstGeom>
        </p:spPr>
        <p:txBody>
          <a:bodyPr vert="horz" wrap="square" lIns="0" tIns="11430" rIns="0" bIns="0" rtlCol="0">
            <a:spAutoFit/>
          </a:bodyPr>
          <a:lstStyle/>
          <a:p>
            <a:pPr marL="12700">
              <a:lnSpc>
                <a:spcPct val="100000"/>
              </a:lnSpc>
              <a:spcBef>
                <a:spcPts val="90"/>
              </a:spcBef>
            </a:pPr>
            <a:r>
              <a:rPr sz="3200" dirty="0">
                <a:latin typeface="Times New Roman"/>
                <a:cs typeface="Times New Roman"/>
              </a:rPr>
              <a:t>Network</a:t>
            </a:r>
            <a:r>
              <a:rPr sz="3200" spc="-70" dirty="0">
                <a:latin typeface="Times New Roman"/>
                <a:cs typeface="Times New Roman"/>
              </a:rPr>
              <a:t> </a:t>
            </a:r>
            <a:r>
              <a:rPr sz="3200" spc="-5" dirty="0">
                <a:latin typeface="Times New Roman"/>
                <a:cs typeface="Times New Roman"/>
              </a:rPr>
              <a:t>Criteria</a:t>
            </a:r>
            <a:endParaRPr sz="3200" dirty="0">
              <a:latin typeface="Times New Roman"/>
              <a:cs typeface="Times New Roman"/>
            </a:endParaRPr>
          </a:p>
        </p:txBody>
      </p:sp>
      <p:sp>
        <p:nvSpPr>
          <p:cNvPr id="5" name="object 5"/>
          <p:cNvSpPr txBox="1"/>
          <p:nvPr/>
        </p:nvSpPr>
        <p:spPr>
          <a:xfrm>
            <a:off x="383540" y="1216913"/>
            <a:ext cx="7614920" cy="4910319"/>
          </a:xfrm>
          <a:prstGeom prst="rect">
            <a:avLst/>
          </a:prstGeom>
        </p:spPr>
        <p:txBody>
          <a:bodyPr vert="horz" wrap="square" lIns="0" tIns="11430" rIns="0" bIns="0" rtlCol="0">
            <a:spAutoFit/>
          </a:bodyPr>
          <a:lstStyle/>
          <a:p>
            <a:pPr marL="12700">
              <a:lnSpc>
                <a:spcPct val="100000"/>
              </a:lnSpc>
              <a:spcBef>
                <a:spcPts val="90"/>
              </a:spcBef>
            </a:pPr>
            <a:r>
              <a:rPr sz="2000" spc="-10" dirty="0">
                <a:latin typeface="Times New Roman"/>
                <a:cs typeface="Times New Roman"/>
              </a:rPr>
              <a:t>A</a:t>
            </a:r>
            <a:r>
              <a:rPr sz="2000" spc="175" dirty="0">
                <a:latin typeface="Times New Roman"/>
                <a:cs typeface="Times New Roman"/>
              </a:rPr>
              <a:t> </a:t>
            </a:r>
            <a:r>
              <a:rPr sz="2000" spc="-5" dirty="0">
                <a:latin typeface="Times New Roman"/>
                <a:cs typeface="Times New Roman"/>
              </a:rPr>
              <a:t>network</a:t>
            </a:r>
            <a:r>
              <a:rPr sz="2000" spc="305" dirty="0">
                <a:latin typeface="Times New Roman"/>
                <a:cs typeface="Times New Roman"/>
              </a:rPr>
              <a:t> </a:t>
            </a:r>
            <a:r>
              <a:rPr sz="2000" spc="-15" dirty="0">
                <a:latin typeface="Times New Roman"/>
                <a:cs typeface="Times New Roman"/>
              </a:rPr>
              <a:t>must</a:t>
            </a:r>
            <a:r>
              <a:rPr sz="2000" spc="290" dirty="0">
                <a:latin typeface="Times New Roman"/>
                <a:cs typeface="Times New Roman"/>
              </a:rPr>
              <a:t> </a:t>
            </a:r>
            <a:r>
              <a:rPr sz="2000" dirty="0">
                <a:latin typeface="Times New Roman"/>
                <a:cs typeface="Times New Roman"/>
              </a:rPr>
              <a:t>be</a:t>
            </a:r>
            <a:r>
              <a:rPr sz="2000" spc="295" dirty="0">
                <a:latin typeface="Times New Roman"/>
                <a:cs typeface="Times New Roman"/>
              </a:rPr>
              <a:t> </a:t>
            </a:r>
            <a:r>
              <a:rPr sz="2000" spc="-5" dirty="0">
                <a:latin typeface="Times New Roman"/>
                <a:cs typeface="Times New Roman"/>
              </a:rPr>
              <a:t>able</a:t>
            </a:r>
            <a:r>
              <a:rPr sz="2000" spc="295" dirty="0">
                <a:latin typeface="Times New Roman"/>
                <a:cs typeface="Times New Roman"/>
              </a:rPr>
              <a:t> </a:t>
            </a:r>
            <a:r>
              <a:rPr sz="2000" spc="-5" dirty="0">
                <a:latin typeface="Times New Roman"/>
                <a:cs typeface="Times New Roman"/>
              </a:rPr>
              <a:t>to</a:t>
            </a:r>
            <a:r>
              <a:rPr sz="2000" spc="254" dirty="0">
                <a:latin typeface="Times New Roman"/>
                <a:cs typeface="Times New Roman"/>
              </a:rPr>
              <a:t> </a:t>
            </a:r>
            <a:r>
              <a:rPr sz="2000" spc="-10" dirty="0">
                <a:latin typeface="Times New Roman"/>
                <a:cs typeface="Times New Roman"/>
              </a:rPr>
              <a:t>meet</a:t>
            </a:r>
            <a:r>
              <a:rPr sz="2000" spc="290" dirty="0">
                <a:latin typeface="Times New Roman"/>
                <a:cs typeface="Times New Roman"/>
              </a:rPr>
              <a:t> </a:t>
            </a:r>
            <a:r>
              <a:rPr sz="2000" spc="-5" dirty="0">
                <a:latin typeface="Times New Roman"/>
                <a:cs typeface="Times New Roman"/>
              </a:rPr>
              <a:t>a</a:t>
            </a:r>
            <a:r>
              <a:rPr sz="2000" spc="295" dirty="0">
                <a:latin typeface="Times New Roman"/>
                <a:cs typeface="Times New Roman"/>
              </a:rPr>
              <a:t> </a:t>
            </a:r>
            <a:r>
              <a:rPr sz="2000" spc="-5" dirty="0">
                <a:latin typeface="Times New Roman"/>
                <a:cs typeface="Times New Roman"/>
              </a:rPr>
              <a:t>certain</a:t>
            </a:r>
            <a:r>
              <a:rPr sz="2000" spc="285" dirty="0">
                <a:latin typeface="Times New Roman"/>
                <a:cs typeface="Times New Roman"/>
              </a:rPr>
              <a:t> </a:t>
            </a:r>
            <a:r>
              <a:rPr sz="2000" spc="-10" dirty="0">
                <a:latin typeface="Times New Roman"/>
                <a:cs typeface="Times New Roman"/>
              </a:rPr>
              <a:t>number</a:t>
            </a:r>
            <a:r>
              <a:rPr sz="2000" spc="310" dirty="0">
                <a:latin typeface="Times New Roman"/>
                <a:cs typeface="Times New Roman"/>
              </a:rPr>
              <a:t> </a:t>
            </a:r>
            <a:r>
              <a:rPr sz="2000" dirty="0">
                <a:latin typeface="Times New Roman"/>
                <a:cs typeface="Times New Roman"/>
              </a:rPr>
              <a:t>of</a:t>
            </a:r>
            <a:r>
              <a:rPr sz="2000" spc="275" dirty="0">
                <a:latin typeface="Times New Roman"/>
                <a:cs typeface="Times New Roman"/>
              </a:rPr>
              <a:t> </a:t>
            </a:r>
            <a:r>
              <a:rPr sz="2000" spc="-5" dirty="0">
                <a:latin typeface="Times New Roman"/>
                <a:cs typeface="Times New Roman"/>
              </a:rPr>
              <a:t>criteria.</a:t>
            </a:r>
            <a:r>
              <a:rPr sz="2000" spc="270" dirty="0">
                <a:latin typeface="Times New Roman"/>
                <a:cs typeface="Times New Roman"/>
              </a:rPr>
              <a:t> </a:t>
            </a:r>
            <a:r>
              <a:rPr sz="2000" dirty="0">
                <a:latin typeface="Times New Roman"/>
                <a:cs typeface="Times New Roman"/>
              </a:rPr>
              <a:t>The</a:t>
            </a:r>
            <a:r>
              <a:rPr sz="2000" spc="300" dirty="0">
                <a:latin typeface="Times New Roman"/>
                <a:cs typeface="Times New Roman"/>
              </a:rPr>
              <a:t> </a:t>
            </a:r>
            <a:r>
              <a:rPr sz="2000" spc="-15" dirty="0">
                <a:latin typeface="Times New Roman"/>
                <a:cs typeface="Times New Roman"/>
              </a:rPr>
              <a:t>most</a:t>
            </a:r>
            <a:endParaRPr sz="2000" dirty="0">
              <a:latin typeface="Times New Roman"/>
              <a:cs typeface="Times New Roman"/>
            </a:endParaRPr>
          </a:p>
          <a:p>
            <a:pPr marL="12700">
              <a:lnSpc>
                <a:spcPct val="100000"/>
              </a:lnSpc>
            </a:pPr>
            <a:r>
              <a:rPr sz="2000" spc="-5" dirty="0">
                <a:latin typeface="Times New Roman"/>
                <a:cs typeface="Times New Roman"/>
              </a:rPr>
              <a:t>important </a:t>
            </a:r>
            <a:r>
              <a:rPr sz="2000" dirty="0">
                <a:latin typeface="Times New Roman"/>
                <a:cs typeface="Times New Roman"/>
              </a:rPr>
              <a:t>of </a:t>
            </a:r>
            <a:r>
              <a:rPr sz="2000" spc="-10" dirty="0">
                <a:latin typeface="Times New Roman"/>
                <a:cs typeface="Times New Roman"/>
              </a:rPr>
              <a:t>these </a:t>
            </a:r>
            <a:r>
              <a:rPr sz="2000" spc="-5" dirty="0">
                <a:latin typeface="Times New Roman"/>
                <a:cs typeface="Times New Roman"/>
              </a:rPr>
              <a:t>are </a:t>
            </a:r>
            <a:r>
              <a:rPr sz="2000" spc="-10" dirty="0">
                <a:latin typeface="Times New Roman"/>
                <a:cs typeface="Times New Roman"/>
              </a:rPr>
              <a:t>performance, </a:t>
            </a:r>
            <a:r>
              <a:rPr sz="2000" spc="-20" dirty="0">
                <a:latin typeface="Times New Roman"/>
                <a:cs typeface="Times New Roman"/>
              </a:rPr>
              <a:t>reliability, </a:t>
            </a:r>
            <a:r>
              <a:rPr sz="2000" spc="-10" dirty="0">
                <a:latin typeface="Times New Roman"/>
                <a:cs typeface="Times New Roman"/>
              </a:rPr>
              <a:t>and</a:t>
            </a:r>
            <a:r>
              <a:rPr sz="2000" spc="145" dirty="0">
                <a:latin typeface="Times New Roman"/>
                <a:cs typeface="Times New Roman"/>
              </a:rPr>
              <a:t> </a:t>
            </a:r>
            <a:r>
              <a:rPr sz="2000" spc="-5" dirty="0">
                <a:latin typeface="Times New Roman"/>
                <a:cs typeface="Times New Roman"/>
              </a:rPr>
              <a:t>security</a:t>
            </a:r>
            <a:endParaRPr sz="2000" dirty="0">
              <a:latin typeface="Times New Roman"/>
              <a:cs typeface="Times New Roman"/>
            </a:endParaRPr>
          </a:p>
          <a:p>
            <a:pPr>
              <a:lnSpc>
                <a:spcPct val="100000"/>
              </a:lnSpc>
              <a:spcBef>
                <a:spcPts val="5"/>
              </a:spcBef>
            </a:pPr>
            <a:endParaRPr sz="2500" dirty="0">
              <a:latin typeface="Times New Roman"/>
              <a:cs typeface="Times New Roman"/>
            </a:endParaRPr>
          </a:p>
          <a:p>
            <a:pPr marL="356870" indent="-344805">
              <a:lnSpc>
                <a:spcPct val="100000"/>
              </a:lnSpc>
              <a:spcBef>
                <a:spcPts val="5"/>
              </a:spcBef>
              <a:buClr>
                <a:srgbClr val="3333CC"/>
              </a:buClr>
              <a:buSzPct val="60000"/>
              <a:buFont typeface="Wingdings"/>
              <a:buChar char=""/>
              <a:tabLst>
                <a:tab pos="356870" algn="l"/>
                <a:tab pos="357505" algn="l"/>
              </a:tabLst>
            </a:pPr>
            <a:r>
              <a:rPr sz="2000" b="1" spc="-10" dirty="0">
                <a:latin typeface="Times New Roman"/>
                <a:cs typeface="Times New Roman"/>
              </a:rPr>
              <a:t>Performance</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Depends </a:t>
            </a:r>
            <a:r>
              <a:rPr sz="2000" dirty="0">
                <a:latin typeface="Times New Roman"/>
                <a:cs typeface="Times New Roman"/>
              </a:rPr>
              <a:t>on </a:t>
            </a:r>
            <a:r>
              <a:rPr sz="2000" spc="-10" dirty="0">
                <a:latin typeface="Times New Roman"/>
                <a:cs typeface="Times New Roman"/>
              </a:rPr>
              <a:t>Network</a:t>
            </a:r>
            <a:r>
              <a:rPr sz="2000" spc="40" dirty="0">
                <a:latin typeface="Times New Roman"/>
                <a:cs typeface="Times New Roman"/>
              </a:rPr>
              <a:t> </a:t>
            </a:r>
            <a:r>
              <a:rPr sz="2000" spc="-10" dirty="0">
                <a:latin typeface="Times New Roman"/>
                <a:cs typeface="Times New Roman"/>
              </a:rPr>
              <a:t>Elements</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Measured in </a:t>
            </a:r>
            <a:r>
              <a:rPr sz="2000" spc="-10" dirty="0">
                <a:latin typeface="Times New Roman"/>
                <a:cs typeface="Times New Roman"/>
              </a:rPr>
              <a:t>terms </a:t>
            </a:r>
            <a:r>
              <a:rPr sz="2000" dirty="0">
                <a:latin typeface="Times New Roman"/>
                <a:cs typeface="Times New Roman"/>
              </a:rPr>
              <a:t>of </a:t>
            </a:r>
            <a:r>
              <a:rPr sz="2000" spc="-5" dirty="0">
                <a:latin typeface="Times New Roman"/>
                <a:cs typeface="Times New Roman"/>
              </a:rPr>
              <a:t>Delay </a:t>
            </a:r>
            <a:r>
              <a:rPr sz="2000" spc="-10" dirty="0">
                <a:latin typeface="Times New Roman"/>
                <a:cs typeface="Times New Roman"/>
              </a:rPr>
              <a:t>and</a:t>
            </a:r>
            <a:r>
              <a:rPr sz="2000" spc="10" dirty="0">
                <a:latin typeface="Times New Roman"/>
                <a:cs typeface="Times New Roman"/>
              </a:rPr>
              <a:t> </a:t>
            </a:r>
            <a:r>
              <a:rPr sz="2000" spc="-10" dirty="0">
                <a:latin typeface="Times New Roman"/>
                <a:cs typeface="Times New Roman"/>
              </a:rPr>
              <a:t>Throughput</a:t>
            </a:r>
            <a:endParaRPr sz="2000" dirty="0">
              <a:latin typeface="Times New Roman"/>
              <a:cs typeface="Times New Roman"/>
            </a:endParaRPr>
          </a:p>
          <a:p>
            <a:pPr marL="356870" indent="-344805">
              <a:lnSpc>
                <a:spcPct val="100000"/>
              </a:lnSpc>
              <a:spcBef>
                <a:spcPts val="484"/>
              </a:spcBef>
              <a:buClr>
                <a:srgbClr val="3333CC"/>
              </a:buClr>
              <a:buSzPct val="60000"/>
              <a:buFont typeface="Wingdings"/>
              <a:buChar char=""/>
              <a:tabLst>
                <a:tab pos="356870" algn="l"/>
                <a:tab pos="357505" algn="l"/>
              </a:tabLst>
            </a:pPr>
            <a:r>
              <a:rPr sz="2000" b="1" spc="-5" dirty="0">
                <a:latin typeface="Times New Roman"/>
                <a:cs typeface="Times New Roman"/>
              </a:rPr>
              <a:t>Reliability</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Measured by </a:t>
            </a:r>
            <a:r>
              <a:rPr sz="2000" spc="-10" dirty="0">
                <a:latin typeface="Times New Roman"/>
                <a:cs typeface="Times New Roman"/>
              </a:rPr>
              <a:t>the frequency </a:t>
            </a:r>
            <a:r>
              <a:rPr sz="2000" dirty="0">
                <a:latin typeface="Times New Roman"/>
                <a:cs typeface="Times New Roman"/>
              </a:rPr>
              <a:t>of </a:t>
            </a:r>
            <a:r>
              <a:rPr sz="2000" spc="-10" dirty="0">
                <a:latin typeface="Times New Roman"/>
                <a:cs typeface="Times New Roman"/>
              </a:rPr>
              <a:t>failure, the </a:t>
            </a:r>
            <a:r>
              <a:rPr sz="2000" spc="-15" dirty="0">
                <a:latin typeface="Times New Roman"/>
                <a:cs typeface="Times New Roman"/>
              </a:rPr>
              <a:t>time </a:t>
            </a:r>
            <a:r>
              <a:rPr sz="2000" spc="-5" dirty="0">
                <a:latin typeface="Times New Roman"/>
                <a:cs typeface="Times New Roman"/>
              </a:rPr>
              <a:t>it </a:t>
            </a:r>
            <a:r>
              <a:rPr sz="2000" spc="-10" dirty="0">
                <a:latin typeface="Times New Roman"/>
                <a:cs typeface="Times New Roman"/>
              </a:rPr>
              <a:t>takes </a:t>
            </a:r>
            <a:r>
              <a:rPr sz="2000" spc="-5" dirty="0">
                <a:latin typeface="Times New Roman"/>
                <a:cs typeface="Times New Roman"/>
              </a:rPr>
              <a:t>a </a:t>
            </a:r>
            <a:r>
              <a:rPr sz="2000" spc="-10" dirty="0">
                <a:latin typeface="Times New Roman"/>
                <a:cs typeface="Times New Roman"/>
              </a:rPr>
              <a:t>link</a:t>
            </a:r>
            <a:r>
              <a:rPr sz="2000" spc="200" dirty="0">
                <a:latin typeface="Times New Roman"/>
                <a:cs typeface="Times New Roman"/>
              </a:rPr>
              <a:t> </a:t>
            </a:r>
            <a:r>
              <a:rPr sz="2000" spc="-5" dirty="0">
                <a:latin typeface="Times New Roman"/>
                <a:cs typeface="Times New Roman"/>
              </a:rPr>
              <a:t>to</a:t>
            </a:r>
            <a:endParaRPr sz="2000" dirty="0">
              <a:latin typeface="Times New Roman"/>
              <a:cs typeface="Times New Roman"/>
            </a:endParaRPr>
          </a:p>
          <a:p>
            <a:pPr marL="756285">
              <a:lnSpc>
                <a:spcPct val="100000"/>
              </a:lnSpc>
            </a:pPr>
            <a:r>
              <a:rPr sz="2000" spc="-5" dirty="0">
                <a:latin typeface="Times New Roman"/>
                <a:cs typeface="Times New Roman"/>
              </a:rPr>
              <a:t>recover </a:t>
            </a:r>
            <a:r>
              <a:rPr sz="2000" spc="-10" dirty="0">
                <a:latin typeface="Times New Roman"/>
                <a:cs typeface="Times New Roman"/>
              </a:rPr>
              <a:t>from </a:t>
            </a:r>
            <a:r>
              <a:rPr sz="2000" spc="-5" dirty="0">
                <a:latin typeface="Times New Roman"/>
                <a:cs typeface="Times New Roman"/>
              </a:rPr>
              <a:t>a</a:t>
            </a:r>
            <a:r>
              <a:rPr sz="2000" spc="10" dirty="0">
                <a:latin typeface="Times New Roman"/>
                <a:cs typeface="Times New Roman"/>
              </a:rPr>
              <a:t> </a:t>
            </a:r>
            <a:r>
              <a:rPr sz="2000" spc="-10" dirty="0">
                <a:latin typeface="Times New Roman"/>
                <a:cs typeface="Times New Roman"/>
              </a:rPr>
              <a:t>failure.</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Measured in </a:t>
            </a:r>
            <a:r>
              <a:rPr sz="2000" spc="-10" dirty="0">
                <a:latin typeface="Times New Roman"/>
                <a:cs typeface="Times New Roman"/>
              </a:rPr>
              <a:t>terms </a:t>
            </a:r>
            <a:r>
              <a:rPr sz="2000" dirty="0">
                <a:latin typeface="Times New Roman"/>
                <a:cs typeface="Times New Roman"/>
              </a:rPr>
              <a:t>of</a:t>
            </a:r>
            <a:r>
              <a:rPr sz="2000" spc="35" dirty="0">
                <a:latin typeface="Times New Roman"/>
                <a:cs typeface="Times New Roman"/>
              </a:rPr>
              <a:t> </a:t>
            </a:r>
            <a:r>
              <a:rPr sz="2000" spc="-10" dirty="0">
                <a:latin typeface="Times New Roman"/>
                <a:cs typeface="Times New Roman"/>
              </a:rPr>
              <a:t>availability/robustness</a:t>
            </a:r>
            <a:endParaRPr sz="2000" dirty="0">
              <a:latin typeface="Times New Roman"/>
              <a:cs typeface="Times New Roman"/>
            </a:endParaRPr>
          </a:p>
          <a:p>
            <a:pPr marL="356870" indent="-344805">
              <a:lnSpc>
                <a:spcPct val="100000"/>
              </a:lnSpc>
              <a:spcBef>
                <a:spcPts val="484"/>
              </a:spcBef>
              <a:buClr>
                <a:srgbClr val="3333CC"/>
              </a:buClr>
              <a:buSzPct val="60000"/>
              <a:buFont typeface="Wingdings"/>
              <a:buChar char=""/>
              <a:tabLst>
                <a:tab pos="356870" algn="l"/>
                <a:tab pos="357505" algn="l"/>
              </a:tabLst>
            </a:pPr>
            <a:r>
              <a:rPr sz="2000" b="1" spc="-5" dirty="0">
                <a:latin typeface="Times New Roman"/>
                <a:cs typeface="Times New Roman"/>
              </a:rPr>
              <a:t>Security</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Protecting data </a:t>
            </a:r>
            <a:r>
              <a:rPr sz="2000" spc="-10" dirty="0">
                <a:latin typeface="Times New Roman"/>
                <a:cs typeface="Times New Roman"/>
              </a:rPr>
              <a:t>from unauthorized</a:t>
            </a:r>
            <a:r>
              <a:rPr sz="2000" spc="50" dirty="0">
                <a:latin typeface="Times New Roman"/>
                <a:cs typeface="Times New Roman"/>
              </a:rPr>
              <a:t> </a:t>
            </a:r>
            <a:r>
              <a:rPr sz="2000" spc="-5" dirty="0">
                <a:latin typeface="Times New Roman"/>
                <a:cs typeface="Times New Roman"/>
              </a:rPr>
              <a:t>access.</a:t>
            </a:r>
            <a:endParaRPr sz="2000" dirty="0">
              <a:latin typeface="Times New Roman"/>
              <a:cs typeface="Times New Roman"/>
            </a:endParaRPr>
          </a:p>
          <a:p>
            <a:pPr marL="756285" marR="161925" lvl="1" indent="-287020">
              <a:lnSpc>
                <a:spcPct val="100000"/>
              </a:lnSpc>
              <a:spcBef>
                <a:spcPts val="480"/>
              </a:spcBef>
              <a:buClr>
                <a:srgbClr val="FF0000"/>
              </a:buClr>
              <a:buSzPct val="55000"/>
              <a:buFont typeface="Wingdings"/>
              <a:buChar char=""/>
              <a:tabLst>
                <a:tab pos="756285" algn="l"/>
                <a:tab pos="756920" algn="l"/>
              </a:tabLst>
            </a:pPr>
            <a:r>
              <a:rPr sz="2000" spc="-15" dirty="0">
                <a:latin typeface="Times New Roman"/>
                <a:cs typeface="Times New Roman"/>
              </a:rPr>
              <a:t>Implementing </a:t>
            </a:r>
            <a:r>
              <a:rPr sz="2000" spc="-5" dirty="0">
                <a:latin typeface="Times New Roman"/>
                <a:cs typeface="Times New Roman"/>
              </a:rPr>
              <a:t>policies </a:t>
            </a:r>
            <a:r>
              <a:rPr sz="2000" spc="-10" dirty="0">
                <a:latin typeface="Times New Roman"/>
                <a:cs typeface="Times New Roman"/>
              </a:rPr>
              <a:t>and </a:t>
            </a:r>
            <a:r>
              <a:rPr sz="2000" spc="-5" dirty="0">
                <a:latin typeface="Times New Roman"/>
                <a:cs typeface="Times New Roman"/>
              </a:rPr>
              <a:t>procedures </a:t>
            </a:r>
            <a:r>
              <a:rPr sz="2000" spc="-10" dirty="0">
                <a:latin typeface="Times New Roman"/>
                <a:cs typeface="Times New Roman"/>
              </a:rPr>
              <a:t>for </a:t>
            </a:r>
            <a:r>
              <a:rPr sz="2000" spc="-5" dirty="0">
                <a:latin typeface="Times New Roman"/>
                <a:cs typeface="Times New Roman"/>
              </a:rPr>
              <a:t>recovery </a:t>
            </a:r>
            <a:r>
              <a:rPr sz="2000" spc="-10" dirty="0">
                <a:latin typeface="Times New Roman"/>
                <a:cs typeface="Times New Roman"/>
              </a:rPr>
              <a:t>from </a:t>
            </a:r>
            <a:r>
              <a:rPr sz="2000" spc="-5" dirty="0">
                <a:latin typeface="Times New Roman"/>
                <a:cs typeface="Times New Roman"/>
              </a:rPr>
              <a:t>data</a:t>
            </a:r>
            <a:r>
              <a:rPr sz="2000" spc="20" dirty="0">
                <a:latin typeface="Times New Roman"/>
                <a:cs typeface="Times New Roman"/>
              </a:rPr>
              <a:t> </a:t>
            </a:r>
            <a:r>
              <a:rPr sz="2000" spc="-10" dirty="0">
                <a:latin typeface="Times New Roman"/>
                <a:cs typeface="Times New Roman"/>
              </a:rPr>
              <a:t>losses.</a:t>
            </a:r>
            <a:endParaRPr sz="2000" dirty="0">
              <a:latin typeface="Times New Roman"/>
              <a:cs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635" y="900506"/>
            <a:ext cx="150495" cy="454025"/>
          </a:xfrm>
          <a:prstGeom prst="rect">
            <a:avLst/>
          </a:prstGeom>
        </p:spPr>
        <p:txBody>
          <a:bodyPr vert="horz" wrap="square" lIns="0" tIns="13970" rIns="0" bIns="0" rtlCol="0">
            <a:spAutoFit/>
          </a:bodyPr>
          <a:lstStyle/>
          <a:p>
            <a:pPr marL="12700">
              <a:lnSpc>
                <a:spcPct val="100000"/>
              </a:lnSpc>
              <a:spcBef>
                <a:spcPts val="110"/>
              </a:spcBef>
            </a:pPr>
            <a:r>
              <a:rPr sz="2800" dirty="0">
                <a:latin typeface="Arial"/>
                <a:cs typeface="Arial"/>
              </a:rPr>
              <a:t>•</a:t>
            </a:r>
            <a:endParaRPr sz="2800">
              <a:latin typeface="Arial"/>
              <a:cs typeface="Arial"/>
            </a:endParaRPr>
          </a:p>
        </p:txBody>
      </p:sp>
      <p:sp>
        <p:nvSpPr>
          <p:cNvPr id="3" name="object 3"/>
          <p:cNvSpPr txBox="1"/>
          <p:nvPr/>
        </p:nvSpPr>
        <p:spPr>
          <a:xfrm>
            <a:off x="878839" y="894410"/>
            <a:ext cx="7644765" cy="875030"/>
          </a:xfrm>
          <a:prstGeom prst="rect">
            <a:avLst/>
          </a:prstGeom>
        </p:spPr>
        <p:txBody>
          <a:bodyPr vert="horz" wrap="square" lIns="0" tIns="33020" rIns="0" bIns="0" rtlCol="0">
            <a:spAutoFit/>
          </a:bodyPr>
          <a:lstStyle/>
          <a:p>
            <a:pPr marL="12700" marR="5080">
              <a:lnSpc>
                <a:spcPts val="3310"/>
              </a:lnSpc>
              <a:spcBef>
                <a:spcPts val="260"/>
              </a:spcBef>
            </a:pPr>
            <a:r>
              <a:rPr sz="2800" b="1" spc="-225" dirty="0">
                <a:latin typeface="Times New Roman" panose="02020603050405020304" pitchFamily="18" charset="0"/>
                <a:cs typeface="Times New Roman" panose="02020603050405020304" pitchFamily="18" charset="0"/>
              </a:rPr>
              <a:t>The </a:t>
            </a:r>
            <a:r>
              <a:rPr sz="2800" b="1" spc="-145" dirty="0">
                <a:latin typeface="Times New Roman" panose="02020603050405020304" pitchFamily="18" charset="0"/>
                <a:cs typeface="Times New Roman" panose="02020603050405020304" pitchFamily="18" charset="0"/>
              </a:rPr>
              <a:t>setup </a:t>
            </a:r>
            <a:r>
              <a:rPr sz="2800" b="1" spc="-114" dirty="0">
                <a:latin typeface="Times New Roman" panose="02020603050405020304" pitchFamily="18" charset="0"/>
                <a:cs typeface="Times New Roman" panose="02020603050405020304" pitchFamily="18" charset="0"/>
              </a:rPr>
              <a:t>phase</a:t>
            </a:r>
            <a:r>
              <a:rPr sz="2800" spc="-114" dirty="0">
                <a:latin typeface="Times New Roman" panose="02020603050405020304" pitchFamily="18" charset="0"/>
                <a:cs typeface="Times New Roman" panose="02020603050405020304" pitchFamily="18" charset="0"/>
              </a:rPr>
              <a:t>: </a:t>
            </a:r>
            <a:r>
              <a:rPr sz="2800" spc="-180" dirty="0">
                <a:latin typeface="Times New Roman" panose="02020603050405020304" pitchFamily="18" charset="0"/>
                <a:cs typeface="Times New Roman" panose="02020603050405020304" pitchFamily="18" charset="0"/>
              </a:rPr>
              <a:t>means </a:t>
            </a:r>
            <a:r>
              <a:rPr sz="2800" spc="-105" dirty="0">
                <a:latin typeface="Times New Roman" panose="02020603050405020304" pitchFamily="18" charset="0"/>
                <a:cs typeface="Times New Roman" panose="02020603050405020304" pitchFamily="18" charset="0"/>
              </a:rPr>
              <a:t>creating </a:t>
            </a:r>
            <a:r>
              <a:rPr sz="2800" spc="-114" dirty="0">
                <a:latin typeface="Times New Roman" panose="02020603050405020304" pitchFamily="18" charset="0"/>
                <a:cs typeface="Times New Roman" panose="02020603050405020304" pitchFamily="18" charset="0"/>
              </a:rPr>
              <a:t>dedicated</a:t>
            </a:r>
            <a:r>
              <a:rPr sz="2800" spc="-470" dirty="0">
                <a:latin typeface="Times New Roman" panose="02020603050405020304" pitchFamily="18" charset="0"/>
                <a:cs typeface="Times New Roman" panose="02020603050405020304" pitchFamily="18" charset="0"/>
              </a:rPr>
              <a:t> </a:t>
            </a:r>
            <a:r>
              <a:rPr sz="2800" spc="-150" dirty="0">
                <a:latin typeface="Times New Roman" panose="02020603050405020304" pitchFamily="18" charset="0"/>
                <a:cs typeface="Times New Roman" panose="02020603050405020304" pitchFamily="18" charset="0"/>
              </a:rPr>
              <a:t>channels  </a:t>
            </a:r>
            <a:r>
              <a:rPr sz="2800" spc="-90" dirty="0">
                <a:latin typeface="Times New Roman" panose="02020603050405020304" pitchFamily="18" charset="0"/>
                <a:cs typeface="Times New Roman" panose="02020603050405020304" pitchFamily="18" charset="0"/>
              </a:rPr>
              <a:t>between </a:t>
            </a:r>
            <a:r>
              <a:rPr sz="2800" spc="-35" dirty="0">
                <a:latin typeface="Times New Roman" panose="02020603050405020304" pitchFamily="18" charset="0"/>
                <a:cs typeface="Times New Roman" panose="02020603050405020304" pitchFamily="18" charset="0"/>
              </a:rPr>
              <a:t>the</a:t>
            </a:r>
            <a:r>
              <a:rPr sz="2800" spc="-265"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switches.</a:t>
            </a: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535635" y="2352801"/>
            <a:ext cx="150495" cy="453390"/>
          </a:xfrm>
          <a:prstGeom prst="rect">
            <a:avLst/>
          </a:prstGeom>
        </p:spPr>
        <p:txBody>
          <a:bodyPr vert="horz" wrap="square" lIns="0" tIns="13335" rIns="0" bIns="0" rtlCol="0">
            <a:spAutoFit/>
          </a:bodyPr>
          <a:lstStyle/>
          <a:p>
            <a:pPr marL="12700">
              <a:lnSpc>
                <a:spcPct val="100000"/>
              </a:lnSpc>
              <a:spcBef>
                <a:spcPts val="105"/>
              </a:spcBef>
            </a:pPr>
            <a:r>
              <a:rPr sz="2800" dirty="0">
                <a:latin typeface="Arial"/>
                <a:cs typeface="Arial"/>
              </a:rPr>
              <a:t>•</a:t>
            </a:r>
            <a:endParaRPr sz="2800">
              <a:latin typeface="Arial"/>
              <a:cs typeface="Arial"/>
            </a:endParaRPr>
          </a:p>
        </p:txBody>
      </p:sp>
      <p:sp>
        <p:nvSpPr>
          <p:cNvPr id="5" name="object 5"/>
          <p:cNvSpPr txBox="1"/>
          <p:nvPr/>
        </p:nvSpPr>
        <p:spPr>
          <a:xfrm>
            <a:off x="878839" y="2346705"/>
            <a:ext cx="7420609" cy="1307465"/>
          </a:xfrm>
          <a:prstGeom prst="rect">
            <a:avLst/>
          </a:prstGeom>
        </p:spPr>
        <p:txBody>
          <a:bodyPr vert="horz" wrap="square" lIns="0" tIns="13335" rIns="0" bIns="0" rtlCol="0">
            <a:spAutoFit/>
          </a:bodyPr>
          <a:lstStyle/>
          <a:p>
            <a:pPr marL="12700" marR="5080" algn="just">
              <a:lnSpc>
                <a:spcPct val="100000"/>
              </a:lnSpc>
              <a:spcBef>
                <a:spcPts val="105"/>
              </a:spcBef>
            </a:pPr>
            <a:r>
              <a:rPr sz="2800" b="1" spc="-114" dirty="0">
                <a:latin typeface="Times New Roman" panose="02020603050405020304" pitchFamily="18" charset="0"/>
                <a:cs typeface="Times New Roman" panose="02020603050405020304" pitchFamily="18" charset="0"/>
              </a:rPr>
              <a:t>Data</a:t>
            </a:r>
            <a:r>
              <a:rPr sz="2800" b="1" spc="-240" dirty="0">
                <a:latin typeface="Times New Roman" panose="02020603050405020304" pitchFamily="18" charset="0"/>
                <a:cs typeface="Times New Roman" panose="02020603050405020304" pitchFamily="18" charset="0"/>
              </a:rPr>
              <a:t> </a:t>
            </a:r>
            <a:r>
              <a:rPr sz="2800" b="1" spc="-235" dirty="0">
                <a:latin typeface="Times New Roman" panose="02020603050405020304" pitchFamily="18" charset="0"/>
                <a:cs typeface="Times New Roman" panose="02020603050405020304" pitchFamily="18" charset="0"/>
              </a:rPr>
              <a:t>Transfer</a:t>
            </a:r>
            <a:r>
              <a:rPr sz="2800" b="1" spc="-254" dirty="0">
                <a:latin typeface="Times New Roman" panose="02020603050405020304" pitchFamily="18" charset="0"/>
                <a:cs typeface="Times New Roman" panose="02020603050405020304" pitchFamily="18" charset="0"/>
              </a:rPr>
              <a:t> </a:t>
            </a:r>
            <a:r>
              <a:rPr sz="2800" b="1" spc="-120" dirty="0">
                <a:latin typeface="Times New Roman" panose="02020603050405020304" pitchFamily="18" charset="0"/>
                <a:cs typeface="Times New Roman" panose="02020603050405020304" pitchFamily="18" charset="0"/>
              </a:rPr>
              <a:t>Phase</a:t>
            </a:r>
            <a:r>
              <a:rPr sz="2800" spc="-120" dirty="0">
                <a:latin typeface="Times New Roman" panose="02020603050405020304" pitchFamily="18" charset="0"/>
                <a:cs typeface="Times New Roman" panose="02020603050405020304" pitchFamily="18" charset="0"/>
              </a:rPr>
              <a:t>:</a:t>
            </a:r>
            <a:r>
              <a:rPr sz="2800" spc="-210"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After</a:t>
            </a:r>
            <a:r>
              <a:rPr sz="2800" spc="-170"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the</a:t>
            </a:r>
            <a:r>
              <a:rPr sz="2800" spc="-160" dirty="0">
                <a:latin typeface="Times New Roman" panose="02020603050405020304" pitchFamily="18" charset="0"/>
                <a:cs typeface="Times New Roman" panose="02020603050405020304" pitchFamily="18" charset="0"/>
              </a:rPr>
              <a:t> </a:t>
            </a:r>
            <a:r>
              <a:rPr sz="2800" spc="-105" dirty="0">
                <a:latin typeface="Times New Roman" panose="02020603050405020304" pitchFamily="18" charset="0"/>
                <a:cs typeface="Times New Roman" panose="02020603050405020304" pitchFamily="18" charset="0"/>
              </a:rPr>
              <a:t>establishment</a:t>
            </a:r>
            <a:r>
              <a:rPr sz="2800" spc="-23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of</a:t>
            </a:r>
            <a:r>
              <a:rPr sz="2800" spc="-170"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the  </a:t>
            </a:r>
            <a:r>
              <a:rPr sz="2800" spc="-114" dirty="0">
                <a:latin typeface="Times New Roman" panose="02020603050405020304" pitchFamily="18" charset="0"/>
                <a:cs typeface="Times New Roman" panose="02020603050405020304" pitchFamily="18" charset="0"/>
              </a:rPr>
              <a:t>dedicated </a:t>
            </a:r>
            <a:r>
              <a:rPr sz="2800" spc="-55" dirty="0">
                <a:latin typeface="Times New Roman" panose="02020603050405020304" pitchFamily="18" charset="0"/>
                <a:cs typeface="Times New Roman" panose="02020603050405020304" pitchFamily="18" charset="0"/>
              </a:rPr>
              <a:t>circuit </a:t>
            </a:r>
            <a:r>
              <a:rPr sz="2800" spc="-135" dirty="0">
                <a:latin typeface="Times New Roman" panose="02020603050405020304" pitchFamily="18" charset="0"/>
                <a:cs typeface="Times New Roman" panose="02020603050405020304" pitchFamily="18" charset="0"/>
              </a:rPr>
              <a:t>(channels), </a:t>
            </a:r>
            <a:r>
              <a:rPr sz="2800" spc="-35" dirty="0">
                <a:latin typeface="Times New Roman" panose="02020603050405020304" pitchFamily="18" charset="0"/>
                <a:cs typeface="Times New Roman" panose="02020603050405020304" pitchFamily="18" charset="0"/>
              </a:rPr>
              <a:t>the </a:t>
            </a:r>
            <a:r>
              <a:rPr sz="2800" spc="5" dirty="0">
                <a:latin typeface="Times New Roman" panose="02020603050405020304" pitchFamily="18" charset="0"/>
                <a:cs typeface="Times New Roman" panose="02020603050405020304" pitchFamily="18" charset="0"/>
              </a:rPr>
              <a:t>two </a:t>
            </a:r>
            <a:r>
              <a:rPr sz="2800" spc="-80" dirty="0">
                <a:latin typeface="Times New Roman" panose="02020603050405020304" pitchFamily="18" charset="0"/>
                <a:cs typeface="Times New Roman" panose="02020603050405020304" pitchFamily="18" charset="0"/>
              </a:rPr>
              <a:t>parties </a:t>
            </a:r>
            <a:r>
              <a:rPr sz="2800" spc="-195" dirty="0">
                <a:latin typeface="Times New Roman" panose="02020603050405020304" pitchFamily="18" charset="0"/>
                <a:cs typeface="Times New Roman" panose="02020603050405020304" pitchFamily="18" charset="0"/>
              </a:rPr>
              <a:t>can  </a:t>
            </a:r>
            <a:r>
              <a:rPr sz="2800" spc="-90" dirty="0">
                <a:latin typeface="Times New Roman" panose="02020603050405020304" pitchFamily="18" charset="0"/>
                <a:cs typeface="Times New Roman" panose="02020603050405020304" pitchFamily="18" charset="0"/>
              </a:rPr>
              <a:t>transfer</a:t>
            </a:r>
            <a:r>
              <a:rPr sz="2800" spc="-200"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data</a:t>
            </a:r>
            <a:r>
              <a:rPr sz="2800" spc="-110" dirty="0">
                <a:latin typeface="Arial"/>
                <a:cs typeface="Arial"/>
              </a:rPr>
              <a:t>.</a:t>
            </a:r>
            <a:endParaRPr sz="2800" dirty="0">
              <a:latin typeface="Arial"/>
              <a:cs typeface="Arial"/>
            </a:endParaRPr>
          </a:p>
        </p:txBody>
      </p:sp>
      <p:sp>
        <p:nvSpPr>
          <p:cNvPr id="6" name="object 6"/>
          <p:cNvSpPr txBox="1"/>
          <p:nvPr/>
        </p:nvSpPr>
        <p:spPr>
          <a:xfrm>
            <a:off x="535635" y="4231081"/>
            <a:ext cx="150495" cy="454025"/>
          </a:xfrm>
          <a:prstGeom prst="rect">
            <a:avLst/>
          </a:prstGeom>
        </p:spPr>
        <p:txBody>
          <a:bodyPr vert="horz" wrap="square" lIns="0" tIns="13970" rIns="0" bIns="0" rtlCol="0">
            <a:spAutoFit/>
          </a:bodyPr>
          <a:lstStyle/>
          <a:p>
            <a:pPr marL="12700">
              <a:lnSpc>
                <a:spcPct val="100000"/>
              </a:lnSpc>
              <a:spcBef>
                <a:spcPts val="110"/>
              </a:spcBef>
            </a:pPr>
            <a:r>
              <a:rPr sz="2800" dirty="0">
                <a:latin typeface="Arial"/>
                <a:cs typeface="Arial"/>
              </a:rPr>
              <a:t>•</a:t>
            </a:r>
            <a:endParaRPr sz="2800">
              <a:latin typeface="Arial"/>
              <a:cs typeface="Arial"/>
            </a:endParaRPr>
          </a:p>
        </p:txBody>
      </p:sp>
      <p:sp>
        <p:nvSpPr>
          <p:cNvPr id="7" name="object 7"/>
          <p:cNvSpPr txBox="1"/>
          <p:nvPr/>
        </p:nvSpPr>
        <p:spPr>
          <a:xfrm>
            <a:off x="878839" y="4224985"/>
            <a:ext cx="7489825" cy="1308100"/>
          </a:xfrm>
          <a:prstGeom prst="rect">
            <a:avLst/>
          </a:prstGeom>
        </p:spPr>
        <p:txBody>
          <a:bodyPr vert="horz" wrap="square" lIns="0" tIns="13335" rIns="0" bIns="0" rtlCol="0">
            <a:spAutoFit/>
          </a:bodyPr>
          <a:lstStyle/>
          <a:p>
            <a:pPr marL="12700" marR="5080" algn="just">
              <a:lnSpc>
                <a:spcPct val="100099"/>
              </a:lnSpc>
              <a:spcBef>
                <a:spcPts val="105"/>
              </a:spcBef>
            </a:pPr>
            <a:r>
              <a:rPr sz="2800" b="1" spc="-215" dirty="0">
                <a:latin typeface="Times New Roman" panose="02020603050405020304" pitchFamily="18" charset="0"/>
                <a:cs typeface="Times New Roman" panose="02020603050405020304" pitchFamily="18" charset="0"/>
              </a:rPr>
              <a:t>Teardown</a:t>
            </a:r>
            <a:r>
              <a:rPr sz="2800" b="1" spc="-340" dirty="0">
                <a:latin typeface="Times New Roman" panose="02020603050405020304" pitchFamily="18" charset="0"/>
                <a:cs typeface="Times New Roman" panose="02020603050405020304" pitchFamily="18" charset="0"/>
              </a:rPr>
              <a:t> </a:t>
            </a:r>
            <a:r>
              <a:rPr sz="2800" b="1" spc="-165" dirty="0">
                <a:latin typeface="Times New Roman" panose="02020603050405020304" pitchFamily="18" charset="0"/>
                <a:cs typeface="Times New Roman" panose="02020603050405020304" pitchFamily="18" charset="0"/>
              </a:rPr>
              <a:t>Phase:</a:t>
            </a:r>
            <a:r>
              <a:rPr sz="2800" b="1" spc="-265" dirty="0">
                <a:latin typeface="Times New Roman" panose="02020603050405020304" pitchFamily="18" charset="0"/>
                <a:cs typeface="Times New Roman" panose="02020603050405020304" pitchFamily="18" charset="0"/>
              </a:rPr>
              <a:t> </a:t>
            </a:r>
            <a:r>
              <a:rPr sz="2800" spc="-125" dirty="0">
                <a:latin typeface="Times New Roman" panose="02020603050405020304" pitchFamily="18" charset="0"/>
                <a:cs typeface="Times New Roman" panose="02020603050405020304" pitchFamily="18" charset="0"/>
              </a:rPr>
              <a:t>When</a:t>
            </a:r>
            <a:r>
              <a:rPr sz="2800" spc="-195"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one</a:t>
            </a:r>
            <a:r>
              <a:rPr sz="2800" spc="-16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of</a:t>
            </a:r>
            <a:r>
              <a:rPr sz="2800" spc="-200"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the</a:t>
            </a:r>
            <a:r>
              <a:rPr sz="2800" spc="-145"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parties</a:t>
            </a:r>
            <a:r>
              <a:rPr sz="2800" spc="-225" dirty="0">
                <a:latin typeface="Times New Roman" panose="02020603050405020304" pitchFamily="18" charset="0"/>
                <a:cs typeface="Times New Roman" panose="02020603050405020304" pitchFamily="18" charset="0"/>
              </a:rPr>
              <a:t> </a:t>
            </a:r>
            <a:r>
              <a:rPr sz="2800" spc="-165" dirty="0">
                <a:latin typeface="Times New Roman" panose="02020603050405020304" pitchFamily="18" charset="0"/>
                <a:cs typeface="Times New Roman" panose="02020603050405020304" pitchFamily="18" charset="0"/>
              </a:rPr>
              <a:t>needs</a:t>
            </a:r>
            <a:r>
              <a:rPr sz="2800" spc="-150" dirty="0">
                <a:latin typeface="Times New Roman" panose="02020603050405020304" pitchFamily="18" charset="0"/>
                <a:cs typeface="Times New Roman" panose="02020603050405020304" pitchFamily="18" charset="0"/>
              </a:rPr>
              <a:t> </a:t>
            </a:r>
            <a:r>
              <a:rPr sz="2800" spc="15" dirty="0">
                <a:latin typeface="Times New Roman" panose="02020603050405020304" pitchFamily="18" charset="0"/>
                <a:cs typeface="Times New Roman" panose="02020603050405020304" pitchFamily="18" charset="0"/>
              </a:rPr>
              <a:t>to  </a:t>
            </a:r>
            <a:r>
              <a:rPr sz="2800" spc="-110" dirty="0">
                <a:latin typeface="Times New Roman" panose="02020603050405020304" pitchFamily="18" charset="0"/>
                <a:cs typeface="Times New Roman" panose="02020603050405020304" pitchFamily="18" charset="0"/>
              </a:rPr>
              <a:t>disconnect, </a:t>
            </a:r>
            <a:r>
              <a:rPr sz="2800" spc="-215" dirty="0">
                <a:latin typeface="Times New Roman" panose="02020603050405020304" pitchFamily="18" charset="0"/>
                <a:cs typeface="Times New Roman" panose="02020603050405020304" pitchFamily="18" charset="0"/>
              </a:rPr>
              <a:t>a </a:t>
            </a:r>
            <a:r>
              <a:rPr sz="2800" spc="-135" dirty="0">
                <a:latin typeface="Times New Roman" panose="02020603050405020304" pitchFamily="18" charset="0"/>
                <a:cs typeface="Times New Roman" panose="02020603050405020304" pitchFamily="18" charset="0"/>
              </a:rPr>
              <a:t>signal </a:t>
            </a:r>
            <a:r>
              <a:rPr sz="2800" spc="-140" dirty="0">
                <a:latin typeface="Times New Roman" panose="02020603050405020304" pitchFamily="18" charset="0"/>
                <a:cs typeface="Times New Roman" panose="02020603050405020304" pitchFamily="18" charset="0"/>
              </a:rPr>
              <a:t>is </a:t>
            </a:r>
            <a:r>
              <a:rPr sz="2800" spc="-114" dirty="0">
                <a:latin typeface="Times New Roman" panose="02020603050405020304" pitchFamily="18" charset="0"/>
                <a:cs typeface="Times New Roman" panose="02020603050405020304" pitchFamily="18" charset="0"/>
              </a:rPr>
              <a:t>sent </a:t>
            </a:r>
            <a:r>
              <a:rPr sz="2800" spc="15" dirty="0">
                <a:latin typeface="Times New Roman" panose="02020603050405020304" pitchFamily="18" charset="0"/>
                <a:cs typeface="Times New Roman" panose="02020603050405020304" pitchFamily="18" charset="0"/>
              </a:rPr>
              <a:t>to </a:t>
            </a:r>
            <a:r>
              <a:rPr sz="2800" spc="-175" dirty="0">
                <a:latin typeface="Times New Roman" panose="02020603050405020304" pitchFamily="18" charset="0"/>
                <a:cs typeface="Times New Roman" panose="02020603050405020304" pitchFamily="18" charset="0"/>
              </a:rPr>
              <a:t>each </a:t>
            </a:r>
            <a:r>
              <a:rPr sz="2800" spc="-85" dirty="0">
                <a:latin typeface="Times New Roman" panose="02020603050405020304" pitchFamily="18" charset="0"/>
                <a:cs typeface="Times New Roman" panose="02020603050405020304" pitchFamily="18" charset="0"/>
              </a:rPr>
              <a:t>switch </a:t>
            </a:r>
            <a:r>
              <a:rPr sz="2800" spc="15" dirty="0">
                <a:latin typeface="Times New Roman" panose="02020603050405020304" pitchFamily="18" charset="0"/>
                <a:cs typeface="Times New Roman" panose="02020603050405020304" pitchFamily="18" charset="0"/>
              </a:rPr>
              <a:t>to</a:t>
            </a:r>
            <a:r>
              <a:rPr sz="2800" spc="-360" dirty="0">
                <a:latin typeface="Times New Roman" panose="02020603050405020304" pitchFamily="18" charset="0"/>
                <a:cs typeface="Times New Roman" panose="02020603050405020304" pitchFamily="18" charset="0"/>
              </a:rPr>
              <a:t> </a:t>
            </a:r>
            <a:r>
              <a:rPr sz="2800" spc="-150" dirty="0">
                <a:latin typeface="Times New Roman" panose="02020603050405020304" pitchFamily="18" charset="0"/>
                <a:cs typeface="Times New Roman" panose="02020603050405020304" pitchFamily="18" charset="0"/>
              </a:rPr>
              <a:t>release  </a:t>
            </a:r>
            <a:r>
              <a:rPr sz="2800" spc="-35" dirty="0">
                <a:latin typeface="Times New Roman" panose="02020603050405020304" pitchFamily="18" charset="0"/>
                <a:cs typeface="Times New Roman" panose="02020603050405020304" pitchFamily="18" charset="0"/>
              </a:rPr>
              <a:t>the</a:t>
            </a:r>
            <a:r>
              <a:rPr sz="2800" spc="-170" dirty="0">
                <a:latin typeface="Times New Roman" panose="02020603050405020304" pitchFamily="18" charset="0"/>
                <a:cs typeface="Times New Roman" panose="02020603050405020304" pitchFamily="18" charset="0"/>
              </a:rPr>
              <a:t> </a:t>
            </a:r>
            <a:r>
              <a:rPr sz="2800" spc="-145" dirty="0">
                <a:latin typeface="Times New Roman" panose="02020603050405020304" pitchFamily="18" charset="0"/>
                <a:cs typeface="Times New Roman" panose="02020603050405020304" pitchFamily="18" charset="0"/>
              </a:rPr>
              <a:t>resources.</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1992" y="303909"/>
            <a:ext cx="2120900" cy="636905"/>
          </a:xfrm>
          <a:prstGeom prst="rect">
            <a:avLst/>
          </a:prstGeom>
        </p:spPr>
        <p:txBody>
          <a:bodyPr vert="horz" wrap="square" lIns="0" tIns="13970" rIns="0" bIns="0" rtlCol="0">
            <a:spAutoFit/>
          </a:bodyPr>
          <a:lstStyle/>
          <a:p>
            <a:pPr marL="12700">
              <a:lnSpc>
                <a:spcPct val="100000"/>
              </a:lnSpc>
              <a:spcBef>
                <a:spcPts val="110"/>
              </a:spcBef>
            </a:pPr>
            <a:r>
              <a:rPr lang="en-US" spc="-254" dirty="0"/>
              <a:t>Contd..</a:t>
            </a:r>
            <a:endParaRPr spc="-225" dirty="0"/>
          </a:p>
        </p:txBody>
      </p:sp>
      <p:sp>
        <p:nvSpPr>
          <p:cNvPr id="3" name="object 3"/>
          <p:cNvSpPr txBox="1"/>
          <p:nvPr/>
        </p:nvSpPr>
        <p:spPr>
          <a:xfrm>
            <a:off x="535635" y="1446403"/>
            <a:ext cx="1327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
        <p:nvSpPr>
          <p:cNvPr id="4" name="object 4"/>
          <p:cNvSpPr txBox="1"/>
          <p:nvPr/>
        </p:nvSpPr>
        <p:spPr>
          <a:xfrm>
            <a:off x="878839" y="1425066"/>
            <a:ext cx="7733665" cy="2004695"/>
          </a:xfrm>
          <a:prstGeom prst="rect">
            <a:avLst/>
          </a:prstGeom>
        </p:spPr>
        <p:txBody>
          <a:bodyPr vert="horz" wrap="square" lIns="0" tIns="12700" rIns="0" bIns="0" rtlCol="0">
            <a:spAutoFit/>
          </a:bodyPr>
          <a:lstStyle/>
          <a:p>
            <a:pPr marL="12700" algn="just">
              <a:lnSpc>
                <a:spcPct val="100000"/>
              </a:lnSpc>
              <a:spcBef>
                <a:spcPts val="100"/>
              </a:spcBef>
            </a:pPr>
            <a:r>
              <a:rPr sz="2400" spc="-85" dirty="0">
                <a:latin typeface="Arial"/>
                <a:cs typeface="Arial"/>
              </a:rPr>
              <a:t>Circuit </a:t>
            </a:r>
            <a:r>
              <a:rPr sz="2400" spc="-80" dirty="0">
                <a:latin typeface="Arial"/>
                <a:cs typeface="Arial"/>
              </a:rPr>
              <a:t>switching </a:t>
            </a:r>
            <a:r>
              <a:rPr sz="2400" spc="-150" dirty="0">
                <a:latin typeface="Arial"/>
                <a:cs typeface="Arial"/>
              </a:rPr>
              <a:t>takes </a:t>
            </a:r>
            <a:r>
              <a:rPr sz="2400" spc="-114" dirty="0">
                <a:latin typeface="Arial"/>
                <a:cs typeface="Arial"/>
              </a:rPr>
              <a:t>place </a:t>
            </a:r>
            <a:r>
              <a:rPr sz="2400" spc="-50" dirty="0">
                <a:latin typeface="Arial"/>
                <a:cs typeface="Arial"/>
              </a:rPr>
              <a:t>at </a:t>
            </a:r>
            <a:r>
              <a:rPr sz="2400" spc="-25" dirty="0">
                <a:latin typeface="Arial"/>
                <a:cs typeface="Arial"/>
              </a:rPr>
              <a:t>the</a:t>
            </a:r>
            <a:r>
              <a:rPr sz="2400" spc="-450" dirty="0">
                <a:latin typeface="Arial"/>
                <a:cs typeface="Arial"/>
              </a:rPr>
              <a:t> </a:t>
            </a:r>
            <a:r>
              <a:rPr sz="2400" b="1" spc="-150" dirty="0">
                <a:latin typeface="Trebuchet MS"/>
                <a:cs typeface="Trebuchet MS"/>
              </a:rPr>
              <a:t>physical </a:t>
            </a:r>
            <a:r>
              <a:rPr sz="2400" b="1" spc="-170" dirty="0">
                <a:latin typeface="Trebuchet MS"/>
                <a:cs typeface="Trebuchet MS"/>
              </a:rPr>
              <a:t>layer</a:t>
            </a:r>
            <a:endParaRPr sz="2400">
              <a:latin typeface="Trebuchet MS"/>
              <a:cs typeface="Trebuchet MS"/>
            </a:endParaRPr>
          </a:p>
          <a:p>
            <a:pPr>
              <a:lnSpc>
                <a:spcPct val="100000"/>
              </a:lnSpc>
              <a:spcBef>
                <a:spcPts val="15"/>
              </a:spcBef>
            </a:pPr>
            <a:endParaRPr sz="3450">
              <a:latin typeface="Trebuchet MS"/>
              <a:cs typeface="Trebuchet MS"/>
            </a:endParaRPr>
          </a:p>
          <a:p>
            <a:pPr marL="12700" marR="5080" algn="just">
              <a:lnSpc>
                <a:spcPct val="100499"/>
              </a:lnSpc>
            </a:pPr>
            <a:r>
              <a:rPr sz="2400" b="1" spc="-110" dirty="0">
                <a:latin typeface="Trebuchet MS"/>
                <a:cs typeface="Trebuchet MS"/>
              </a:rPr>
              <a:t>Data </a:t>
            </a:r>
            <a:r>
              <a:rPr sz="2400" spc="-75" dirty="0">
                <a:latin typeface="Arial"/>
                <a:cs typeface="Arial"/>
              </a:rPr>
              <a:t>transferred between </a:t>
            </a:r>
            <a:r>
              <a:rPr sz="2400" spc="-20" dirty="0">
                <a:latin typeface="Arial"/>
                <a:cs typeface="Arial"/>
              </a:rPr>
              <a:t>the </a:t>
            </a:r>
            <a:r>
              <a:rPr sz="2400" spc="-5" dirty="0">
                <a:latin typeface="Arial"/>
                <a:cs typeface="Arial"/>
              </a:rPr>
              <a:t>two </a:t>
            </a:r>
            <a:r>
              <a:rPr sz="2400" spc="-90" dirty="0">
                <a:latin typeface="Arial"/>
                <a:cs typeface="Arial"/>
              </a:rPr>
              <a:t>stations </a:t>
            </a:r>
            <a:r>
              <a:rPr sz="2400" spc="-114" dirty="0">
                <a:latin typeface="Arial"/>
                <a:cs typeface="Arial"/>
              </a:rPr>
              <a:t>are </a:t>
            </a:r>
            <a:r>
              <a:rPr sz="2400" b="1" spc="-105" dirty="0">
                <a:latin typeface="Trebuchet MS"/>
                <a:cs typeface="Trebuchet MS"/>
              </a:rPr>
              <a:t>not  </a:t>
            </a:r>
            <a:r>
              <a:rPr sz="2400" b="1" spc="-170" dirty="0">
                <a:latin typeface="Trebuchet MS"/>
                <a:cs typeface="Trebuchet MS"/>
              </a:rPr>
              <a:t>packetized</a:t>
            </a:r>
            <a:r>
              <a:rPr sz="2400" spc="-170" dirty="0">
                <a:latin typeface="Arial"/>
                <a:cs typeface="Arial"/>
              </a:rPr>
              <a:t>. The </a:t>
            </a:r>
            <a:r>
              <a:rPr sz="2400" spc="-100" dirty="0">
                <a:latin typeface="Arial"/>
                <a:cs typeface="Arial"/>
              </a:rPr>
              <a:t>data </a:t>
            </a:r>
            <a:r>
              <a:rPr sz="2400" spc="-110" dirty="0">
                <a:latin typeface="Arial"/>
                <a:cs typeface="Arial"/>
              </a:rPr>
              <a:t>are </a:t>
            </a:r>
            <a:r>
              <a:rPr sz="2400" spc="-190" dirty="0">
                <a:latin typeface="Arial"/>
                <a:cs typeface="Arial"/>
              </a:rPr>
              <a:t>a </a:t>
            </a:r>
            <a:r>
              <a:rPr sz="2400" spc="-80" dirty="0">
                <a:latin typeface="Arial"/>
                <a:cs typeface="Arial"/>
              </a:rPr>
              <a:t>continuous </a:t>
            </a:r>
            <a:r>
              <a:rPr sz="2400" dirty="0">
                <a:latin typeface="Arial"/>
                <a:cs typeface="Arial"/>
              </a:rPr>
              <a:t>flow </a:t>
            </a:r>
            <a:r>
              <a:rPr sz="2400" spc="-95" dirty="0">
                <a:latin typeface="Arial"/>
                <a:cs typeface="Arial"/>
              </a:rPr>
              <a:t>sent </a:t>
            </a:r>
            <a:r>
              <a:rPr sz="2400" spc="-90" dirty="0">
                <a:latin typeface="Arial"/>
                <a:cs typeface="Arial"/>
              </a:rPr>
              <a:t>by </a:t>
            </a:r>
            <a:r>
              <a:rPr sz="2400" spc="-20" dirty="0">
                <a:latin typeface="Arial"/>
                <a:cs typeface="Arial"/>
              </a:rPr>
              <a:t>the </a:t>
            </a:r>
            <a:r>
              <a:rPr sz="2400" spc="-125" dirty="0">
                <a:latin typeface="Arial"/>
                <a:cs typeface="Arial"/>
              </a:rPr>
              <a:t>source  </a:t>
            </a:r>
            <a:r>
              <a:rPr sz="2400" spc="-60" dirty="0">
                <a:latin typeface="Arial"/>
                <a:cs typeface="Arial"/>
              </a:rPr>
              <a:t>station </a:t>
            </a:r>
            <a:r>
              <a:rPr sz="2400" spc="-110" dirty="0">
                <a:latin typeface="Arial"/>
                <a:cs typeface="Arial"/>
              </a:rPr>
              <a:t>and received </a:t>
            </a:r>
            <a:r>
              <a:rPr sz="2400" spc="-95" dirty="0">
                <a:latin typeface="Arial"/>
                <a:cs typeface="Arial"/>
              </a:rPr>
              <a:t>by </a:t>
            </a:r>
            <a:r>
              <a:rPr sz="2400" spc="-20" dirty="0">
                <a:latin typeface="Arial"/>
                <a:cs typeface="Arial"/>
              </a:rPr>
              <a:t>the</a:t>
            </a:r>
            <a:r>
              <a:rPr sz="2400" spc="-484" dirty="0">
                <a:latin typeface="Arial"/>
                <a:cs typeface="Arial"/>
              </a:rPr>
              <a:t> </a:t>
            </a:r>
            <a:r>
              <a:rPr sz="2400" spc="-60" dirty="0">
                <a:latin typeface="Arial"/>
                <a:cs typeface="Arial"/>
              </a:rPr>
              <a:t>destination </a:t>
            </a:r>
            <a:r>
              <a:rPr sz="2400" spc="-65" dirty="0">
                <a:latin typeface="Arial"/>
                <a:cs typeface="Arial"/>
              </a:rPr>
              <a:t>station</a:t>
            </a:r>
            <a:endParaRPr sz="2400">
              <a:latin typeface="Arial"/>
              <a:cs typeface="Arial"/>
            </a:endParaRPr>
          </a:p>
        </p:txBody>
      </p:sp>
      <p:sp>
        <p:nvSpPr>
          <p:cNvPr id="5" name="object 5"/>
          <p:cNvSpPr txBox="1"/>
          <p:nvPr/>
        </p:nvSpPr>
        <p:spPr>
          <a:xfrm>
            <a:off x="535635" y="2324557"/>
            <a:ext cx="1327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
        <p:nvSpPr>
          <p:cNvPr id="6" name="object 6"/>
          <p:cNvSpPr txBox="1"/>
          <p:nvPr/>
        </p:nvSpPr>
        <p:spPr>
          <a:xfrm>
            <a:off x="535635" y="3934790"/>
            <a:ext cx="1327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
        <p:nvSpPr>
          <p:cNvPr id="7" name="object 7"/>
          <p:cNvSpPr txBox="1"/>
          <p:nvPr/>
        </p:nvSpPr>
        <p:spPr>
          <a:xfrm>
            <a:off x="878839" y="3914013"/>
            <a:ext cx="7729855" cy="1126490"/>
          </a:xfrm>
          <a:prstGeom prst="rect">
            <a:avLst/>
          </a:prstGeom>
        </p:spPr>
        <p:txBody>
          <a:bodyPr vert="horz" wrap="square" lIns="0" tIns="10795" rIns="0" bIns="0" rtlCol="0">
            <a:spAutoFit/>
          </a:bodyPr>
          <a:lstStyle/>
          <a:p>
            <a:pPr marL="12700" marR="5080" algn="just">
              <a:lnSpc>
                <a:spcPct val="100499"/>
              </a:lnSpc>
              <a:spcBef>
                <a:spcPts val="85"/>
              </a:spcBef>
            </a:pPr>
            <a:r>
              <a:rPr sz="2400" spc="-130" dirty="0">
                <a:latin typeface="Arial"/>
                <a:cs typeface="Arial"/>
              </a:rPr>
              <a:t>There </a:t>
            </a:r>
            <a:r>
              <a:rPr sz="2400" spc="-125" dirty="0">
                <a:latin typeface="Arial"/>
                <a:cs typeface="Arial"/>
              </a:rPr>
              <a:t>is </a:t>
            </a:r>
            <a:r>
              <a:rPr sz="2400" b="1" spc="-100" dirty="0">
                <a:latin typeface="Trebuchet MS"/>
                <a:cs typeface="Trebuchet MS"/>
              </a:rPr>
              <a:t>no </a:t>
            </a:r>
            <a:r>
              <a:rPr sz="2400" b="1" spc="-120" dirty="0">
                <a:latin typeface="Trebuchet MS"/>
                <a:cs typeface="Trebuchet MS"/>
              </a:rPr>
              <a:t>addressing </a:t>
            </a:r>
            <a:r>
              <a:rPr sz="2400" b="1" spc="-140" dirty="0">
                <a:latin typeface="Trebuchet MS"/>
                <a:cs typeface="Trebuchet MS"/>
              </a:rPr>
              <a:t>involved </a:t>
            </a:r>
            <a:r>
              <a:rPr sz="2400" b="1" spc="-114" dirty="0">
                <a:latin typeface="Trebuchet MS"/>
                <a:cs typeface="Trebuchet MS"/>
              </a:rPr>
              <a:t>during </a:t>
            </a:r>
            <a:r>
              <a:rPr sz="2400" b="1" spc="-125" dirty="0">
                <a:latin typeface="Trebuchet MS"/>
                <a:cs typeface="Trebuchet MS"/>
              </a:rPr>
              <a:t>data </a:t>
            </a:r>
            <a:r>
              <a:rPr sz="2400" b="1" spc="-150" dirty="0">
                <a:latin typeface="Trebuchet MS"/>
                <a:cs typeface="Trebuchet MS"/>
              </a:rPr>
              <a:t>transfer</a:t>
            </a:r>
            <a:r>
              <a:rPr sz="2400" spc="-150" dirty="0">
                <a:latin typeface="Arial"/>
                <a:cs typeface="Arial"/>
              </a:rPr>
              <a:t>. </a:t>
            </a:r>
            <a:r>
              <a:rPr sz="2400" spc="-120" dirty="0">
                <a:latin typeface="Arial"/>
                <a:cs typeface="Arial"/>
              </a:rPr>
              <a:t>Of  </a:t>
            </a:r>
            <a:r>
              <a:rPr sz="2400" spc="-130" dirty="0">
                <a:latin typeface="Arial"/>
                <a:cs typeface="Arial"/>
              </a:rPr>
              <a:t>course, </a:t>
            </a:r>
            <a:r>
              <a:rPr sz="2400" spc="-45" dirty="0">
                <a:latin typeface="Arial"/>
                <a:cs typeface="Arial"/>
              </a:rPr>
              <a:t>there </a:t>
            </a:r>
            <a:r>
              <a:rPr sz="2400" spc="-125" dirty="0">
                <a:latin typeface="Arial"/>
                <a:cs typeface="Arial"/>
              </a:rPr>
              <a:t>is </a:t>
            </a:r>
            <a:r>
              <a:rPr sz="2400" spc="-65" dirty="0">
                <a:latin typeface="Arial"/>
                <a:cs typeface="Arial"/>
              </a:rPr>
              <a:t>end-to-end </a:t>
            </a:r>
            <a:r>
              <a:rPr sz="2400" spc="-125" dirty="0">
                <a:latin typeface="Arial"/>
                <a:cs typeface="Arial"/>
              </a:rPr>
              <a:t>addressing </a:t>
            </a:r>
            <a:r>
              <a:rPr sz="2400" spc="-140" dirty="0">
                <a:latin typeface="Arial"/>
                <a:cs typeface="Arial"/>
              </a:rPr>
              <a:t>used </a:t>
            </a:r>
            <a:r>
              <a:rPr sz="2400" spc="-60" dirty="0">
                <a:latin typeface="Arial"/>
                <a:cs typeface="Arial"/>
              </a:rPr>
              <a:t>during </a:t>
            </a:r>
            <a:r>
              <a:rPr sz="2400" spc="-20" dirty="0">
                <a:latin typeface="Arial"/>
                <a:cs typeface="Arial"/>
              </a:rPr>
              <a:t>the </a:t>
            </a:r>
            <a:r>
              <a:rPr sz="2400" spc="-85" dirty="0">
                <a:latin typeface="Arial"/>
                <a:cs typeface="Arial"/>
              </a:rPr>
              <a:t>setup  </a:t>
            </a:r>
            <a:r>
              <a:rPr sz="2400" spc="-130" dirty="0">
                <a:latin typeface="Arial"/>
                <a:cs typeface="Arial"/>
              </a:rPr>
              <a:t>phase.</a:t>
            </a:r>
            <a:endParaRPr sz="2400">
              <a:latin typeface="Arial"/>
              <a:cs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3B23F16B-F2E0-4B7C-AFA1-C6FA92A1CC52}"/>
              </a:ext>
            </a:extLst>
          </p:cNvPr>
          <p:cNvSpPr txBox="1"/>
          <p:nvPr/>
        </p:nvSpPr>
        <p:spPr>
          <a:xfrm>
            <a:off x="228600" y="533400"/>
            <a:ext cx="8077200" cy="4524315"/>
          </a:xfrm>
          <a:prstGeom prst="rect">
            <a:avLst/>
          </a:prstGeom>
          <a:noFill/>
        </p:spPr>
        <p:txBody>
          <a:bodyPr wrap="square">
            <a:spAutoFit/>
          </a:bodyPr>
          <a:lstStyle/>
          <a:p>
            <a:pPr algn="just"/>
            <a:r>
              <a:rPr lang="en-US" sz="2400" b="1" i="0" dirty="0">
                <a:effectLst/>
                <a:latin typeface="Times New Roman" panose="02020603050405020304" pitchFamily="18" charset="0"/>
                <a:cs typeface="Times New Roman" panose="02020603050405020304" pitchFamily="18" charset="0"/>
              </a:rPr>
              <a:t>The advantages of Circuit Switching is that</a:t>
            </a: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well defined and dedicated path exists for the data to travel.</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There is no waiting time at any switch and the data is transmitted without any delay.</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Data always reaches the other end in order.</a:t>
            </a:r>
          </a:p>
          <a:p>
            <a:pPr algn="just"/>
            <a:r>
              <a:rPr lang="en-US" sz="2400" b="1" i="0" dirty="0">
                <a:effectLst/>
                <a:latin typeface="Times New Roman" panose="02020603050405020304" pitchFamily="18" charset="0"/>
                <a:cs typeface="Times New Roman" panose="02020603050405020304" pitchFamily="18" charset="0"/>
              </a:rPr>
              <a:t>Circuit switching has the following disadvantages-</a:t>
            </a: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channel is blocked for duration of transmission.</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is inefficient in terms of utilization of system resources.</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time required for establishing the circuit between the two ends is too long.</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requires more bandwidth and is more expensive</a:t>
            </a:r>
          </a:p>
          <a:p>
            <a:pPr algn="just"/>
            <a:r>
              <a:rPr lang="en-US" sz="2400" b="0" i="0"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xmlns="" val="19545673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7200" y="1566672"/>
            <a:ext cx="8223504" cy="41992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968877" y="263779"/>
            <a:ext cx="1202690" cy="636270"/>
          </a:xfrm>
          <a:prstGeom prst="rect">
            <a:avLst/>
          </a:prstGeom>
        </p:spPr>
        <p:txBody>
          <a:bodyPr vert="horz" wrap="square" lIns="0" tIns="13335" rIns="0" bIns="0" rtlCol="0">
            <a:spAutoFit/>
          </a:bodyPr>
          <a:lstStyle/>
          <a:p>
            <a:pPr marL="12700">
              <a:lnSpc>
                <a:spcPct val="100000"/>
              </a:lnSpc>
              <a:spcBef>
                <a:spcPts val="105"/>
              </a:spcBef>
            </a:pPr>
            <a:r>
              <a:rPr spc="-180" dirty="0"/>
              <a:t>Del</a:t>
            </a:r>
            <a:r>
              <a:rPr spc="-290" dirty="0"/>
              <a:t>a</a:t>
            </a:r>
            <a:r>
              <a:rPr spc="-240" dirty="0"/>
              <a:t>y</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C12FB2-B970-44B8-B11B-41436E337CA4}"/>
              </a:ext>
            </a:extLst>
          </p:cNvPr>
          <p:cNvSpPr>
            <a:spLocks noGrp="1"/>
          </p:cNvSpPr>
          <p:nvPr>
            <p:ph type="title"/>
          </p:nvPr>
        </p:nvSpPr>
        <p:spPr>
          <a:xfrm>
            <a:off x="850925" y="179578"/>
            <a:ext cx="7442149" cy="506222"/>
          </a:xfrm>
        </p:spPr>
        <p:txBody>
          <a:bodyPr/>
          <a:lstStyle/>
          <a:p>
            <a:r>
              <a:rPr lang="en-IN" sz="3600" b="1" i="0" dirty="0">
                <a:solidFill>
                  <a:srgbClr val="3366FF"/>
                </a:solidFill>
                <a:effectLst/>
                <a:latin typeface="Times New Roman" panose="02020603050405020304" pitchFamily="18" charset="0"/>
                <a:cs typeface="Times New Roman" panose="02020603050405020304" pitchFamily="18" charset="0"/>
              </a:rPr>
              <a:t>2. Message Switching</a:t>
            </a:r>
            <a:r>
              <a:rPr lang="en-IN" sz="3600" b="1" i="0" dirty="0">
                <a:solidFill>
                  <a:srgbClr val="333333"/>
                </a:solidFill>
                <a:effectLst/>
                <a:latin typeface="Times New Roman" panose="02020603050405020304" pitchFamily="18" charset="0"/>
                <a:cs typeface="Times New Roman" panose="02020603050405020304" pitchFamily="18" charset="0"/>
              </a:rPr>
              <a:t/>
            </a:r>
            <a:br>
              <a:rPr lang="en-IN" sz="3600" b="1" i="0" dirty="0">
                <a:solidFill>
                  <a:srgbClr val="333333"/>
                </a:solidFill>
                <a:effectLst/>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AC9C74EE-EFDC-4E3F-8AD6-9E559334E628}"/>
              </a:ext>
            </a:extLst>
          </p:cNvPr>
          <p:cNvSpPr>
            <a:spLocks noGrp="1"/>
          </p:cNvSpPr>
          <p:nvPr>
            <p:ph type="body" idx="1"/>
          </p:nvPr>
        </p:nvSpPr>
        <p:spPr>
          <a:xfrm>
            <a:off x="501332" y="948690"/>
            <a:ext cx="8141334" cy="5909310"/>
          </a:xfrm>
        </p:spPr>
        <p:txBody>
          <a:bodyPr/>
          <a:lstStyle/>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message switching there is no dedicated path to transfer data from sender to receiver. The message carries a header that contains the full information about the destination. </a:t>
            </a:r>
          </a:p>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message is only forwarded from hop to hop. When any intermediate switch receives the message, it stores the entire message. </a:t>
            </a:r>
          </a:p>
          <a:p>
            <a:pPr marL="342900" indent="-34290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message is stored until sufficient resources become available to transfer it to the next switch. When resources become available, the switch forwards the message to the next switch. </a:t>
            </a:r>
            <a:r>
              <a:rPr lang="en-US" b="1" i="0" dirty="0">
                <a:effectLst/>
                <a:latin typeface="Times New Roman" panose="02020603050405020304" pitchFamily="18" charset="0"/>
                <a:cs typeface="Times New Roman" panose="02020603050405020304" pitchFamily="18" charset="0"/>
              </a:rPr>
              <a:t>This is called as Store and Forward technique</a:t>
            </a:r>
            <a:r>
              <a:rPr lang="en-US" b="1" i="0" dirty="0">
                <a:effectLst/>
                <a:latin typeface="Roboto" panose="02000000000000000000" pitchFamily="2" charset="0"/>
              </a:rPr>
              <a:t>.</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Each and every node stores the entire message and then forward it to the next node. This type of network is known as </a:t>
            </a:r>
            <a:r>
              <a:rPr lang="en-US" b="1" i="0" dirty="0">
                <a:solidFill>
                  <a:srgbClr val="000000"/>
                </a:solidFill>
                <a:effectLst/>
                <a:latin typeface="Times New Roman" panose="02020603050405020304" pitchFamily="18" charset="0"/>
                <a:cs typeface="Times New Roman" panose="02020603050405020304" pitchFamily="18" charset="0"/>
              </a:rPr>
              <a:t>store and forward network.</a:t>
            </a:r>
            <a:endParaRPr lang="en-US"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Message switching treats each message as an independent entity.</a:t>
            </a:r>
          </a:p>
          <a:p>
            <a:pPr algn="just"/>
            <a:endParaRPr lang="en-IN" dirty="0"/>
          </a:p>
        </p:txBody>
      </p:sp>
    </p:spTree>
    <p:extLst>
      <p:ext uri="{BB962C8B-B14F-4D97-AF65-F5344CB8AC3E}">
        <p14:creationId xmlns:p14="http://schemas.microsoft.com/office/powerpoint/2010/main" xmlns="" val="18833021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2F462C-7733-4A8C-A23F-FD8D93F1670C}"/>
              </a:ext>
            </a:extLst>
          </p:cNvPr>
          <p:cNvPicPr>
            <a:picLocks noChangeAspect="1"/>
          </p:cNvPicPr>
          <p:nvPr/>
        </p:nvPicPr>
        <p:blipFill>
          <a:blip r:embed="rId2"/>
          <a:stretch>
            <a:fillRect/>
          </a:stretch>
        </p:blipFill>
        <p:spPr>
          <a:xfrm>
            <a:off x="685800" y="1600200"/>
            <a:ext cx="7238999" cy="4038599"/>
          </a:xfrm>
          <a:prstGeom prst="rect">
            <a:avLst/>
          </a:prstGeom>
        </p:spPr>
      </p:pic>
      <p:sp>
        <p:nvSpPr>
          <p:cNvPr id="5" name="Title 1">
            <a:extLst>
              <a:ext uri="{FF2B5EF4-FFF2-40B4-BE49-F238E27FC236}">
                <a16:creationId xmlns:a16="http://schemas.microsoft.com/office/drawing/2014/main" xmlns="" id="{841838B4-B3DC-48EE-9319-C54E140726EF}"/>
              </a:ext>
            </a:extLst>
          </p:cNvPr>
          <p:cNvSpPr txBox="1">
            <a:spLocks/>
          </p:cNvSpPr>
          <p:nvPr/>
        </p:nvSpPr>
        <p:spPr>
          <a:xfrm>
            <a:off x="850925" y="179578"/>
            <a:ext cx="7442149" cy="506222"/>
          </a:xfrm>
          <a:prstGeom prst="rect">
            <a:avLst/>
          </a:prstGeom>
        </p:spPr>
        <p:txBody>
          <a:bodyPr/>
          <a:lstStyle>
            <a:lvl1pPr>
              <a:defRPr>
                <a:latin typeface="+mj-lt"/>
                <a:ea typeface="+mj-ea"/>
                <a:cs typeface="+mj-cs"/>
              </a:defRPr>
            </a:lvl1pPr>
          </a:lstStyle>
          <a:p>
            <a:endParaRPr lang="en-IN" sz="3600" kern="0" dirty="0">
              <a:solidFill>
                <a:sysClr val="windowText" lastClr="000000"/>
              </a:solidFill>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xmlns="" id="{D0D6AAD7-908D-4C00-AF51-CB60DD688BCD}"/>
              </a:ext>
            </a:extLst>
          </p:cNvPr>
          <p:cNvSpPr txBox="1">
            <a:spLocks/>
          </p:cNvSpPr>
          <p:nvPr/>
        </p:nvSpPr>
        <p:spPr>
          <a:xfrm>
            <a:off x="1003325" y="331978"/>
            <a:ext cx="7442149" cy="506222"/>
          </a:xfrm>
          <a:prstGeom prst="rect">
            <a:avLst/>
          </a:prstGeom>
        </p:spPr>
        <p:txBody>
          <a:bodyPr/>
          <a:lstStyle>
            <a:lvl1pPr>
              <a:defRPr>
                <a:latin typeface="+mj-lt"/>
                <a:ea typeface="+mj-ea"/>
                <a:cs typeface="+mj-cs"/>
              </a:defRPr>
            </a:lvl1pPr>
          </a:lstStyle>
          <a:p>
            <a:r>
              <a:rPr lang="en-IN" sz="3600" b="1" kern="0">
                <a:solidFill>
                  <a:srgbClr val="3366FF"/>
                </a:solidFill>
                <a:latin typeface="Times New Roman" panose="02020603050405020304" pitchFamily="18" charset="0"/>
                <a:cs typeface="Times New Roman" panose="02020603050405020304" pitchFamily="18" charset="0"/>
              </a:rPr>
              <a:t>2. Message Switching</a:t>
            </a:r>
            <a:r>
              <a:rPr lang="en-IN" sz="3600" b="1" kern="0">
                <a:solidFill>
                  <a:srgbClr val="333333"/>
                </a:solidFill>
                <a:latin typeface="Times New Roman" panose="02020603050405020304" pitchFamily="18" charset="0"/>
                <a:cs typeface="Times New Roman" panose="02020603050405020304" pitchFamily="18" charset="0"/>
              </a:rPr>
              <a:t/>
            </a:r>
            <a:br>
              <a:rPr lang="en-IN" sz="3600" b="1" kern="0">
                <a:solidFill>
                  <a:srgbClr val="333333"/>
                </a:solidFill>
                <a:latin typeface="Times New Roman" panose="02020603050405020304" pitchFamily="18" charset="0"/>
                <a:cs typeface="Times New Roman" panose="02020603050405020304" pitchFamily="18" charset="0"/>
              </a:rPr>
            </a:br>
            <a:endParaRPr lang="en-IN" sz="3600" kern="0"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520511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F53FE52-986D-4B59-8FE9-88CFB7CD87E7}"/>
              </a:ext>
            </a:extLst>
          </p:cNvPr>
          <p:cNvSpPr txBox="1"/>
          <p:nvPr/>
        </p:nvSpPr>
        <p:spPr>
          <a:xfrm>
            <a:off x="533400" y="762000"/>
            <a:ext cx="7239000" cy="4524315"/>
          </a:xfrm>
          <a:prstGeom prst="rect">
            <a:avLst/>
          </a:prstGeom>
          <a:noFill/>
        </p:spPr>
        <p:txBody>
          <a:bodyPr wrap="square">
            <a:spAutoFit/>
          </a:bodyPr>
          <a:lstStyle/>
          <a:p>
            <a:pPr algn="just"/>
            <a:r>
              <a:rPr lang="en-US" sz="2400" b="1" i="0" dirty="0">
                <a:effectLst/>
                <a:latin typeface="Times New Roman" panose="02020603050405020304" pitchFamily="18" charset="0"/>
                <a:cs typeface="Times New Roman" panose="02020603050405020304" pitchFamily="18" charset="0"/>
              </a:rPr>
              <a:t>The advantages of Message Switching is that the</a:t>
            </a: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Channel is not blocked and more devices can share the channel</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is helpful in reducing traffic congestion as the message can be temporarily stored in the route and then forwarded whenever required.</a:t>
            </a:r>
          </a:p>
          <a:p>
            <a:pPr algn="just"/>
            <a:r>
              <a:rPr lang="en-US" sz="2400" b="1" i="0" dirty="0">
                <a:effectLst/>
                <a:latin typeface="Times New Roman" panose="02020603050405020304" pitchFamily="18" charset="0"/>
                <a:cs typeface="Times New Roman" panose="02020603050405020304" pitchFamily="18" charset="0"/>
              </a:rPr>
              <a:t>The disadvantages of Message Switching are</a:t>
            </a:r>
            <a:endParaRPr lang="en-US" sz="24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requires enough storage at every switch to accommodate the entire message during the transmission.</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It is extremely slow due to store and forward technique</a:t>
            </a:r>
          </a:p>
          <a:p>
            <a:pPr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Message has to wait until sufficient resources become available to transfer it to the next switch.</a:t>
            </a:r>
          </a:p>
        </p:txBody>
      </p:sp>
    </p:spTree>
    <p:extLst>
      <p:ext uri="{BB962C8B-B14F-4D97-AF65-F5344CB8AC3E}">
        <p14:creationId xmlns:p14="http://schemas.microsoft.com/office/powerpoint/2010/main" xmlns="" val="3009482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C5639-61EA-4CEE-B4A6-60DB50AE1DFC}"/>
              </a:ext>
            </a:extLst>
          </p:cNvPr>
          <p:cNvSpPr>
            <a:spLocks noGrp="1"/>
          </p:cNvSpPr>
          <p:nvPr>
            <p:ph type="title"/>
          </p:nvPr>
        </p:nvSpPr>
        <p:spPr>
          <a:xfrm>
            <a:off x="304800" y="152400"/>
            <a:ext cx="7442149" cy="506221"/>
          </a:xfrm>
        </p:spPr>
        <p:txBody>
          <a:bodyPr/>
          <a:lstStyle/>
          <a:p>
            <a:r>
              <a:rPr lang="en-IN" sz="3600" b="1" i="0" dirty="0">
                <a:solidFill>
                  <a:srgbClr val="3366FF"/>
                </a:solidFill>
                <a:effectLst/>
                <a:latin typeface="Times New Roman" panose="02020603050405020304" pitchFamily="18" charset="0"/>
                <a:cs typeface="Times New Roman" panose="02020603050405020304" pitchFamily="18" charset="0"/>
              </a:rPr>
              <a:t>3.Packet Switching</a:t>
            </a:r>
            <a:r>
              <a:rPr lang="en-IN" b="1" i="0" dirty="0">
                <a:solidFill>
                  <a:srgbClr val="333333"/>
                </a:solidFill>
                <a:effectLst/>
                <a:latin typeface="Roboto Slab"/>
              </a:rPr>
              <a:t/>
            </a:r>
            <a:br>
              <a:rPr lang="en-IN" b="1" i="0" dirty="0">
                <a:solidFill>
                  <a:srgbClr val="333333"/>
                </a:solidFill>
                <a:effectLst/>
                <a:latin typeface="Roboto Slab"/>
              </a:rPr>
            </a:br>
            <a:endParaRPr lang="en-IN" dirty="0"/>
          </a:p>
        </p:txBody>
      </p:sp>
      <p:sp>
        <p:nvSpPr>
          <p:cNvPr id="3" name="Text Placeholder 2">
            <a:extLst>
              <a:ext uri="{FF2B5EF4-FFF2-40B4-BE49-F238E27FC236}">
                <a16:creationId xmlns:a16="http://schemas.microsoft.com/office/drawing/2014/main" xmlns="" id="{C75549E6-ABA3-4781-8F25-4D48BCED37C5}"/>
              </a:ext>
            </a:extLst>
          </p:cNvPr>
          <p:cNvSpPr>
            <a:spLocks noGrp="1"/>
          </p:cNvSpPr>
          <p:nvPr>
            <p:ph type="body" idx="1"/>
          </p:nvPr>
        </p:nvSpPr>
        <p:spPr>
          <a:xfrm>
            <a:off x="304800" y="658621"/>
            <a:ext cx="8141334" cy="6647974"/>
          </a:xfrm>
        </p:spPr>
        <p:txBody>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packet switching is a switching technique in which the message is divided into smaller pieces, and they are sent individually.</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message splits into smaller pieces known as packets and packets are given a unique number to identify their order at the receiving end.</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Every packet contains some information in its headers such as source address, destination address and sequence number.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Packets will travel across the network, taking the shortest path as possible.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All the packets are reassembled at the receiving end in correct order.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If any packet is missing or corrupted, then the message will be sent to resend the message.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If the correct order of the packets is reached, then the acknowledgment message will be sent.</a:t>
            </a: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69184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6574C3E-9701-4904-BC8D-85494AF7195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xmlns="" id="{FB757AE2-D249-4527-AEBD-B05331C3636E}"/>
              </a:ext>
            </a:extLst>
          </p:cNvPr>
          <p:cNvPicPr>
            <a:picLocks noChangeAspect="1"/>
          </p:cNvPicPr>
          <p:nvPr/>
        </p:nvPicPr>
        <p:blipFill>
          <a:blip r:embed="rId2"/>
          <a:stretch>
            <a:fillRect/>
          </a:stretch>
        </p:blipFill>
        <p:spPr>
          <a:xfrm>
            <a:off x="427672" y="1259149"/>
            <a:ext cx="7810194" cy="3922452"/>
          </a:xfrm>
          <a:prstGeom prst="rect">
            <a:avLst/>
          </a:prstGeom>
        </p:spPr>
      </p:pic>
      <p:sp>
        <p:nvSpPr>
          <p:cNvPr id="6" name="Title 1">
            <a:extLst>
              <a:ext uri="{FF2B5EF4-FFF2-40B4-BE49-F238E27FC236}">
                <a16:creationId xmlns:a16="http://schemas.microsoft.com/office/drawing/2014/main" xmlns="" id="{046A932A-036E-4536-8255-5ABEA1E43C51}"/>
              </a:ext>
            </a:extLst>
          </p:cNvPr>
          <p:cNvSpPr>
            <a:spLocks noGrp="1"/>
          </p:cNvSpPr>
          <p:nvPr>
            <p:ph type="title"/>
          </p:nvPr>
        </p:nvSpPr>
        <p:spPr>
          <a:xfrm>
            <a:off x="850900" y="179388"/>
            <a:ext cx="7442200" cy="636587"/>
          </a:xfrm>
        </p:spPr>
        <p:txBody>
          <a:bodyPr/>
          <a:lstStyle/>
          <a:p>
            <a:r>
              <a:rPr lang="en-IN" sz="3600" b="1" i="0" dirty="0">
                <a:solidFill>
                  <a:srgbClr val="3366FF"/>
                </a:solidFill>
                <a:effectLst/>
                <a:latin typeface="Times New Roman" panose="02020603050405020304" pitchFamily="18" charset="0"/>
                <a:cs typeface="Times New Roman" panose="02020603050405020304" pitchFamily="18" charset="0"/>
              </a:rPr>
              <a:t>3.Packet Switching</a:t>
            </a:r>
            <a:r>
              <a:rPr lang="en-IN" b="1" i="0" dirty="0">
                <a:solidFill>
                  <a:srgbClr val="333333"/>
                </a:solidFill>
                <a:effectLst/>
                <a:latin typeface="Roboto Slab"/>
              </a:rPr>
              <a:t/>
            </a:r>
            <a:br>
              <a:rPr lang="en-IN" b="1" i="0" dirty="0">
                <a:solidFill>
                  <a:srgbClr val="333333"/>
                </a:solidFill>
                <a:effectLst/>
                <a:latin typeface="Roboto Slab"/>
              </a:rPr>
            </a:br>
            <a:endParaRPr lang="en-IN" dirty="0"/>
          </a:p>
        </p:txBody>
      </p:sp>
    </p:spTree>
    <p:extLst>
      <p:ext uri="{BB962C8B-B14F-4D97-AF65-F5344CB8AC3E}">
        <p14:creationId xmlns:p14="http://schemas.microsoft.com/office/powerpoint/2010/main" xmlns="" val="36117180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7A9641-688E-48DE-9116-8F7B0F88EF5C}"/>
              </a:ext>
            </a:extLst>
          </p:cNvPr>
          <p:cNvSpPr>
            <a:spLocks noGrp="1"/>
          </p:cNvSpPr>
          <p:nvPr>
            <p:ph type="title"/>
          </p:nvPr>
        </p:nvSpPr>
        <p:spPr>
          <a:xfrm>
            <a:off x="535635" y="228600"/>
            <a:ext cx="7442149" cy="658621"/>
          </a:xfrm>
        </p:spPr>
        <p:txBody>
          <a:bodyPr/>
          <a:lstStyle/>
          <a:p>
            <a:r>
              <a:rPr lang="en-IN" sz="3600" b="0" i="0" dirty="0">
                <a:solidFill>
                  <a:srgbClr val="0070C0"/>
                </a:solidFill>
                <a:effectLst/>
                <a:latin typeface="Times New Roman" panose="02020603050405020304" pitchFamily="18" charset="0"/>
                <a:cs typeface="Times New Roman" panose="02020603050405020304" pitchFamily="18" charset="0"/>
              </a:rPr>
              <a:t>Approaches Of Packet Switching:</a:t>
            </a:r>
            <a:br>
              <a:rPr lang="en-IN" sz="3600" b="0" i="0" dirty="0">
                <a:solidFill>
                  <a:srgbClr val="0070C0"/>
                </a:solidFill>
                <a:effectLst/>
                <a:latin typeface="Times New Roman" panose="02020603050405020304" pitchFamily="18" charset="0"/>
                <a:cs typeface="Times New Roman" panose="02020603050405020304" pitchFamily="18" charset="0"/>
              </a:rPr>
            </a:br>
            <a:r>
              <a:rPr lang="en-IN" dirty="0">
                <a:solidFill>
                  <a:srgbClr val="0070C0"/>
                </a:solidFill>
              </a:rPr>
              <a:t/>
            </a:r>
            <a:br>
              <a:rPr lang="en-IN" dirty="0">
                <a:solidFill>
                  <a:srgbClr val="0070C0"/>
                </a:solidFill>
              </a:rPr>
            </a:br>
            <a:endParaRPr lang="en-IN" dirty="0">
              <a:solidFill>
                <a:srgbClr val="0070C0"/>
              </a:solidFill>
            </a:endParaRPr>
          </a:p>
        </p:txBody>
      </p:sp>
      <p:sp>
        <p:nvSpPr>
          <p:cNvPr id="3" name="Text Placeholder 2">
            <a:extLst>
              <a:ext uri="{FF2B5EF4-FFF2-40B4-BE49-F238E27FC236}">
                <a16:creationId xmlns:a16="http://schemas.microsoft.com/office/drawing/2014/main" xmlns="" id="{7D992B8C-BE36-41AF-AD57-5EFD3A991A09}"/>
              </a:ext>
            </a:extLst>
          </p:cNvPr>
          <p:cNvSpPr>
            <a:spLocks noGrp="1"/>
          </p:cNvSpPr>
          <p:nvPr>
            <p:ph type="body" idx="1"/>
          </p:nvPr>
        </p:nvSpPr>
        <p:spPr>
          <a:xfrm>
            <a:off x="501333" y="1066800"/>
            <a:ext cx="8141334" cy="4431983"/>
          </a:xfrm>
        </p:spPr>
        <p:txBody>
          <a:bodyPr/>
          <a:lstStyle/>
          <a:p>
            <a:pPr algn="just"/>
            <a:r>
              <a:rPr lang="en-US" b="0" i="0" dirty="0">
                <a:solidFill>
                  <a:srgbClr val="610B4B"/>
                </a:solidFill>
                <a:effectLst/>
                <a:latin typeface="Times New Roman" panose="02020603050405020304" pitchFamily="18" charset="0"/>
                <a:cs typeface="Times New Roman" panose="02020603050405020304" pitchFamily="18" charset="0"/>
              </a:rPr>
              <a:t>1. Datagram Packet switching: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is a packet switching technology in which packet is known as a datagram, is considered as an independent entity. Each packet contains the information about the destination and switch uses this information to forward the packet to the correct destination.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packets are reassembled at the receiving end in correct order.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Datagram Packet Switching technique, the path is not fixed.</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Intermediate nodes take the routing decisions to forward the packets.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Datagram Packet Switching is also known as connectionless switching.</a:t>
            </a:r>
          </a:p>
          <a:p>
            <a:endParaRPr lang="en-IN" dirty="0"/>
          </a:p>
        </p:txBody>
      </p:sp>
    </p:spTree>
    <p:extLst>
      <p:ext uri="{BB962C8B-B14F-4D97-AF65-F5344CB8AC3E}">
        <p14:creationId xmlns:p14="http://schemas.microsoft.com/office/powerpoint/2010/main" xmlns="" val="2569389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dirty="0"/>
          </a:p>
        </p:txBody>
      </p:sp>
      <p:sp>
        <p:nvSpPr>
          <p:cNvPr id="3" name="object 3"/>
          <p:cNvSpPr/>
          <p:nvPr/>
        </p:nvSpPr>
        <p:spPr>
          <a:xfrm>
            <a:off x="152400" y="981455"/>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dirty="0"/>
          </a:p>
        </p:txBody>
      </p:sp>
      <p:sp>
        <p:nvSpPr>
          <p:cNvPr id="4" name="object 4"/>
          <p:cNvSpPr txBox="1">
            <a:spLocks noGrp="1"/>
          </p:cNvSpPr>
          <p:nvPr>
            <p:ph type="title"/>
          </p:nvPr>
        </p:nvSpPr>
        <p:spPr>
          <a:xfrm>
            <a:off x="383540" y="462534"/>
            <a:ext cx="314769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USES OF</a:t>
            </a:r>
            <a:r>
              <a:rPr sz="2400" spc="-165" dirty="0">
                <a:latin typeface="Times New Roman"/>
                <a:cs typeface="Times New Roman"/>
              </a:rPr>
              <a:t> </a:t>
            </a:r>
            <a:r>
              <a:rPr sz="2400" spc="-5" dirty="0">
                <a:latin typeface="Times New Roman"/>
                <a:cs typeface="Times New Roman"/>
              </a:rPr>
              <a:t>NETWORKS</a:t>
            </a:r>
            <a:endParaRPr sz="2400" dirty="0">
              <a:latin typeface="Times New Roman"/>
              <a:cs typeface="Times New Roman"/>
            </a:endParaRPr>
          </a:p>
        </p:txBody>
      </p:sp>
      <p:sp>
        <p:nvSpPr>
          <p:cNvPr id="5" name="object 5"/>
          <p:cNvSpPr txBox="1"/>
          <p:nvPr/>
        </p:nvSpPr>
        <p:spPr>
          <a:xfrm>
            <a:off x="383540" y="1216914"/>
            <a:ext cx="4491355" cy="4780915"/>
          </a:xfrm>
          <a:prstGeom prst="rect">
            <a:avLst/>
          </a:prstGeom>
        </p:spPr>
        <p:txBody>
          <a:bodyPr vert="horz" wrap="square" lIns="0" tIns="12700" rIns="0" bIns="0" rtlCol="0">
            <a:spAutoFit/>
          </a:bodyPr>
          <a:lstStyle/>
          <a:p>
            <a:pPr marL="356870" indent="-344805">
              <a:lnSpc>
                <a:spcPct val="100000"/>
              </a:lnSpc>
              <a:spcBef>
                <a:spcPts val="100"/>
              </a:spcBef>
              <a:buClr>
                <a:srgbClr val="3333CC"/>
              </a:buClr>
              <a:buSzPct val="60416"/>
              <a:buFont typeface="Wingdings"/>
              <a:buChar char=""/>
              <a:tabLst>
                <a:tab pos="356870" algn="l"/>
                <a:tab pos="357505" algn="l"/>
              </a:tabLst>
            </a:pPr>
            <a:r>
              <a:rPr sz="2400" b="1" dirty="0">
                <a:latin typeface="Times New Roman"/>
                <a:cs typeface="Times New Roman"/>
              </a:rPr>
              <a:t>Business</a:t>
            </a:r>
            <a:r>
              <a:rPr sz="2400" b="1" spc="-145" dirty="0">
                <a:latin typeface="Times New Roman"/>
                <a:cs typeface="Times New Roman"/>
              </a:rPr>
              <a:t> </a:t>
            </a:r>
            <a:r>
              <a:rPr sz="2400" b="1" dirty="0">
                <a:latin typeface="Times New Roman"/>
                <a:cs typeface="Times New Roman"/>
              </a:rPr>
              <a:t>Applications</a:t>
            </a:r>
            <a:endParaRPr sz="2400" dirty="0">
              <a:latin typeface="Times New Roman"/>
              <a:cs typeface="Times New Roman"/>
            </a:endParaRPr>
          </a:p>
          <a:p>
            <a:pPr marL="756285" lvl="1" indent="-287020">
              <a:lnSpc>
                <a:spcPct val="100000"/>
              </a:lnSpc>
              <a:spcBef>
                <a:spcPts val="1625"/>
              </a:spcBef>
              <a:buClr>
                <a:srgbClr val="FF0000"/>
              </a:buClr>
              <a:buSzPct val="55000"/>
              <a:buFont typeface="Wingdings"/>
              <a:buChar char=""/>
              <a:tabLst>
                <a:tab pos="756285" algn="l"/>
                <a:tab pos="756920" algn="l"/>
              </a:tabLst>
            </a:pPr>
            <a:r>
              <a:rPr sz="2000" spc="-10" dirty="0">
                <a:latin typeface="Times New Roman"/>
                <a:cs typeface="Times New Roman"/>
              </a:rPr>
              <a:t>Resource</a:t>
            </a:r>
            <a:r>
              <a:rPr sz="2000" spc="25" dirty="0">
                <a:latin typeface="Times New Roman"/>
                <a:cs typeface="Times New Roman"/>
              </a:rPr>
              <a:t> </a:t>
            </a:r>
            <a:r>
              <a:rPr sz="2000" spc="-10" dirty="0">
                <a:latin typeface="Times New Roman"/>
                <a:cs typeface="Times New Roman"/>
              </a:rPr>
              <a:t>sharing</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10" dirty="0">
                <a:latin typeface="Times New Roman"/>
                <a:cs typeface="Times New Roman"/>
              </a:rPr>
              <a:t>Client-Server</a:t>
            </a:r>
            <a:r>
              <a:rPr sz="2000" spc="60" dirty="0">
                <a:latin typeface="Times New Roman"/>
                <a:cs typeface="Times New Roman"/>
              </a:rPr>
              <a:t> </a:t>
            </a:r>
            <a:r>
              <a:rPr sz="2000" spc="-10" dirty="0">
                <a:latin typeface="Times New Roman"/>
                <a:cs typeface="Times New Roman"/>
              </a:rPr>
              <a:t>model.</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10" dirty="0">
                <a:latin typeface="Times New Roman"/>
                <a:cs typeface="Times New Roman"/>
              </a:rPr>
              <a:t>Desktop</a:t>
            </a:r>
            <a:r>
              <a:rPr sz="2000" spc="5" dirty="0">
                <a:latin typeface="Times New Roman"/>
                <a:cs typeface="Times New Roman"/>
              </a:rPr>
              <a:t> </a:t>
            </a:r>
            <a:r>
              <a:rPr sz="2000" spc="-10" dirty="0">
                <a:latin typeface="Times New Roman"/>
                <a:cs typeface="Times New Roman"/>
              </a:rPr>
              <a:t>sharing</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15" dirty="0">
                <a:latin typeface="Times New Roman"/>
                <a:cs typeface="Times New Roman"/>
              </a:rPr>
              <a:t>E-commerce</a:t>
            </a:r>
            <a:endParaRPr sz="2000" dirty="0">
              <a:latin typeface="Times New Roman"/>
              <a:cs typeface="Times New Roman"/>
            </a:endParaRPr>
          </a:p>
          <a:p>
            <a:pPr marL="756285" lvl="1" indent="-287020">
              <a:lnSpc>
                <a:spcPct val="100000"/>
              </a:lnSpc>
              <a:spcBef>
                <a:spcPts val="484"/>
              </a:spcBef>
              <a:buClr>
                <a:srgbClr val="FF0000"/>
              </a:buClr>
              <a:buSzPct val="55000"/>
              <a:buFont typeface="Wingdings"/>
              <a:buChar char=""/>
              <a:tabLst>
                <a:tab pos="756285" algn="l"/>
                <a:tab pos="756920" algn="l"/>
              </a:tabLst>
            </a:pPr>
            <a:r>
              <a:rPr sz="2000" spc="-5" dirty="0">
                <a:latin typeface="Times New Roman"/>
                <a:cs typeface="Times New Roman"/>
              </a:rPr>
              <a:t>IP telephony </a:t>
            </a:r>
            <a:r>
              <a:rPr sz="2000" dirty="0">
                <a:latin typeface="Times New Roman"/>
                <a:cs typeface="Times New Roman"/>
              </a:rPr>
              <a:t>or </a:t>
            </a:r>
            <a:r>
              <a:rPr sz="2000" spc="-55" dirty="0">
                <a:latin typeface="Times New Roman"/>
                <a:cs typeface="Times New Roman"/>
              </a:rPr>
              <a:t>Voice </a:t>
            </a:r>
            <a:r>
              <a:rPr sz="2000" spc="-5" dirty="0">
                <a:latin typeface="Times New Roman"/>
                <a:cs typeface="Times New Roman"/>
              </a:rPr>
              <a:t>over IP</a:t>
            </a:r>
            <a:r>
              <a:rPr sz="2000" spc="-190" dirty="0">
                <a:latin typeface="Times New Roman"/>
                <a:cs typeface="Times New Roman"/>
              </a:rPr>
              <a:t> </a:t>
            </a:r>
            <a:r>
              <a:rPr sz="2000" spc="-35" dirty="0">
                <a:latin typeface="Times New Roman"/>
                <a:cs typeface="Times New Roman"/>
              </a:rPr>
              <a:t>(VoIP)</a:t>
            </a:r>
            <a:endParaRPr sz="2000" dirty="0">
              <a:latin typeface="Times New Roman"/>
              <a:cs typeface="Times New Roman"/>
            </a:endParaRPr>
          </a:p>
          <a:p>
            <a:pPr lvl="1">
              <a:lnSpc>
                <a:spcPct val="100000"/>
              </a:lnSpc>
              <a:spcBef>
                <a:spcPts val="15"/>
              </a:spcBef>
              <a:buClr>
                <a:srgbClr val="FF0000"/>
              </a:buClr>
              <a:buFont typeface="Wingdings"/>
              <a:buChar char=""/>
            </a:pPr>
            <a:endParaRPr sz="3000" dirty="0">
              <a:latin typeface="Times New Roman"/>
              <a:cs typeface="Times New Roman"/>
            </a:endParaRPr>
          </a:p>
          <a:p>
            <a:pPr marL="356870" indent="-344805">
              <a:lnSpc>
                <a:spcPct val="100000"/>
              </a:lnSpc>
              <a:buClr>
                <a:srgbClr val="3333CC"/>
              </a:buClr>
              <a:buSzPct val="60416"/>
              <a:buFont typeface="Wingdings"/>
              <a:buChar char=""/>
              <a:tabLst>
                <a:tab pos="356870" algn="l"/>
                <a:tab pos="357505" algn="l"/>
              </a:tabLst>
            </a:pPr>
            <a:r>
              <a:rPr sz="2400" b="1" spc="-10" dirty="0">
                <a:latin typeface="Times New Roman"/>
                <a:cs typeface="Times New Roman"/>
              </a:rPr>
              <a:t>Home</a:t>
            </a:r>
            <a:r>
              <a:rPr sz="2400" b="1" spc="-110" dirty="0">
                <a:latin typeface="Times New Roman"/>
                <a:cs typeface="Times New Roman"/>
              </a:rPr>
              <a:t> </a:t>
            </a:r>
            <a:r>
              <a:rPr sz="2400" b="1" dirty="0">
                <a:latin typeface="Times New Roman"/>
                <a:cs typeface="Times New Roman"/>
              </a:rPr>
              <a:t>Applications</a:t>
            </a:r>
            <a:endParaRPr sz="2400" dirty="0">
              <a:latin typeface="Times New Roman"/>
              <a:cs typeface="Times New Roman"/>
            </a:endParaRPr>
          </a:p>
          <a:p>
            <a:pPr marL="756285" lvl="1" indent="-287020">
              <a:lnSpc>
                <a:spcPct val="100000"/>
              </a:lnSpc>
              <a:spcBef>
                <a:spcPts val="1630"/>
              </a:spcBef>
              <a:buClr>
                <a:srgbClr val="FF0000"/>
              </a:buClr>
              <a:buSzPct val="55000"/>
              <a:buFont typeface="Wingdings"/>
              <a:buChar char=""/>
              <a:tabLst>
                <a:tab pos="756285" algn="l"/>
                <a:tab pos="756920" algn="l"/>
              </a:tabLst>
            </a:pPr>
            <a:r>
              <a:rPr sz="2000" spc="-10" dirty="0">
                <a:latin typeface="Times New Roman"/>
                <a:cs typeface="Times New Roman"/>
              </a:rPr>
              <a:t>peer-to-peer</a:t>
            </a:r>
            <a:r>
              <a:rPr sz="2000" spc="-20" dirty="0">
                <a:latin typeface="Times New Roman"/>
                <a:cs typeface="Times New Roman"/>
              </a:rPr>
              <a:t> </a:t>
            </a:r>
            <a:r>
              <a:rPr sz="2000" spc="-15" dirty="0">
                <a:latin typeface="Times New Roman"/>
                <a:cs typeface="Times New Roman"/>
              </a:rPr>
              <a:t>communication</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person-to-person</a:t>
            </a:r>
            <a:r>
              <a:rPr sz="2000" spc="-20" dirty="0">
                <a:latin typeface="Times New Roman"/>
                <a:cs typeface="Times New Roman"/>
              </a:rPr>
              <a:t> </a:t>
            </a:r>
            <a:r>
              <a:rPr sz="2000" spc="-10" dirty="0">
                <a:latin typeface="Times New Roman"/>
                <a:cs typeface="Times New Roman"/>
              </a:rPr>
              <a:t>communication</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5" dirty="0">
                <a:latin typeface="Times New Roman"/>
                <a:cs typeface="Times New Roman"/>
              </a:rPr>
              <a:t>electronic</a:t>
            </a:r>
            <a:r>
              <a:rPr sz="2000" spc="-25" dirty="0">
                <a:latin typeface="Times New Roman"/>
                <a:cs typeface="Times New Roman"/>
              </a:rPr>
              <a:t> </a:t>
            </a:r>
            <a:r>
              <a:rPr sz="2000" spc="-15" dirty="0">
                <a:latin typeface="Times New Roman"/>
                <a:cs typeface="Times New Roman"/>
              </a:rPr>
              <a:t>commerce</a:t>
            </a:r>
            <a:endParaRPr sz="20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000" spc="-10" dirty="0">
                <a:latin typeface="Times New Roman"/>
                <a:cs typeface="Times New Roman"/>
              </a:rPr>
              <a:t>entertainment.(game</a:t>
            </a:r>
            <a:r>
              <a:rPr sz="2000" spc="90" dirty="0">
                <a:latin typeface="Times New Roman"/>
                <a:cs typeface="Times New Roman"/>
              </a:rPr>
              <a:t> </a:t>
            </a:r>
            <a:r>
              <a:rPr sz="2000" spc="-10" dirty="0">
                <a:latin typeface="Times New Roman"/>
                <a:cs typeface="Times New Roman"/>
              </a:rPr>
              <a:t>playing,)</a:t>
            </a:r>
            <a:endParaRPr sz="2000" dirty="0">
              <a:latin typeface="Times New Roman"/>
              <a:cs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3258311"/>
            <a:ext cx="7467600" cy="24566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38832" y="258521"/>
            <a:ext cx="4552950" cy="512445"/>
          </a:xfrm>
          <a:prstGeom prst="rect">
            <a:avLst/>
          </a:prstGeom>
        </p:spPr>
        <p:txBody>
          <a:bodyPr vert="horz" wrap="square" lIns="0" tIns="12065" rIns="0" bIns="0" rtlCol="0">
            <a:spAutoFit/>
          </a:bodyPr>
          <a:lstStyle/>
          <a:p>
            <a:pPr marL="12700">
              <a:lnSpc>
                <a:spcPct val="100000"/>
              </a:lnSpc>
              <a:spcBef>
                <a:spcPts val="95"/>
              </a:spcBef>
            </a:pPr>
            <a:r>
              <a:rPr sz="3200" u="heavy" spc="-285" dirty="0">
                <a:uFill>
                  <a:solidFill>
                    <a:srgbClr val="000000"/>
                  </a:solidFill>
                </a:uFill>
              </a:rPr>
              <a:t> </a:t>
            </a:r>
            <a:r>
              <a:rPr sz="3200" u="heavy" spc="-210" dirty="0">
                <a:uFill>
                  <a:solidFill>
                    <a:srgbClr val="000000"/>
                  </a:solidFill>
                </a:uFill>
              </a:rPr>
              <a:t>DATAGRAM</a:t>
            </a:r>
            <a:r>
              <a:rPr sz="3200" u="heavy" spc="-340" dirty="0">
                <a:uFill>
                  <a:solidFill>
                    <a:srgbClr val="000000"/>
                  </a:solidFill>
                </a:uFill>
              </a:rPr>
              <a:t> </a:t>
            </a:r>
            <a:r>
              <a:rPr sz="3200" u="heavy" spc="-165" dirty="0">
                <a:uFill>
                  <a:solidFill>
                    <a:srgbClr val="000000"/>
                  </a:solidFill>
                </a:uFill>
              </a:rPr>
              <a:t>NETWORKS</a:t>
            </a:r>
            <a:endParaRPr sz="3200" dirty="0"/>
          </a:p>
        </p:txBody>
      </p:sp>
      <p:sp>
        <p:nvSpPr>
          <p:cNvPr id="4" name="object 4"/>
          <p:cNvSpPr txBox="1"/>
          <p:nvPr/>
        </p:nvSpPr>
        <p:spPr>
          <a:xfrm>
            <a:off x="535635" y="1446403"/>
            <a:ext cx="1327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
        <p:nvSpPr>
          <p:cNvPr id="5" name="object 5"/>
          <p:cNvSpPr txBox="1">
            <a:spLocks noGrp="1"/>
          </p:cNvSpPr>
          <p:nvPr>
            <p:ph type="body" idx="1"/>
          </p:nvPr>
        </p:nvSpPr>
        <p:spPr>
          <a:prstGeom prst="rect">
            <a:avLst/>
          </a:prstGeom>
        </p:spPr>
        <p:txBody>
          <a:bodyPr vert="horz" wrap="square" lIns="0" tIns="175442" rIns="0" bIns="0" rtlCol="0">
            <a:spAutoFit/>
          </a:bodyPr>
          <a:lstStyle/>
          <a:p>
            <a:pPr marL="355600" marR="85725">
              <a:lnSpc>
                <a:spcPct val="100800"/>
              </a:lnSpc>
              <a:spcBef>
                <a:spcPts val="75"/>
              </a:spcBef>
            </a:pPr>
            <a:r>
              <a:rPr spc="-240" dirty="0"/>
              <a:t>Each </a:t>
            </a:r>
            <a:r>
              <a:rPr spc="-120" dirty="0"/>
              <a:t>packet </a:t>
            </a:r>
            <a:r>
              <a:rPr spc="-95" dirty="0"/>
              <a:t>(called </a:t>
            </a:r>
            <a:r>
              <a:rPr spc="-225" dirty="0"/>
              <a:t>as </a:t>
            </a:r>
            <a:r>
              <a:rPr spc="-130" dirty="0"/>
              <a:t>datagrams </a:t>
            </a:r>
            <a:r>
              <a:rPr spc="-30" dirty="0"/>
              <a:t>in </a:t>
            </a:r>
            <a:r>
              <a:rPr spc="-45" dirty="0"/>
              <a:t>this </a:t>
            </a:r>
            <a:r>
              <a:rPr spc="-105" dirty="0"/>
              <a:t>approach) </a:t>
            </a:r>
            <a:r>
              <a:rPr spc="-125" dirty="0"/>
              <a:t>is </a:t>
            </a:r>
            <a:r>
              <a:rPr spc="-50" dirty="0"/>
              <a:t>treated  </a:t>
            </a:r>
            <a:r>
              <a:rPr spc="-60" dirty="0"/>
              <a:t>independently </a:t>
            </a:r>
            <a:r>
              <a:rPr dirty="0"/>
              <a:t>of </a:t>
            </a:r>
            <a:r>
              <a:rPr spc="-50" dirty="0"/>
              <a:t>all</a:t>
            </a:r>
            <a:r>
              <a:rPr spc="-409" dirty="0"/>
              <a:t> </a:t>
            </a:r>
            <a:r>
              <a:rPr spc="-70" dirty="0"/>
              <a:t>others</a:t>
            </a:r>
          </a:p>
          <a:p>
            <a:pPr marL="355600" marR="5080">
              <a:lnSpc>
                <a:spcPct val="100899"/>
              </a:lnSpc>
              <a:spcBef>
                <a:spcPts val="505"/>
              </a:spcBef>
            </a:pPr>
            <a:r>
              <a:rPr spc="-60" dirty="0"/>
              <a:t>All </a:t>
            </a:r>
            <a:r>
              <a:rPr spc="-145" dirty="0"/>
              <a:t>packets </a:t>
            </a:r>
            <a:r>
              <a:rPr spc="-45" dirty="0"/>
              <a:t>(or </a:t>
            </a:r>
            <a:r>
              <a:rPr spc="-130" dirty="0"/>
              <a:t>datagrams) </a:t>
            </a:r>
            <a:r>
              <a:rPr spc="-90" dirty="0"/>
              <a:t>belong </a:t>
            </a:r>
            <a:r>
              <a:rPr spc="10" dirty="0"/>
              <a:t>to </a:t>
            </a:r>
            <a:r>
              <a:rPr spc="-20" dirty="0"/>
              <a:t>the </a:t>
            </a:r>
            <a:r>
              <a:rPr spc="-175" dirty="0"/>
              <a:t>same </a:t>
            </a:r>
            <a:r>
              <a:rPr spc="-190" dirty="0"/>
              <a:t>message </a:t>
            </a:r>
            <a:r>
              <a:rPr spc="-160" dirty="0"/>
              <a:t>may  </a:t>
            </a:r>
            <a:r>
              <a:rPr spc="-80" dirty="0"/>
              <a:t>travel</a:t>
            </a:r>
            <a:r>
              <a:rPr spc="-165" dirty="0"/>
              <a:t> </a:t>
            </a:r>
            <a:r>
              <a:rPr spc="-40" dirty="0"/>
              <a:t>different</a:t>
            </a:r>
            <a:r>
              <a:rPr spc="-150" dirty="0"/>
              <a:t> </a:t>
            </a:r>
            <a:r>
              <a:rPr spc="-100" dirty="0"/>
              <a:t>paths</a:t>
            </a:r>
            <a:r>
              <a:rPr spc="-170" dirty="0"/>
              <a:t> </a:t>
            </a:r>
            <a:r>
              <a:rPr spc="10" dirty="0"/>
              <a:t>to</a:t>
            </a:r>
            <a:r>
              <a:rPr spc="-150" dirty="0"/>
              <a:t> </a:t>
            </a:r>
            <a:r>
              <a:rPr spc="-120" dirty="0"/>
              <a:t>reach</a:t>
            </a:r>
            <a:r>
              <a:rPr spc="-150" dirty="0"/>
              <a:t> </a:t>
            </a:r>
            <a:r>
              <a:rPr spc="-5" dirty="0"/>
              <a:t>their</a:t>
            </a:r>
            <a:r>
              <a:rPr spc="-160" dirty="0"/>
              <a:t> </a:t>
            </a:r>
            <a:r>
              <a:rPr spc="-60" dirty="0"/>
              <a:t>destination</a:t>
            </a:r>
            <a:r>
              <a:rPr spc="-175" dirty="0"/>
              <a:t> </a:t>
            </a:r>
            <a:r>
              <a:rPr spc="-65" dirty="0"/>
              <a:t>.</a:t>
            </a:r>
          </a:p>
        </p:txBody>
      </p:sp>
      <p:sp>
        <p:nvSpPr>
          <p:cNvPr id="6" name="object 6"/>
          <p:cNvSpPr txBox="1"/>
          <p:nvPr/>
        </p:nvSpPr>
        <p:spPr>
          <a:xfrm>
            <a:off x="535635" y="2251709"/>
            <a:ext cx="1327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a:t>
            </a:r>
            <a:endParaRPr sz="2400">
              <a:latin typeface="Arial"/>
              <a:cs typeface="Arial"/>
            </a:endParaRPr>
          </a:p>
        </p:txBody>
      </p:sp>
    </p:spTree>
    <p:extLst>
      <p:ext uri="{BB962C8B-B14F-4D97-AF65-F5344CB8AC3E}">
        <p14:creationId xmlns:p14="http://schemas.microsoft.com/office/powerpoint/2010/main" xmlns="" val="3670419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3020035-942F-4F71-8618-D1329793FAD0}"/>
              </a:ext>
            </a:extLst>
          </p:cNvPr>
          <p:cNvSpPr>
            <a:spLocks noGrp="1"/>
          </p:cNvSpPr>
          <p:nvPr>
            <p:ph type="body" idx="1"/>
          </p:nvPr>
        </p:nvSpPr>
        <p:spPr>
          <a:xfrm>
            <a:off x="381000" y="838200"/>
            <a:ext cx="8141334" cy="4062651"/>
          </a:xfrm>
        </p:spPr>
        <p:txBody>
          <a:bodyPr/>
          <a:lstStyle/>
          <a:p>
            <a:pPr algn="just"/>
            <a:r>
              <a:rPr lang="en-US" b="0" i="0" dirty="0">
                <a:solidFill>
                  <a:srgbClr val="610B4B"/>
                </a:solidFill>
                <a:effectLst/>
                <a:latin typeface="erdana"/>
              </a:rPr>
              <a:t>2. </a:t>
            </a:r>
            <a:r>
              <a:rPr lang="en-US" b="0" i="0" dirty="0">
                <a:solidFill>
                  <a:srgbClr val="610B4B"/>
                </a:solidFill>
                <a:effectLst/>
                <a:latin typeface="Times New Roman" panose="02020603050405020304" pitchFamily="18" charset="0"/>
                <a:cs typeface="Times New Roman" panose="02020603050405020304" pitchFamily="18" charset="0"/>
              </a:rPr>
              <a:t>Virtual Circuit Switching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Virtual Circuit Switching is also known as connection-oriented switching.</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the case of Virtual circuit switching, a preplanned route is established before the messages are sent.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Call request and call accept packets are used to establish the connection between sender and receiver.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this case, the path is fixed for the duration of a logical connection</a:t>
            </a:r>
          </a:p>
          <a:p>
            <a:r>
              <a:rPr lang="en-US" b="1" i="0" dirty="0">
                <a:solidFill>
                  <a:srgbClr val="333333"/>
                </a:solidFill>
                <a:effectLst/>
                <a:latin typeface="inter-bold"/>
              </a:rPr>
              <a:t>Let's understand the concept of virtual circuit switching through a diagram:</a:t>
            </a:r>
            <a:endParaRPr lang="en-IN" dirty="0"/>
          </a:p>
        </p:txBody>
      </p:sp>
    </p:spTree>
    <p:extLst>
      <p:ext uri="{BB962C8B-B14F-4D97-AF65-F5344CB8AC3E}">
        <p14:creationId xmlns:p14="http://schemas.microsoft.com/office/powerpoint/2010/main" xmlns="" val="41306600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92B5CBE-51B5-43B2-993B-0DB6CED6D4C1}"/>
              </a:ext>
            </a:extLst>
          </p:cNvPr>
          <p:cNvPicPr>
            <a:picLocks noChangeAspect="1"/>
          </p:cNvPicPr>
          <p:nvPr/>
        </p:nvPicPr>
        <p:blipFill>
          <a:blip r:embed="rId2"/>
          <a:stretch>
            <a:fillRect/>
          </a:stretch>
        </p:blipFill>
        <p:spPr>
          <a:xfrm>
            <a:off x="1219200" y="685800"/>
            <a:ext cx="6400799" cy="4876800"/>
          </a:xfrm>
          <a:prstGeom prst="rect">
            <a:avLst/>
          </a:prstGeom>
        </p:spPr>
      </p:pic>
    </p:spTree>
    <p:extLst>
      <p:ext uri="{BB962C8B-B14F-4D97-AF65-F5344CB8AC3E}">
        <p14:creationId xmlns:p14="http://schemas.microsoft.com/office/powerpoint/2010/main" xmlns="" val="3458845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CBDAF6-DB16-4BB8-AB34-B264EE6F8FD0}"/>
              </a:ext>
            </a:extLst>
          </p:cNvPr>
          <p:cNvSpPr>
            <a:spLocks noGrp="1"/>
          </p:cNvSpPr>
          <p:nvPr>
            <p:ph type="title"/>
          </p:nvPr>
        </p:nvSpPr>
        <p:spPr/>
        <p:txBody>
          <a:bodyPr/>
          <a:lstStyle/>
          <a:p>
            <a:r>
              <a:rPr lang="en-US" dirty="0"/>
              <a:t>Contd..</a:t>
            </a:r>
            <a:endParaRPr lang="en-IN" dirty="0"/>
          </a:p>
        </p:txBody>
      </p:sp>
      <p:sp>
        <p:nvSpPr>
          <p:cNvPr id="3" name="Text Placeholder 2">
            <a:extLst>
              <a:ext uri="{FF2B5EF4-FFF2-40B4-BE49-F238E27FC236}">
                <a16:creationId xmlns:a16="http://schemas.microsoft.com/office/drawing/2014/main" xmlns="" id="{3636674A-0D2F-49DE-AD9C-7E686872F01D}"/>
              </a:ext>
            </a:extLst>
          </p:cNvPr>
          <p:cNvSpPr>
            <a:spLocks noGrp="1"/>
          </p:cNvSpPr>
          <p:nvPr>
            <p:ph type="body" idx="1"/>
          </p:nvPr>
        </p:nvSpPr>
        <p:spPr>
          <a:xfrm>
            <a:off x="535634" y="1143000"/>
            <a:ext cx="8227365" cy="4114799"/>
          </a:xfrm>
        </p:spPr>
        <p:txBody>
          <a:bodyPr/>
          <a:lstStyle/>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In the above diagram, A and B are the sender and receiver respectively. 1 and 2 are the nodes.</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Call request and call accept packets are used to establish a connection between the sender and receiver.</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When a route is established, data will be transferred.</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After transmission of data, an acknowledgment signal is sent by the receiver that the message has been received.</a:t>
            </a:r>
          </a:p>
          <a:p>
            <a:pPr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If the user wants to terminate the connection, a clear signal is sent for the termination.</a:t>
            </a:r>
          </a:p>
          <a:p>
            <a:endParaRPr lang="en-IN" dirty="0"/>
          </a:p>
        </p:txBody>
      </p:sp>
      <p:sp>
        <p:nvSpPr>
          <p:cNvPr id="5" name="TextBox 4">
            <a:extLst>
              <a:ext uri="{FF2B5EF4-FFF2-40B4-BE49-F238E27FC236}">
                <a16:creationId xmlns:a16="http://schemas.microsoft.com/office/drawing/2014/main" xmlns="" id="{5C667949-592E-4707-8E57-2348E6B0A49A}"/>
              </a:ext>
            </a:extLst>
          </p:cNvPr>
          <p:cNvSpPr txBox="1"/>
          <p:nvPr/>
        </p:nvSpPr>
        <p:spPr>
          <a:xfrm>
            <a:off x="535635" y="1886937"/>
            <a:ext cx="7757439" cy="646331"/>
          </a:xfrm>
          <a:prstGeom prst="rect">
            <a:avLst/>
          </a:prstGeom>
          <a:noFill/>
        </p:spPr>
        <p:txBody>
          <a:bodyPr wrap="square">
            <a:spAutoFit/>
          </a:bodyPr>
          <a:lstStyle/>
          <a:p>
            <a:r>
              <a:rPr lang="en-US" dirty="0"/>
              <a:t/>
            </a:r>
            <a:br>
              <a:rPr lang="en-US" dirty="0"/>
            </a:br>
            <a:endParaRPr lang="en-IN" dirty="0"/>
          </a:p>
        </p:txBody>
      </p:sp>
    </p:spTree>
    <p:extLst>
      <p:ext uri="{BB962C8B-B14F-4D97-AF65-F5344CB8AC3E}">
        <p14:creationId xmlns:p14="http://schemas.microsoft.com/office/powerpoint/2010/main" xmlns="" val="3208479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1560575"/>
            <a:ext cx="4572000" cy="209702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210561" y="104012"/>
            <a:ext cx="4625340" cy="431800"/>
          </a:xfrm>
          <a:prstGeom prst="rect">
            <a:avLst/>
          </a:prstGeom>
        </p:spPr>
        <p:txBody>
          <a:bodyPr vert="horz" wrap="square" lIns="0" tIns="13970" rIns="0" bIns="0" rtlCol="0">
            <a:spAutoFit/>
          </a:bodyPr>
          <a:lstStyle/>
          <a:p>
            <a:pPr marL="12700">
              <a:lnSpc>
                <a:spcPct val="100000"/>
              </a:lnSpc>
              <a:spcBef>
                <a:spcPts val="110"/>
              </a:spcBef>
            </a:pPr>
            <a:r>
              <a:rPr sz="2650" u="heavy" spc="-160" dirty="0">
                <a:uFill>
                  <a:solidFill>
                    <a:srgbClr val="000000"/>
                  </a:solidFill>
                </a:uFill>
              </a:rPr>
              <a:t>VIRTUAL-CIRCUIT</a:t>
            </a:r>
            <a:r>
              <a:rPr sz="2650" u="heavy" spc="-285" dirty="0">
                <a:uFill>
                  <a:solidFill>
                    <a:srgbClr val="000000"/>
                  </a:solidFill>
                </a:uFill>
              </a:rPr>
              <a:t> </a:t>
            </a:r>
            <a:r>
              <a:rPr sz="2650" u="heavy" spc="-130" dirty="0">
                <a:uFill>
                  <a:solidFill>
                    <a:srgbClr val="000000"/>
                  </a:solidFill>
                </a:uFill>
              </a:rPr>
              <a:t>NETWORKS</a:t>
            </a:r>
            <a:endParaRPr sz="2650" dirty="0"/>
          </a:p>
        </p:txBody>
      </p:sp>
      <p:sp>
        <p:nvSpPr>
          <p:cNvPr id="4" name="object 4"/>
          <p:cNvSpPr txBox="1"/>
          <p:nvPr/>
        </p:nvSpPr>
        <p:spPr>
          <a:xfrm>
            <a:off x="535635" y="767333"/>
            <a:ext cx="1024890" cy="361950"/>
          </a:xfrm>
          <a:prstGeom prst="rect">
            <a:avLst/>
          </a:prstGeom>
        </p:spPr>
        <p:txBody>
          <a:bodyPr vert="horz" wrap="square" lIns="0" tIns="13335" rIns="0" bIns="0" rtlCol="0">
            <a:spAutoFit/>
          </a:bodyPr>
          <a:lstStyle/>
          <a:p>
            <a:pPr marL="355600" indent="-343535">
              <a:lnSpc>
                <a:spcPct val="100000"/>
              </a:lnSpc>
              <a:spcBef>
                <a:spcPts val="105"/>
              </a:spcBef>
              <a:buChar char="•"/>
              <a:tabLst>
                <a:tab pos="355600" algn="l"/>
                <a:tab pos="356235" algn="l"/>
                <a:tab pos="876935" algn="l"/>
              </a:tabLst>
            </a:pPr>
            <a:r>
              <a:rPr sz="2200" spc="-60" dirty="0">
                <a:latin typeface="Arial"/>
                <a:cs typeface="Arial"/>
              </a:rPr>
              <a:t>I</a:t>
            </a:r>
            <a:r>
              <a:rPr sz="2200" spc="250" dirty="0">
                <a:latin typeface="Arial"/>
                <a:cs typeface="Arial"/>
              </a:rPr>
              <a:t>t</a:t>
            </a:r>
            <a:r>
              <a:rPr sz="2200" spc="-180" dirty="0">
                <a:latin typeface="Arial"/>
                <a:cs typeface="Arial"/>
              </a:rPr>
              <a:t>’</a:t>
            </a:r>
            <a:r>
              <a:rPr sz="2200" spc="-240" dirty="0">
                <a:latin typeface="Arial"/>
                <a:cs typeface="Arial"/>
              </a:rPr>
              <a:t>s</a:t>
            </a:r>
            <a:r>
              <a:rPr sz="2200" dirty="0">
                <a:latin typeface="Arial"/>
                <a:cs typeface="Arial"/>
              </a:rPr>
              <a:t>	</a:t>
            </a:r>
            <a:r>
              <a:rPr sz="2200" spc="-170" dirty="0">
                <a:latin typeface="Arial"/>
                <a:cs typeface="Arial"/>
              </a:rPr>
              <a:t>a</a:t>
            </a:r>
            <a:endParaRPr sz="2200">
              <a:latin typeface="Arial"/>
              <a:cs typeface="Arial"/>
            </a:endParaRPr>
          </a:p>
        </p:txBody>
      </p:sp>
      <p:sp>
        <p:nvSpPr>
          <p:cNvPr id="5" name="object 5"/>
          <p:cNvSpPr txBox="1"/>
          <p:nvPr/>
        </p:nvSpPr>
        <p:spPr>
          <a:xfrm>
            <a:off x="1720342" y="766063"/>
            <a:ext cx="5007610" cy="361950"/>
          </a:xfrm>
          <a:prstGeom prst="rect">
            <a:avLst/>
          </a:prstGeom>
        </p:spPr>
        <p:txBody>
          <a:bodyPr vert="horz" wrap="square" lIns="0" tIns="13335" rIns="0" bIns="0" rtlCol="0">
            <a:spAutoFit/>
          </a:bodyPr>
          <a:lstStyle/>
          <a:p>
            <a:pPr marL="12700">
              <a:lnSpc>
                <a:spcPct val="100000"/>
              </a:lnSpc>
              <a:spcBef>
                <a:spcPts val="105"/>
              </a:spcBef>
              <a:tabLst>
                <a:tab pos="753110" algn="l"/>
                <a:tab pos="1967230" algn="l"/>
                <a:tab pos="2848610" algn="l"/>
                <a:tab pos="4046854" algn="l"/>
              </a:tabLst>
            </a:pPr>
            <a:r>
              <a:rPr sz="2200" spc="-170" dirty="0">
                <a:latin typeface="Arial"/>
                <a:cs typeface="Arial"/>
              </a:rPr>
              <a:t>c</a:t>
            </a:r>
            <a:r>
              <a:rPr sz="2200" spc="-15" dirty="0">
                <a:latin typeface="Arial"/>
                <a:cs typeface="Arial"/>
              </a:rPr>
              <a:t>r</a:t>
            </a:r>
            <a:r>
              <a:rPr sz="2200" spc="-50" dirty="0">
                <a:latin typeface="Arial"/>
                <a:cs typeface="Arial"/>
              </a:rPr>
              <a:t>o</a:t>
            </a:r>
            <a:r>
              <a:rPr sz="2200" spc="-240" dirty="0">
                <a:latin typeface="Arial"/>
                <a:cs typeface="Arial"/>
              </a:rPr>
              <a:t>ss</a:t>
            </a:r>
            <a:r>
              <a:rPr sz="2200" dirty="0">
                <a:latin typeface="Arial"/>
                <a:cs typeface="Arial"/>
              </a:rPr>
              <a:t>	</a:t>
            </a:r>
            <a:r>
              <a:rPr sz="2200" spc="-75" dirty="0">
                <a:latin typeface="Arial"/>
                <a:cs typeface="Arial"/>
              </a:rPr>
              <a:t>b</a:t>
            </a:r>
            <a:r>
              <a:rPr sz="2200" spc="-145" dirty="0">
                <a:latin typeface="Arial"/>
                <a:cs typeface="Arial"/>
              </a:rPr>
              <a:t>e</a:t>
            </a:r>
            <a:r>
              <a:rPr sz="2200" spc="125" dirty="0">
                <a:latin typeface="Arial"/>
                <a:cs typeface="Arial"/>
              </a:rPr>
              <a:t>t</a:t>
            </a:r>
            <a:r>
              <a:rPr sz="2200" spc="-35" dirty="0">
                <a:latin typeface="Arial"/>
                <a:cs typeface="Arial"/>
              </a:rPr>
              <a:t>w</a:t>
            </a:r>
            <a:r>
              <a:rPr sz="2200" spc="-120" dirty="0">
                <a:latin typeface="Arial"/>
                <a:cs typeface="Arial"/>
              </a:rPr>
              <a:t>e</a:t>
            </a:r>
            <a:r>
              <a:rPr sz="2200" spc="-90" dirty="0">
                <a:latin typeface="Arial"/>
                <a:cs typeface="Arial"/>
              </a:rPr>
              <a:t>e</a:t>
            </a:r>
            <a:r>
              <a:rPr sz="2200" spc="-95" dirty="0">
                <a:latin typeface="Arial"/>
                <a:cs typeface="Arial"/>
              </a:rPr>
              <a:t>n</a:t>
            </a:r>
            <a:r>
              <a:rPr sz="2200" dirty="0">
                <a:latin typeface="Arial"/>
                <a:cs typeface="Arial"/>
              </a:rPr>
              <a:t>	</a:t>
            </a:r>
            <a:r>
              <a:rPr sz="2200" spc="-105" dirty="0">
                <a:latin typeface="Arial"/>
                <a:cs typeface="Arial"/>
              </a:rPr>
              <a:t>c</a:t>
            </a:r>
            <a:r>
              <a:rPr sz="2200" spc="-55" dirty="0">
                <a:latin typeface="Arial"/>
                <a:cs typeface="Arial"/>
              </a:rPr>
              <a:t>i</a:t>
            </a:r>
            <a:r>
              <a:rPr sz="2200" spc="-15" dirty="0">
                <a:latin typeface="Arial"/>
                <a:cs typeface="Arial"/>
              </a:rPr>
              <a:t>r</a:t>
            </a:r>
            <a:r>
              <a:rPr sz="2200" spc="-110" dirty="0">
                <a:latin typeface="Arial"/>
                <a:cs typeface="Arial"/>
              </a:rPr>
              <a:t>c</a:t>
            </a:r>
            <a:r>
              <a:rPr sz="2200" spc="-135" dirty="0">
                <a:latin typeface="Arial"/>
                <a:cs typeface="Arial"/>
              </a:rPr>
              <a:t>u</a:t>
            </a:r>
            <a:r>
              <a:rPr sz="2200" spc="10" dirty="0">
                <a:latin typeface="Arial"/>
                <a:cs typeface="Arial"/>
              </a:rPr>
              <a:t>i</a:t>
            </a:r>
            <a:r>
              <a:rPr sz="2200" spc="125" dirty="0">
                <a:latin typeface="Arial"/>
                <a:cs typeface="Arial"/>
              </a:rPr>
              <a:t>t</a:t>
            </a:r>
            <a:r>
              <a:rPr sz="2200" dirty="0">
                <a:latin typeface="Arial"/>
                <a:cs typeface="Arial"/>
              </a:rPr>
              <a:t>	</a:t>
            </a:r>
            <a:r>
              <a:rPr sz="2200" spc="-240" dirty="0">
                <a:latin typeface="Arial"/>
                <a:cs typeface="Arial"/>
              </a:rPr>
              <a:t>s</a:t>
            </a:r>
            <a:r>
              <a:rPr sz="2200" spc="10" dirty="0">
                <a:latin typeface="Arial"/>
                <a:cs typeface="Arial"/>
              </a:rPr>
              <a:t>w</a:t>
            </a:r>
            <a:r>
              <a:rPr sz="2200" spc="-5" dirty="0">
                <a:latin typeface="Arial"/>
                <a:cs typeface="Arial"/>
              </a:rPr>
              <a:t>i</a:t>
            </a:r>
            <a:r>
              <a:rPr sz="2200" spc="80" dirty="0">
                <a:latin typeface="Arial"/>
                <a:cs typeface="Arial"/>
              </a:rPr>
              <a:t>t</a:t>
            </a:r>
            <a:r>
              <a:rPr sz="2200" spc="-105" dirty="0">
                <a:latin typeface="Arial"/>
                <a:cs typeface="Arial"/>
              </a:rPr>
              <a:t>ched</a:t>
            </a:r>
            <a:r>
              <a:rPr sz="2200" dirty="0">
                <a:latin typeface="Arial"/>
                <a:cs typeface="Arial"/>
              </a:rPr>
              <a:t>	</a:t>
            </a:r>
            <a:r>
              <a:rPr sz="2200" spc="-75" dirty="0">
                <a:latin typeface="Arial"/>
                <a:cs typeface="Arial"/>
              </a:rPr>
              <a:t>n</a:t>
            </a:r>
            <a:r>
              <a:rPr sz="2200" spc="-145" dirty="0">
                <a:latin typeface="Arial"/>
                <a:cs typeface="Arial"/>
              </a:rPr>
              <a:t>e</a:t>
            </a:r>
            <a:r>
              <a:rPr sz="2200" spc="125" dirty="0">
                <a:latin typeface="Arial"/>
                <a:cs typeface="Arial"/>
              </a:rPr>
              <a:t>t</a:t>
            </a:r>
            <a:r>
              <a:rPr sz="2200" spc="-60" dirty="0">
                <a:latin typeface="Arial"/>
                <a:cs typeface="Arial"/>
              </a:rPr>
              <a:t>w</a:t>
            </a:r>
            <a:r>
              <a:rPr sz="2200" spc="-50" dirty="0">
                <a:latin typeface="Arial"/>
                <a:cs typeface="Arial"/>
              </a:rPr>
              <a:t>o</a:t>
            </a:r>
            <a:r>
              <a:rPr sz="2200" spc="-35" dirty="0">
                <a:latin typeface="Arial"/>
                <a:cs typeface="Arial"/>
              </a:rPr>
              <a:t>rk</a:t>
            </a:r>
            <a:endParaRPr sz="2200">
              <a:latin typeface="Arial"/>
              <a:cs typeface="Arial"/>
            </a:endParaRPr>
          </a:p>
        </p:txBody>
      </p:sp>
      <p:sp>
        <p:nvSpPr>
          <p:cNvPr id="6" name="object 6"/>
          <p:cNvSpPr txBox="1"/>
          <p:nvPr/>
        </p:nvSpPr>
        <p:spPr>
          <a:xfrm>
            <a:off x="6891019" y="766063"/>
            <a:ext cx="1713230" cy="361950"/>
          </a:xfrm>
          <a:prstGeom prst="rect">
            <a:avLst/>
          </a:prstGeom>
        </p:spPr>
        <p:txBody>
          <a:bodyPr vert="horz" wrap="square" lIns="0" tIns="13335" rIns="0" bIns="0" rtlCol="0">
            <a:spAutoFit/>
          </a:bodyPr>
          <a:lstStyle/>
          <a:p>
            <a:pPr marL="12700">
              <a:lnSpc>
                <a:spcPct val="100000"/>
              </a:lnSpc>
              <a:spcBef>
                <a:spcPts val="105"/>
              </a:spcBef>
              <a:tabLst>
                <a:tab pos="625475" algn="l"/>
              </a:tabLst>
            </a:pPr>
            <a:r>
              <a:rPr sz="2200" spc="-100" dirty="0">
                <a:latin typeface="Arial"/>
                <a:cs typeface="Arial"/>
              </a:rPr>
              <a:t>and	</a:t>
            </a:r>
            <a:r>
              <a:rPr sz="2200" spc="-110" dirty="0">
                <a:latin typeface="Arial"/>
                <a:cs typeface="Arial"/>
              </a:rPr>
              <a:t>datagram</a:t>
            </a:r>
            <a:endParaRPr sz="2200">
              <a:latin typeface="Arial"/>
              <a:cs typeface="Arial"/>
            </a:endParaRPr>
          </a:p>
        </p:txBody>
      </p:sp>
      <p:sp>
        <p:nvSpPr>
          <p:cNvPr id="7" name="object 7"/>
          <p:cNvSpPr txBox="1"/>
          <p:nvPr/>
        </p:nvSpPr>
        <p:spPr>
          <a:xfrm>
            <a:off x="878839" y="1101343"/>
            <a:ext cx="5303520" cy="361950"/>
          </a:xfrm>
          <a:prstGeom prst="rect">
            <a:avLst/>
          </a:prstGeom>
        </p:spPr>
        <p:txBody>
          <a:bodyPr vert="horz" wrap="square" lIns="0" tIns="13335" rIns="0" bIns="0" rtlCol="0">
            <a:spAutoFit/>
          </a:bodyPr>
          <a:lstStyle/>
          <a:p>
            <a:pPr marL="12700">
              <a:lnSpc>
                <a:spcPct val="100000"/>
              </a:lnSpc>
              <a:spcBef>
                <a:spcPts val="105"/>
              </a:spcBef>
            </a:pPr>
            <a:r>
              <a:rPr sz="2200" spc="-40" dirty="0">
                <a:latin typeface="Arial"/>
                <a:cs typeface="Arial"/>
              </a:rPr>
              <a:t>network, </a:t>
            </a:r>
            <a:r>
              <a:rPr sz="2200" spc="-105" dirty="0">
                <a:latin typeface="Arial"/>
                <a:cs typeface="Arial"/>
              </a:rPr>
              <a:t>and </a:t>
            </a:r>
            <a:r>
              <a:rPr sz="2200" spc="-165" dirty="0">
                <a:latin typeface="Arial"/>
                <a:cs typeface="Arial"/>
              </a:rPr>
              <a:t>has </a:t>
            </a:r>
            <a:r>
              <a:rPr sz="2200" spc="-120" dirty="0">
                <a:latin typeface="Arial"/>
                <a:cs typeface="Arial"/>
              </a:rPr>
              <a:t>some </a:t>
            </a:r>
            <a:r>
              <a:rPr sz="2200" spc="-90" dirty="0">
                <a:latin typeface="Arial"/>
                <a:cs typeface="Arial"/>
              </a:rPr>
              <a:t>characteristics </a:t>
            </a:r>
            <a:r>
              <a:rPr sz="2200" spc="5" dirty="0">
                <a:latin typeface="Arial"/>
                <a:cs typeface="Arial"/>
              </a:rPr>
              <a:t>of</a:t>
            </a:r>
            <a:r>
              <a:rPr sz="2200" spc="-385" dirty="0">
                <a:latin typeface="Arial"/>
                <a:cs typeface="Arial"/>
              </a:rPr>
              <a:t> </a:t>
            </a:r>
            <a:r>
              <a:rPr sz="2200" spc="-25" dirty="0">
                <a:latin typeface="Arial"/>
                <a:cs typeface="Arial"/>
              </a:rPr>
              <a:t>both.</a:t>
            </a:r>
            <a:endParaRPr sz="2200">
              <a:latin typeface="Arial"/>
              <a:cs typeface="Arial"/>
            </a:endParaRPr>
          </a:p>
        </p:txBody>
      </p:sp>
      <p:sp>
        <p:nvSpPr>
          <p:cNvPr id="8" name="object 8"/>
          <p:cNvSpPr txBox="1"/>
          <p:nvPr/>
        </p:nvSpPr>
        <p:spPr>
          <a:xfrm>
            <a:off x="535635" y="3225545"/>
            <a:ext cx="154305" cy="361950"/>
          </a:xfrm>
          <a:prstGeom prst="rect">
            <a:avLst/>
          </a:prstGeom>
        </p:spPr>
        <p:txBody>
          <a:bodyPr vert="horz" wrap="square" lIns="0" tIns="13335" rIns="0" bIns="0" rtlCol="0">
            <a:spAutoFit/>
          </a:bodyPr>
          <a:lstStyle/>
          <a:p>
            <a:pPr marL="12700">
              <a:lnSpc>
                <a:spcPct val="100000"/>
              </a:lnSpc>
              <a:spcBef>
                <a:spcPts val="105"/>
              </a:spcBef>
            </a:pPr>
            <a:r>
              <a:rPr sz="2200" dirty="0">
                <a:solidFill>
                  <a:srgbClr val="9A0000"/>
                </a:solidFill>
                <a:latin typeface="Wingdings"/>
                <a:cs typeface="Wingdings"/>
              </a:rPr>
              <a:t></a:t>
            </a:r>
            <a:endParaRPr sz="2200">
              <a:latin typeface="Wingdings"/>
              <a:cs typeface="Wingdings"/>
            </a:endParaRPr>
          </a:p>
        </p:txBody>
      </p:sp>
      <p:sp>
        <p:nvSpPr>
          <p:cNvPr id="9" name="object 9"/>
          <p:cNvSpPr txBox="1"/>
          <p:nvPr/>
        </p:nvSpPr>
        <p:spPr>
          <a:xfrm>
            <a:off x="853439" y="3156531"/>
            <a:ext cx="7322820" cy="3077210"/>
          </a:xfrm>
          <a:prstGeom prst="rect">
            <a:avLst/>
          </a:prstGeom>
        </p:spPr>
        <p:txBody>
          <a:bodyPr vert="horz" wrap="square" lIns="0" tIns="81280" rIns="0" bIns="0" rtlCol="0">
            <a:spAutoFit/>
          </a:bodyPr>
          <a:lstStyle/>
          <a:p>
            <a:pPr marL="38100">
              <a:lnSpc>
                <a:spcPct val="100000"/>
              </a:lnSpc>
              <a:spcBef>
                <a:spcPts val="640"/>
              </a:spcBef>
            </a:pPr>
            <a:r>
              <a:rPr sz="2200" spc="-100" dirty="0">
                <a:latin typeface="Arial"/>
                <a:cs typeface="Arial"/>
              </a:rPr>
              <a:t>Characteristics:</a:t>
            </a:r>
            <a:endParaRPr sz="2200">
              <a:latin typeface="Arial"/>
              <a:cs typeface="Arial"/>
            </a:endParaRPr>
          </a:p>
          <a:p>
            <a:pPr marL="438784" indent="-287020">
              <a:lnSpc>
                <a:spcPct val="100000"/>
              </a:lnSpc>
              <a:spcBef>
                <a:spcPts val="540"/>
              </a:spcBef>
              <a:buClr>
                <a:srgbClr val="9A0000"/>
              </a:buClr>
              <a:buFont typeface="Wingdings"/>
              <a:buChar char=""/>
              <a:tabLst>
                <a:tab pos="438784" algn="l"/>
                <a:tab pos="439420" algn="l"/>
              </a:tabLst>
            </a:pPr>
            <a:r>
              <a:rPr sz="2200" b="1" spc="-165" dirty="0">
                <a:latin typeface="Trebuchet MS"/>
                <a:cs typeface="Trebuchet MS"/>
              </a:rPr>
              <a:t>Packets</a:t>
            </a:r>
            <a:r>
              <a:rPr sz="2200" b="1" spc="-160" dirty="0">
                <a:latin typeface="Trebuchet MS"/>
                <a:cs typeface="Trebuchet MS"/>
              </a:rPr>
              <a:t> </a:t>
            </a:r>
            <a:r>
              <a:rPr sz="2200" spc="-20" dirty="0">
                <a:latin typeface="Arial"/>
                <a:cs typeface="Arial"/>
              </a:rPr>
              <a:t>from</a:t>
            </a:r>
            <a:r>
              <a:rPr sz="2200" spc="-170" dirty="0">
                <a:latin typeface="Arial"/>
                <a:cs typeface="Arial"/>
              </a:rPr>
              <a:t> a</a:t>
            </a:r>
            <a:r>
              <a:rPr sz="2200" spc="-114" dirty="0">
                <a:latin typeface="Arial"/>
                <a:cs typeface="Arial"/>
              </a:rPr>
              <a:t> </a:t>
            </a:r>
            <a:r>
              <a:rPr sz="2200" spc="-100" dirty="0">
                <a:latin typeface="Arial"/>
                <a:cs typeface="Arial"/>
              </a:rPr>
              <a:t>single</a:t>
            </a:r>
            <a:r>
              <a:rPr sz="2200" spc="-160" dirty="0">
                <a:latin typeface="Arial"/>
                <a:cs typeface="Arial"/>
              </a:rPr>
              <a:t> </a:t>
            </a:r>
            <a:r>
              <a:rPr sz="2200" spc="-170" dirty="0">
                <a:latin typeface="Arial"/>
                <a:cs typeface="Arial"/>
              </a:rPr>
              <a:t>message</a:t>
            </a:r>
            <a:r>
              <a:rPr sz="2200" spc="-150" dirty="0">
                <a:latin typeface="Arial"/>
                <a:cs typeface="Arial"/>
              </a:rPr>
              <a:t> </a:t>
            </a:r>
            <a:r>
              <a:rPr sz="2200" spc="-70" dirty="0">
                <a:latin typeface="Arial"/>
                <a:cs typeface="Arial"/>
              </a:rPr>
              <a:t>travel</a:t>
            </a:r>
            <a:r>
              <a:rPr sz="2200" spc="-160" dirty="0">
                <a:latin typeface="Arial"/>
                <a:cs typeface="Arial"/>
              </a:rPr>
              <a:t> </a:t>
            </a:r>
            <a:r>
              <a:rPr sz="2200" b="1" spc="-90" dirty="0">
                <a:latin typeface="Trebuchet MS"/>
                <a:cs typeface="Trebuchet MS"/>
              </a:rPr>
              <a:t>along</a:t>
            </a:r>
            <a:r>
              <a:rPr sz="2200" b="1" spc="-200" dirty="0">
                <a:latin typeface="Trebuchet MS"/>
                <a:cs typeface="Trebuchet MS"/>
              </a:rPr>
              <a:t> </a:t>
            </a:r>
            <a:r>
              <a:rPr sz="2200" b="1" spc="-130" dirty="0">
                <a:latin typeface="Trebuchet MS"/>
                <a:cs typeface="Trebuchet MS"/>
              </a:rPr>
              <a:t>the</a:t>
            </a:r>
            <a:r>
              <a:rPr sz="2200" b="1" spc="-190" dirty="0">
                <a:latin typeface="Trebuchet MS"/>
                <a:cs typeface="Trebuchet MS"/>
              </a:rPr>
              <a:t> </a:t>
            </a:r>
            <a:r>
              <a:rPr sz="2200" b="1" spc="-105" dirty="0">
                <a:latin typeface="Trebuchet MS"/>
                <a:cs typeface="Trebuchet MS"/>
              </a:rPr>
              <a:t>same</a:t>
            </a:r>
            <a:r>
              <a:rPr sz="2200" b="1" spc="-185" dirty="0">
                <a:latin typeface="Trebuchet MS"/>
                <a:cs typeface="Trebuchet MS"/>
              </a:rPr>
              <a:t> </a:t>
            </a:r>
            <a:r>
              <a:rPr sz="2200" b="1" spc="-110" dirty="0">
                <a:latin typeface="Trebuchet MS"/>
                <a:cs typeface="Trebuchet MS"/>
              </a:rPr>
              <a:t>path</a:t>
            </a:r>
            <a:r>
              <a:rPr sz="2200" spc="-110" dirty="0">
                <a:latin typeface="Arial"/>
                <a:cs typeface="Arial"/>
              </a:rPr>
              <a:t>.</a:t>
            </a:r>
            <a:endParaRPr sz="2200">
              <a:latin typeface="Arial"/>
              <a:cs typeface="Arial"/>
            </a:endParaRPr>
          </a:p>
          <a:p>
            <a:pPr marL="438784" marR="207010" indent="-287020">
              <a:lnSpc>
                <a:spcPts val="2590"/>
              </a:lnSpc>
              <a:spcBef>
                <a:spcPts val="650"/>
              </a:spcBef>
              <a:buClr>
                <a:srgbClr val="9A0000"/>
              </a:buClr>
              <a:buFont typeface="Wingdings"/>
              <a:buChar char=""/>
              <a:tabLst>
                <a:tab pos="438784" algn="l"/>
                <a:tab pos="439420" algn="l"/>
              </a:tabLst>
            </a:pPr>
            <a:r>
              <a:rPr sz="2200" spc="-120" dirty="0">
                <a:latin typeface="Arial"/>
                <a:cs typeface="Arial"/>
              </a:rPr>
              <a:t>Three</a:t>
            </a:r>
            <a:r>
              <a:rPr sz="2200" spc="-175" dirty="0">
                <a:latin typeface="Arial"/>
                <a:cs typeface="Arial"/>
              </a:rPr>
              <a:t> </a:t>
            </a:r>
            <a:r>
              <a:rPr sz="2200" spc="-155" dirty="0">
                <a:latin typeface="Arial"/>
                <a:cs typeface="Arial"/>
              </a:rPr>
              <a:t>phases</a:t>
            </a:r>
            <a:r>
              <a:rPr sz="2200" spc="-190" dirty="0">
                <a:latin typeface="Arial"/>
                <a:cs typeface="Arial"/>
              </a:rPr>
              <a:t> </a:t>
            </a:r>
            <a:r>
              <a:rPr sz="2200" spc="10" dirty="0">
                <a:latin typeface="Arial"/>
                <a:cs typeface="Arial"/>
              </a:rPr>
              <a:t>to</a:t>
            </a:r>
            <a:r>
              <a:rPr sz="2200" spc="-114" dirty="0">
                <a:latin typeface="Arial"/>
                <a:cs typeface="Arial"/>
              </a:rPr>
              <a:t> </a:t>
            </a:r>
            <a:r>
              <a:rPr sz="2200" spc="-75" dirty="0">
                <a:latin typeface="Arial"/>
                <a:cs typeface="Arial"/>
              </a:rPr>
              <a:t>transfer</a:t>
            </a:r>
            <a:r>
              <a:rPr sz="2200" spc="-185" dirty="0">
                <a:latin typeface="Arial"/>
                <a:cs typeface="Arial"/>
              </a:rPr>
              <a:t> </a:t>
            </a:r>
            <a:r>
              <a:rPr sz="2200" spc="-95" dirty="0">
                <a:latin typeface="Arial"/>
                <a:cs typeface="Arial"/>
              </a:rPr>
              <a:t>data</a:t>
            </a:r>
            <a:r>
              <a:rPr sz="2200" spc="-155" dirty="0">
                <a:latin typeface="Arial"/>
                <a:cs typeface="Arial"/>
              </a:rPr>
              <a:t> </a:t>
            </a:r>
            <a:r>
              <a:rPr sz="2200" spc="-90" dirty="0">
                <a:latin typeface="Arial"/>
                <a:cs typeface="Arial"/>
              </a:rPr>
              <a:t>(set</a:t>
            </a:r>
            <a:r>
              <a:rPr sz="2200" spc="-130" dirty="0">
                <a:latin typeface="Arial"/>
                <a:cs typeface="Arial"/>
              </a:rPr>
              <a:t> </a:t>
            </a:r>
            <a:r>
              <a:rPr sz="2200" spc="-70" dirty="0">
                <a:latin typeface="Arial"/>
                <a:cs typeface="Arial"/>
              </a:rPr>
              <a:t>up,</a:t>
            </a:r>
            <a:r>
              <a:rPr sz="2200" spc="-150" dirty="0">
                <a:latin typeface="Arial"/>
                <a:cs typeface="Arial"/>
              </a:rPr>
              <a:t> </a:t>
            </a:r>
            <a:r>
              <a:rPr sz="2200" spc="-95" dirty="0">
                <a:latin typeface="Arial"/>
                <a:cs typeface="Arial"/>
              </a:rPr>
              <a:t>data</a:t>
            </a:r>
            <a:r>
              <a:rPr sz="2200" spc="-160" dirty="0">
                <a:latin typeface="Arial"/>
                <a:cs typeface="Arial"/>
              </a:rPr>
              <a:t> </a:t>
            </a:r>
            <a:r>
              <a:rPr sz="2200" spc="-75" dirty="0">
                <a:latin typeface="Arial"/>
                <a:cs typeface="Arial"/>
              </a:rPr>
              <a:t>transfer</a:t>
            </a:r>
            <a:r>
              <a:rPr sz="2200" spc="-180" dirty="0">
                <a:latin typeface="Arial"/>
                <a:cs typeface="Arial"/>
              </a:rPr>
              <a:t> </a:t>
            </a:r>
            <a:r>
              <a:rPr sz="2200" spc="-105" dirty="0">
                <a:latin typeface="Arial"/>
                <a:cs typeface="Arial"/>
              </a:rPr>
              <a:t>and</a:t>
            </a:r>
            <a:r>
              <a:rPr sz="2200" spc="-190" dirty="0">
                <a:latin typeface="Arial"/>
                <a:cs typeface="Arial"/>
              </a:rPr>
              <a:t> </a:t>
            </a:r>
            <a:r>
              <a:rPr sz="2200" spc="-45" dirty="0">
                <a:latin typeface="Arial"/>
                <a:cs typeface="Arial"/>
              </a:rPr>
              <a:t>tear  </a:t>
            </a:r>
            <a:r>
              <a:rPr sz="2200" spc="-55" dirty="0">
                <a:latin typeface="Arial"/>
                <a:cs typeface="Arial"/>
              </a:rPr>
              <a:t>down)</a:t>
            </a:r>
            <a:endParaRPr sz="2200">
              <a:latin typeface="Arial"/>
              <a:cs typeface="Arial"/>
            </a:endParaRPr>
          </a:p>
          <a:p>
            <a:pPr marL="438784" indent="-287020">
              <a:lnSpc>
                <a:spcPct val="100000"/>
              </a:lnSpc>
              <a:spcBef>
                <a:spcPts val="285"/>
              </a:spcBef>
              <a:buClr>
                <a:srgbClr val="9A0000"/>
              </a:buClr>
              <a:buFont typeface="Wingdings"/>
              <a:buChar char=""/>
              <a:tabLst>
                <a:tab pos="438784" algn="l"/>
                <a:tab pos="439420" algn="l"/>
              </a:tabLst>
            </a:pPr>
            <a:r>
              <a:rPr sz="2200" spc="-170" dirty="0">
                <a:latin typeface="Arial"/>
                <a:cs typeface="Arial"/>
              </a:rPr>
              <a:t>Resources</a:t>
            </a:r>
            <a:r>
              <a:rPr sz="2200" spc="-220" dirty="0">
                <a:latin typeface="Arial"/>
                <a:cs typeface="Arial"/>
              </a:rPr>
              <a:t> </a:t>
            </a:r>
            <a:r>
              <a:rPr sz="2200" spc="-155" dirty="0">
                <a:latin typeface="Arial"/>
                <a:cs typeface="Arial"/>
              </a:rPr>
              <a:t>can</a:t>
            </a:r>
            <a:r>
              <a:rPr sz="2200" spc="-140" dirty="0">
                <a:latin typeface="Arial"/>
                <a:cs typeface="Arial"/>
              </a:rPr>
              <a:t> </a:t>
            </a:r>
            <a:r>
              <a:rPr sz="2200" spc="-100" dirty="0">
                <a:latin typeface="Arial"/>
                <a:cs typeface="Arial"/>
              </a:rPr>
              <a:t>be</a:t>
            </a:r>
            <a:r>
              <a:rPr sz="2200" spc="-150" dirty="0">
                <a:latin typeface="Arial"/>
                <a:cs typeface="Arial"/>
              </a:rPr>
              <a:t> </a:t>
            </a:r>
            <a:r>
              <a:rPr sz="2200" spc="-85" dirty="0">
                <a:latin typeface="Arial"/>
                <a:cs typeface="Arial"/>
              </a:rPr>
              <a:t>allocated</a:t>
            </a:r>
            <a:r>
              <a:rPr sz="2200" spc="-240" dirty="0">
                <a:latin typeface="Arial"/>
                <a:cs typeface="Arial"/>
              </a:rPr>
              <a:t> </a:t>
            </a:r>
            <a:r>
              <a:rPr sz="2200" spc="-60" dirty="0">
                <a:latin typeface="Arial"/>
                <a:cs typeface="Arial"/>
              </a:rPr>
              <a:t>during</a:t>
            </a:r>
            <a:r>
              <a:rPr sz="2200" spc="-190" dirty="0">
                <a:latin typeface="Arial"/>
                <a:cs typeface="Arial"/>
              </a:rPr>
              <a:t> </a:t>
            </a:r>
            <a:r>
              <a:rPr sz="2200" spc="-80" dirty="0">
                <a:latin typeface="Arial"/>
                <a:cs typeface="Arial"/>
              </a:rPr>
              <a:t>setup</a:t>
            </a:r>
            <a:r>
              <a:rPr sz="2200" spc="-170" dirty="0">
                <a:latin typeface="Arial"/>
                <a:cs typeface="Arial"/>
              </a:rPr>
              <a:t> </a:t>
            </a:r>
            <a:r>
              <a:rPr sz="2200" spc="-135" dirty="0">
                <a:latin typeface="Arial"/>
                <a:cs typeface="Arial"/>
              </a:rPr>
              <a:t>phase</a:t>
            </a:r>
            <a:endParaRPr sz="2200">
              <a:latin typeface="Arial"/>
              <a:cs typeface="Arial"/>
            </a:endParaRPr>
          </a:p>
          <a:p>
            <a:pPr marL="438784" indent="-287020">
              <a:lnSpc>
                <a:spcPts val="2630"/>
              </a:lnSpc>
              <a:spcBef>
                <a:spcPts val="650"/>
              </a:spcBef>
              <a:buClr>
                <a:srgbClr val="9A0000"/>
              </a:buClr>
              <a:buFont typeface="Wingdings"/>
              <a:buChar char=""/>
              <a:tabLst>
                <a:tab pos="438784" algn="l"/>
                <a:tab pos="439420" algn="l"/>
              </a:tabLst>
            </a:pPr>
            <a:r>
              <a:rPr sz="2200" spc="-135" dirty="0">
                <a:latin typeface="Arial"/>
                <a:cs typeface="Arial"/>
              </a:rPr>
              <a:t>Data</a:t>
            </a:r>
            <a:r>
              <a:rPr sz="2200" spc="-185" dirty="0">
                <a:latin typeface="Arial"/>
                <a:cs typeface="Arial"/>
              </a:rPr>
              <a:t> </a:t>
            </a:r>
            <a:r>
              <a:rPr sz="2200" spc="-105" dirty="0">
                <a:latin typeface="Arial"/>
                <a:cs typeface="Arial"/>
              </a:rPr>
              <a:t>are</a:t>
            </a:r>
            <a:r>
              <a:rPr sz="2200" spc="-155" dirty="0">
                <a:latin typeface="Arial"/>
                <a:cs typeface="Arial"/>
              </a:rPr>
              <a:t> </a:t>
            </a:r>
            <a:r>
              <a:rPr sz="2200" spc="-120" dirty="0">
                <a:latin typeface="Arial"/>
                <a:cs typeface="Arial"/>
              </a:rPr>
              <a:t>packetized</a:t>
            </a:r>
            <a:r>
              <a:rPr sz="2200" spc="-235" dirty="0">
                <a:latin typeface="Arial"/>
                <a:cs typeface="Arial"/>
              </a:rPr>
              <a:t> </a:t>
            </a:r>
            <a:r>
              <a:rPr sz="2200" spc="-105" dirty="0">
                <a:latin typeface="Arial"/>
                <a:cs typeface="Arial"/>
              </a:rPr>
              <a:t>and</a:t>
            </a:r>
            <a:r>
              <a:rPr sz="2200" spc="-165" dirty="0">
                <a:latin typeface="Arial"/>
                <a:cs typeface="Arial"/>
              </a:rPr>
              <a:t> </a:t>
            </a:r>
            <a:r>
              <a:rPr sz="2200" spc="-130" dirty="0">
                <a:latin typeface="Arial"/>
                <a:cs typeface="Arial"/>
              </a:rPr>
              <a:t>each</a:t>
            </a:r>
            <a:r>
              <a:rPr sz="2200" spc="-185" dirty="0">
                <a:latin typeface="Arial"/>
                <a:cs typeface="Arial"/>
              </a:rPr>
              <a:t> </a:t>
            </a:r>
            <a:r>
              <a:rPr sz="2200" spc="-114" dirty="0">
                <a:latin typeface="Arial"/>
                <a:cs typeface="Arial"/>
              </a:rPr>
              <a:t>packet</a:t>
            </a:r>
            <a:r>
              <a:rPr sz="2200" spc="-200" dirty="0">
                <a:latin typeface="Arial"/>
                <a:cs typeface="Arial"/>
              </a:rPr>
              <a:t> </a:t>
            </a:r>
            <a:r>
              <a:rPr sz="2200" spc="-95" dirty="0">
                <a:latin typeface="Arial"/>
                <a:cs typeface="Arial"/>
              </a:rPr>
              <a:t>carries</a:t>
            </a:r>
            <a:r>
              <a:rPr sz="2200" spc="-185" dirty="0">
                <a:latin typeface="Arial"/>
                <a:cs typeface="Arial"/>
              </a:rPr>
              <a:t> </a:t>
            </a:r>
            <a:r>
              <a:rPr sz="2200" spc="-120" dirty="0">
                <a:latin typeface="Arial"/>
                <a:cs typeface="Arial"/>
              </a:rPr>
              <a:t>an</a:t>
            </a:r>
            <a:r>
              <a:rPr sz="2200" spc="-160" dirty="0">
                <a:latin typeface="Arial"/>
                <a:cs typeface="Arial"/>
              </a:rPr>
              <a:t> </a:t>
            </a:r>
            <a:r>
              <a:rPr sz="2200" spc="-135" dirty="0">
                <a:latin typeface="Arial"/>
                <a:cs typeface="Arial"/>
              </a:rPr>
              <a:t>address</a:t>
            </a:r>
            <a:r>
              <a:rPr sz="2200" spc="-200" dirty="0">
                <a:latin typeface="Arial"/>
                <a:cs typeface="Arial"/>
              </a:rPr>
              <a:t> </a:t>
            </a:r>
            <a:r>
              <a:rPr sz="2200" spc="-25" dirty="0">
                <a:latin typeface="Arial"/>
                <a:cs typeface="Arial"/>
              </a:rPr>
              <a:t>in</a:t>
            </a:r>
            <a:r>
              <a:rPr sz="2200" spc="-140" dirty="0">
                <a:latin typeface="Arial"/>
                <a:cs typeface="Arial"/>
              </a:rPr>
              <a:t> </a:t>
            </a:r>
            <a:r>
              <a:rPr sz="2200" spc="-20" dirty="0">
                <a:latin typeface="Arial"/>
                <a:cs typeface="Arial"/>
              </a:rPr>
              <a:t>the</a:t>
            </a:r>
            <a:endParaRPr sz="2200">
              <a:latin typeface="Arial"/>
              <a:cs typeface="Arial"/>
            </a:endParaRPr>
          </a:p>
          <a:p>
            <a:pPr marL="438784">
              <a:lnSpc>
                <a:spcPts val="2630"/>
              </a:lnSpc>
            </a:pPr>
            <a:r>
              <a:rPr sz="2200" spc="-90" dirty="0">
                <a:latin typeface="Arial"/>
                <a:cs typeface="Arial"/>
              </a:rPr>
              <a:t>header</a:t>
            </a:r>
            <a:endParaRPr sz="2200">
              <a:latin typeface="Arial"/>
              <a:cs typeface="Arial"/>
            </a:endParaRPr>
          </a:p>
          <a:p>
            <a:pPr marL="438784" indent="-287020">
              <a:lnSpc>
                <a:spcPct val="100000"/>
              </a:lnSpc>
              <a:spcBef>
                <a:spcPts val="359"/>
              </a:spcBef>
              <a:buClr>
                <a:srgbClr val="9A0000"/>
              </a:buClr>
              <a:buFont typeface="Wingdings"/>
              <a:buChar char=""/>
              <a:tabLst>
                <a:tab pos="438784" algn="l"/>
                <a:tab pos="439420" algn="l"/>
              </a:tabLst>
            </a:pPr>
            <a:r>
              <a:rPr sz="2200" b="1" spc="-120" dirty="0">
                <a:latin typeface="Trebuchet MS"/>
                <a:cs typeface="Trebuchet MS"/>
              </a:rPr>
              <a:t>Implemented </a:t>
            </a:r>
            <a:r>
              <a:rPr sz="2200" spc="-25" dirty="0">
                <a:latin typeface="Arial"/>
                <a:cs typeface="Arial"/>
              </a:rPr>
              <a:t>in</a:t>
            </a:r>
            <a:r>
              <a:rPr sz="2200" spc="-475" dirty="0">
                <a:latin typeface="Arial"/>
                <a:cs typeface="Arial"/>
              </a:rPr>
              <a:t> </a:t>
            </a:r>
            <a:r>
              <a:rPr sz="2200" b="1" spc="-125" dirty="0">
                <a:latin typeface="Trebuchet MS"/>
                <a:cs typeface="Trebuchet MS"/>
              </a:rPr>
              <a:t>data </a:t>
            </a:r>
            <a:r>
              <a:rPr sz="2200" b="1" spc="-120" dirty="0">
                <a:latin typeface="Trebuchet MS"/>
                <a:cs typeface="Trebuchet MS"/>
              </a:rPr>
              <a:t>link </a:t>
            </a:r>
            <a:r>
              <a:rPr sz="2200" b="1" spc="-160" dirty="0">
                <a:latin typeface="Trebuchet MS"/>
                <a:cs typeface="Trebuchet MS"/>
              </a:rPr>
              <a:t>layer</a:t>
            </a:r>
            <a:endParaRPr sz="2200">
              <a:latin typeface="Trebuchet MS"/>
              <a:cs typeface="Trebuchet MS"/>
            </a:endParaRPr>
          </a:p>
        </p:txBody>
      </p:sp>
    </p:spTree>
    <p:extLst>
      <p:ext uri="{BB962C8B-B14F-4D97-AF65-F5344CB8AC3E}">
        <p14:creationId xmlns:p14="http://schemas.microsoft.com/office/powerpoint/2010/main" xmlns="" val="15599358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AF2447F-CBEC-4840-998E-9D6948F498AA}"/>
              </a:ext>
            </a:extLst>
          </p:cNvPr>
          <p:cNvSpPr>
            <a:spLocks noGrp="1"/>
          </p:cNvSpPr>
          <p:nvPr>
            <p:ph type="body" idx="1"/>
          </p:nvPr>
        </p:nvSpPr>
        <p:spPr>
          <a:xfrm>
            <a:off x="609600" y="457200"/>
            <a:ext cx="8141334" cy="4801314"/>
          </a:xfrm>
        </p:spPr>
        <p:txBody>
          <a:bodyPr/>
          <a:lstStyle/>
          <a:p>
            <a:pPr algn="just"/>
            <a:r>
              <a:rPr lang="en-US" b="1" dirty="0">
                <a:solidFill>
                  <a:srgbClr val="333333"/>
                </a:solidFill>
                <a:latin typeface="Times New Roman" panose="02020603050405020304" pitchFamily="18" charset="0"/>
                <a:cs typeface="Times New Roman" panose="02020603050405020304" pitchFamily="18" charset="0"/>
              </a:rPr>
              <a:t>A</a:t>
            </a:r>
            <a:r>
              <a:rPr lang="en-US" b="1" i="0" dirty="0">
                <a:solidFill>
                  <a:srgbClr val="333333"/>
                </a:solidFill>
                <a:effectLst/>
                <a:latin typeface="Times New Roman" panose="02020603050405020304" pitchFamily="18" charset="0"/>
                <a:cs typeface="Times New Roman" panose="02020603050405020304" pitchFamily="18" charset="0"/>
              </a:rPr>
              <a:t>dvantages Of Packet Switching:</a:t>
            </a: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Cost-effective:</a:t>
            </a:r>
            <a:r>
              <a:rPr lang="en-US" b="0" i="0" dirty="0">
                <a:solidFill>
                  <a:srgbClr val="000000"/>
                </a:solidFill>
                <a:effectLst/>
                <a:latin typeface="Times New Roman" panose="02020603050405020304" pitchFamily="18" charset="0"/>
                <a:cs typeface="Times New Roman" panose="02020603050405020304" pitchFamily="18" charset="0"/>
              </a:rPr>
              <a:t> In packet switching technique, switching devices do not require massive secondary storage to store the packets, so cost is minimized to some extent. Therefore, we can say that the packet switching technique is a cost-effective technique.</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Reliable:</a:t>
            </a:r>
            <a:r>
              <a:rPr lang="en-US" b="0" i="0" dirty="0">
                <a:solidFill>
                  <a:srgbClr val="000000"/>
                </a:solidFill>
                <a:effectLst/>
                <a:latin typeface="Times New Roman" panose="02020603050405020304" pitchFamily="18" charset="0"/>
                <a:cs typeface="Times New Roman" panose="02020603050405020304" pitchFamily="18" charset="0"/>
              </a:rPr>
              <a:t> If any node is busy, then the packets can be rerouted. This ensures that the Packet Switching technique provides reliable communication.</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Efficient:</a:t>
            </a:r>
            <a:r>
              <a:rPr lang="en-US" b="0" i="0" dirty="0">
                <a:solidFill>
                  <a:srgbClr val="000000"/>
                </a:solidFill>
                <a:effectLst/>
                <a:latin typeface="Times New Roman" panose="02020603050405020304" pitchFamily="18" charset="0"/>
                <a:cs typeface="Times New Roman" panose="02020603050405020304" pitchFamily="18" charset="0"/>
              </a:rPr>
              <a:t> Packet Switching is an efficient technique. It does not require any established path prior to the transmission, and many users can use the same communication channel simultaneously, hence makes use of available bandwidth very efficiently.</a:t>
            </a:r>
          </a:p>
          <a:p>
            <a:endParaRPr lang="en-IN" dirty="0"/>
          </a:p>
        </p:txBody>
      </p:sp>
    </p:spTree>
    <p:extLst>
      <p:ext uri="{BB962C8B-B14F-4D97-AF65-F5344CB8AC3E}">
        <p14:creationId xmlns:p14="http://schemas.microsoft.com/office/powerpoint/2010/main" xmlns="" val="8980629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EC094DE-8066-4B18-ACEC-79B619F62BD0}"/>
              </a:ext>
            </a:extLst>
          </p:cNvPr>
          <p:cNvSpPr>
            <a:spLocks noGrp="1"/>
          </p:cNvSpPr>
          <p:nvPr>
            <p:ph type="body" idx="1"/>
          </p:nvPr>
        </p:nvSpPr>
        <p:spPr>
          <a:xfrm>
            <a:off x="535635" y="1259149"/>
            <a:ext cx="8141334" cy="3693319"/>
          </a:xfrm>
        </p:spPr>
        <p:txBody>
          <a:bodyPr/>
          <a:lstStyle/>
          <a:p>
            <a:pPr algn="just"/>
            <a:r>
              <a:rPr lang="en-US" b="1" i="0" dirty="0">
                <a:effectLst/>
                <a:latin typeface="Times New Roman" panose="02020603050405020304" pitchFamily="18" charset="0"/>
                <a:cs typeface="Times New Roman" panose="02020603050405020304" pitchFamily="18" charset="0"/>
              </a:rPr>
              <a:t>Disadvantages of packet switching:</a:t>
            </a:r>
          </a:p>
          <a:p>
            <a:pPr algn="just"/>
            <a:endParaRPr lang="en-US"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Packet Switching technique cannot be implemented in those applications that require low delay and high-quality services.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protocols used in a packet switching technique are very complex and requires high implementation cost.</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If the network is overloaded or corrupted, then it requires retransmission of lost packets. It can also lead to the loss of critical information if errors are nor recovered.</a:t>
            </a:r>
          </a:p>
          <a:p>
            <a:endParaRPr lang="en-IN" dirty="0"/>
          </a:p>
        </p:txBody>
      </p:sp>
    </p:spTree>
    <p:extLst>
      <p:ext uri="{BB962C8B-B14F-4D97-AF65-F5344CB8AC3E}">
        <p14:creationId xmlns:p14="http://schemas.microsoft.com/office/powerpoint/2010/main" xmlns="" val="14884688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5385916-A4A4-4471-BE04-1C3FD84AA9CC}"/>
              </a:ext>
            </a:extLst>
          </p:cNvPr>
          <p:cNvPicPr>
            <a:picLocks noChangeAspect="1"/>
          </p:cNvPicPr>
          <p:nvPr/>
        </p:nvPicPr>
        <p:blipFill>
          <a:blip r:embed="rId2"/>
          <a:stretch>
            <a:fillRect/>
          </a:stretch>
        </p:blipFill>
        <p:spPr>
          <a:xfrm>
            <a:off x="17585" y="228600"/>
            <a:ext cx="8610600" cy="5638800"/>
          </a:xfrm>
          <a:prstGeom prst="rect">
            <a:avLst/>
          </a:prstGeom>
        </p:spPr>
      </p:pic>
    </p:spTree>
    <p:extLst>
      <p:ext uri="{BB962C8B-B14F-4D97-AF65-F5344CB8AC3E}">
        <p14:creationId xmlns:p14="http://schemas.microsoft.com/office/powerpoint/2010/main" xmlns="" val="8483510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8447B3-99C6-423F-9C87-F0322F6FF3FC}"/>
              </a:ext>
            </a:extLst>
          </p:cNvPr>
          <p:cNvSpPr>
            <a:spLocks noGrp="1"/>
          </p:cNvSpPr>
          <p:nvPr>
            <p:ph type="title"/>
          </p:nvPr>
        </p:nvSpPr>
        <p:spPr>
          <a:xfrm>
            <a:off x="685800" y="90525"/>
            <a:ext cx="3340075" cy="492443"/>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History of Internet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1AC45C2F-AE68-4DDB-A6E3-75970E93160C}"/>
              </a:ext>
            </a:extLst>
          </p:cNvPr>
          <p:cNvSpPr>
            <a:spLocks noGrp="1"/>
          </p:cNvSpPr>
          <p:nvPr>
            <p:ph type="body" idx="1"/>
          </p:nvPr>
        </p:nvSpPr>
        <p:spPr>
          <a:xfrm>
            <a:off x="501333" y="838200"/>
            <a:ext cx="8141334" cy="5170646"/>
          </a:xfrm>
        </p:spPr>
        <p:txBody>
          <a:bodyPr/>
          <a:lstStyle/>
          <a:p>
            <a:pPr marL="356870" marR="28575" indent="-344805" algn="just">
              <a:lnSpc>
                <a:spcPct val="100000"/>
              </a:lnSpc>
              <a:spcBef>
                <a:spcPts val="105"/>
              </a:spcBef>
              <a:buClr>
                <a:srgbClr val="3333CC"/>
              </a:buClr>
              <a:buSzPct val="59090"/>
              <a:buFont typeface="Wingdings"/>
              <a:buChar char=""/>
              <a:tabLst>
                <a:tab pos="357505" algn="l"/>
              </a:tabLst>
            </a:pPr>
            <a:r>
              <a:rPr lang="en-US" sz="2400" spc="-30" dirty="0">
                <a:latin typeface="Times New Roman" panose="02020603050405020304" pitchFamily="18" charset="0"/>
                <a:cs typeface="Times New Roman" panose="02020603050405020304" pitchFamily="18" charset="0"/>
              </a:rPr>
              <a:t>More </a:t>
            </a:r>
            <a:r>
              <a:rPr lang="en-US" sz="2400" spc="-45" dirty="0">
                <a:latin typeface="Times New Roman" panose="02020603050405020304" pitchFamily="18" charset="0"/>
                <a:cs typeface="Times New Roman" panose="02020603050405020304" pitchFamily="18" charset="0"/>
              </a:rPr>
              <a:t>than </a:t>
            </a:r>
            <a:r>
              <a:rPr lang="en-US" sz="2400" spc="-100" dirty="0">
                <a:latin typeface="Times New Roman" panose="02020603050405020304" pitchFamily="18" charset="0"/>
                <a:cs typeface="Times New Roman" panose="02020603050405020304" pitchFamily="18" charset="0"/>
              </a:rPr>
              <a:t>100 </a:t>
            </a:r>
            <a:r>
              <a:rPr lang="en-US" sz="2400" spc="-65" dirty="0">
                <a:latin typeface="Times New Roman" panose="02020603050405020304" pitchFamily="18" charset="0"/>
                <a:cs typeface="Times New Roman" panose="02020603050405020304" pitchFamily="18" charset="0"/>
              </a:rPr>
              <a:t>countries </a:t>
            </a:r>
            <a:r>
              <a:rPr lang="en-US" sz="2400" spc="-150" dirty="0">
                <a:latin typeface="Times New Roman" panose="02020603050405020304" pitchFamily="18" charset="0"/>
                <a:cs typeface="Times New Roman" panose="02020603050405020304" pitchFamily="18" charset="0"/>
              </a:rPr>
              <a:t>use </a:t>
            </a:r>
            <a:r>
              <a:rPr lang="en-US" sz="2400" spc="-25" dirty="0">
                <a:latin typeface="Times New Roman" panose="02020603050405020304" pitchFamily="18" charset="0"/>
                <a:cs typeface="Times New Roman" panose="02020603050405020304" pitchFamily="18" charset="0"/>
              </a:rPr>
              <a:t>the </a:t>
            </a:r>
            <a:r>
              <a:rPr lang="en-US" sz="2400" spc="-35" dirty="0">
                <a:latin typeface="Times New Roman" panose="02020603050405020304" pitchFamily="18" charset="0"/>
                <a:cs typeface="Times New Roman" panose="02020603050405020304" pitchFamily="18" charset="0"/>
              </a:rPr>
              <a:t>Internet. Millions </a:t>
            </a:r>
            <a:r>
              <a:rPr lang="en-US" sz="2400" spc="5" dirty="0">
                <a:latin typeface="Times New Roman" panose="02020603050405020304" pitchFamily="18" charset="0"/>
                <a:cs typeface="Times New Roman" panose="02020603050405020304" pitchFamily="18" charset="0"/>
              </a:rPr>
              <a:t>of </a:t>
            </a:r>
            <a:r>
              <a:rPr lang="en-US" sz="2400" spc="-75" dirty="0">
                <a:latin typeface="Times New Roman" panose="02020603050405020304" pitchFamily="18" charset="0"/>
                <a:cs typeface="Times New Roman" panose="02020603050405020304" pitchFamily="18" charset="0"/>
              </a:rPr>
              <a:t>people </a:t>
            </a:r>
            <a:r>
              <a:rPr lang="en-US" sz="2400" spc="-95" dirty="0">
                <a:latin typeface="Times New Roman" panose="02020603050405020304" pitchFamily="18" charset="0"/>
                <a:cs typeface="Times New Roman" panose="02020603050405020304" pitchFamily="18" charset="0"/>
              </a:rPr>
              <a:t>are  </a:t>
            </a:r>
            <a:r>
              <a:rPr lang="en-US" sz="2400" spc="-125" dirty="0">
                <a:latin typeface="Times New Roman" panose="02020603050405020304" pitchFamily="18" charset="0"/>
                <a:cs typeface="Times New Roman" panose="02020603050405020304" pitchFamily="18" charset="0"/>
              </a:rPr>
              <a:t>users. </a:t>
            </a:r>
            <a:r>
              <a:rPr lang="en-US" sz="2400" spc="-195" dirty="0">
                <a:latin typeface="Times New Roman" panose="02020603050405020304" pitchFamily="18" charset="0"/>
                <a:cs typeface="Times New Roman" panose="02020603050405020304" pitchFamily="18" charset="0"/>
              </a:rPr>
              <a:t>Yet </a:t>
            </a:r>
            <a:r>
              <a:rPr lang="en-US" sz="2400" spc="-40" dirty="0">
                <a:latin typeface="Times New Roman" panose="02020603050405020304" pitchFamily="18" charset="0"/>
                <a:cs typeface="Times New Roman" panose="02020603050405020304" pitchFamily="18" charset="0"/>
              </a:rPr>
              <a:t>this </a:t>
            </a:r>
            <a:r>
              <a:rPr lang="en-US" sz="2400" spc="-60" dirty="0">
                <a:latin typeface="Times New Roman" panose="02020603050405020304" pitchFamily="18" charset="0"/>
                <a:cs typeface="Times New Roman" panose="02020603050405020304" pitchFamily="18" charset="0"/>
              </a:rPr>
              <a:t>extraordinary </a:t>
            </a:r>
            <a:r>
              <a:rPr lang="en-US" sz="2400" spc="-70" dirty="0">
                <a:latin typeface="Times New Roman" panose="02020603050405020304" pitchFamily="18" charset="0"/>
                <a:cs typeface="Times New Roman" panose="02020603050405020304" pitchFamily="18" charset="0"/>
              </a:rPr>
              <a:t>communication </a:t>
            </a:r>
            <a:r>
              <a:rPr lang="en-US" sz="2400" spc="-125" dirty="0">
                <a:latin typeface="Times New Roman" panose="02020603050405020304" pitchFamily="18" charset="0"/>
                <a:cs typeface="Times New Roman" panose="02020603050405020304" pitchFamily="18" charset="0"/>
              </a:rPr>
              <a:t>system </a:t>
            </a:r>
            <a:r>
              <a:rPr lang="en-US" sz="2400" spc="-55" dirty="0">
                <a:latin typeface="Times New Roman" panose="02020603050405020304" pitchFamily="18" charset="0"/>
                <a:cs typeface="Times New Roman" panose="02020603050405020304" pitchFamily="18" charset="0"/>
              </a:rPr>
              <a:t>only </a:t>
            </a:r>
            <a:r>
              <a:rPr lang="en-US" sz="2400" spc="-140" dirty="0">
                <a:latin typeface="Times New Roman" panose="02020603050405020304" pitchFamily="18" charset="0"/>
                <a:cs typeface="Times New Roman" panose="02020603050405020304" pitchFamily="18" charset="0"/>
              </a:rPr>
              <a:t>came </a:t>
            </a:r>
            <a:r>
              <a:rPr lang="en-US" sz="2400" spc="-10" dirty="0">
                <a:latin typeface="Times New Roman" panose="02020603050405020304" pitchFamily="18" charset="0"/>
                <a:cs typeface="Times New Roman" panose="02020603050405020304" pitchFamily="18" charset="0"/>
              </a:rPr>
              <a:t>into  </a:t>
            </a:r>
            <a:r>
              <a:rPr lang="en-US" sz="2400" spc="-90" dirty="0">
                <a:latin typeface="Times New Roman" panose="02020603050405020304" pitchFamily="18" charset="0"/>
                <a:cs typeface="Times New Roman" panose="02020603050405020304" pitchFamily="18" charset="0"/>
              </a:rPr>
              <a:t>being </a:t>
            </a:r>
            <a:r>
              <a:rPr lang="en-US" sz="2400" spc="-25" dirty="0">
                <a:latin typeface="Times New Roman" panose="02020603050405020304" pitchFamily="18" charset="0"/>
                <a:cs typeface="Times New Roman" panose="02020603050405020304" pitchFamily="18" charset="0"/>
              </a:rPr>
              <a:t>in</a:t>
            </a:r>
            <a:r>
              <a:rPr lang="en-US" sz="2400" spc="-175"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1969.</a:t>
            </a:r>
            <a:endParaRPr lang="en-US" sz="2400" dirty="0">
              <a:latin typeface="Times New Roman" panose="02020603050405020304" pitchFamily="18" charset="0"/>
              <a:cs typeface="Times New Roman" panose="02020603050405020304" pitchFamily="18" charset="0"/>
            </a:endParaRPr>
          </a:p>
          <a:p>
            <a:pPr algn="just">
              <a:lnSpc>
                <a:spcPct val="100000"/>
              </a:lnSpc>
              <a:spcBef>
                <a:spcPts val="20"/>
              </a:spcBef>
              <a:buClr>
                <a:srgbClr val="3333CC"/>
              </a:buClr>
              <a:buFont typeface="Wingdings"/>
              <a:buChar char=""/>
            </a:pPr>
            <a:endParaRPr lang="en-US" sz="3600" dirty="0">
              <a:latin typeface="Times New Roman" panose="02020603050405020304" pitchFamily="18" charset="0"/>
              <a:cs typeface="Times New Roman" panose="02020603050405020304" pitchFamily="18" charset="0"/>
            </a:endParaRPr>
          </a:p>
          <a:p>
            <a:pPr marL="356870" marR="5080" indent="-344805" algn="just">
              <a:lnSpc>
                <a:spcPct val="100000"/>
              </a:lnSpc>
              <a:spcBef>
                <a:spcPts val="5"/>
              </a:spcBef>
              <a:buClr>
                <a:srgbClr val="3333CC"/>
              </a:buClr>
              <a:buSzPct val="59090"/>
              <a:buFont typeface="Wingdings"/>
              <a:buChar char=""/>
              <a:tabLst>
                <a:tab pos="421640" algn="l"/>
              </a:tabLst>
            </a:pPr>
            <a:r>
              <a:rPr lang="en-US"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In </a:t>
            </a:r>
            <a:r>
              <a:rPr lang="en-US" sz="2400" spc="-20" dirty="0">
                <a:latin typeface="Times New Roman" panose="02020603050405020304" pitchFamily="18" charset="0"/>
                <a:cs typeface="Times New Roman" panose="02020603050405020304" pitchFamily="18" charset="0"/>
              </a:rPr>
              <a:t>the </a:t>
            </a:r>
            <a:r>
              <a:rPr lang="en-US" sz="2400" spc="-95" dirty="0">
                <a:latin typeface="Times New Roman" panose="02020603050405020304" pitchFamily="18" charset="0"/>
                <a:cs typeface="Times New Roman" panose="02020603050405020304" pitchFamily="18" charset="0"/>
              </a:rPr>
              <a:t>mid-1960s, </a:t>
            </a:r>
            <a:r>
              <a:rPr lang="en-US" sz="2400" spc="-70" dirty="0">
                <a:latin typeface="Times New Roman" panose="02020603050405020304" pitchFamily="18" charset="0"/>
                <a:cs typeface="Times New Roman" panose="02020603050405020304" pitchFamily="18" charset="0"/>
              </a:rPr>
              <a:t>mainframe </a:t>
            </a:r>
            <a:r>
              <a:rPr lang="en-US" sz="2400" spc="-80" dirty="0">
                <a:latin typeface="Times New Roman" panose="02020603050405020304" pitchFamily="18" charset="0"/>
                <a:cs typeface="Times New Roman" panose="02020603050405020304" pitchFamily="18" charset="0"/>
              </a:rPr>
              <a:t>computers </a:t>
            </a:r>
            <a:r>
              <a:rPr lang="en-US" sz="2400" spc="-25" dirty="0">
                <a:latin typeface="Times New Roman" panose="02020603050405020304" pitchFamily="18" charset="0"/>
                <a:cs typeface="Times New Roman" panose="02020603050405020304" pitchFamily="18" charset="0"/>
              </a:rPr>
              <a:t>in </a:t>
            </a:r>
            <a:r>
              <a:rPr lang="en-US" sz="2400" spc="-110" dirty="0">
                <a:latin typeface="Times New Roman" panose="02020603050405020304" pitchFamily="18" charset="0"/>
                <a:cs typeface="Times New Roman" panose="02020603050405020304" pitchFamily="18" charset="0"/>
              </a:rPr>
              <a:t>research </a:t>
            </a:r>
            <a:r>
              <a:rPr lang="en-US" sz="2400" spc="-95" dirty="0">
                <a:latin typeface="Times New Roman" panose="02020603050405020304" pitchFamily="18" charset="0"/>
                <a:cs typeface="Times New Roman" panose="02020603050405020304" pitchFamily="18" charset="0"/>
              </a:rPr>
              <a:t>organizations  </a:t>
            </a:r>
            <a:r>
              <a:rPr lang="en-US" sz="2400" spc="-70" dirty="0">
                <a:latin typeface="Times New Roman" panose="02020603050405020304" pitchFamily="18" charset="0"/>
                <a:cs typeface="Times New Roman" panose="02020603050405020304" pitchFamily="18" charset="0"/>
              </a:rPr>
              <a:t>were </a:t>
            </a:r>
            <a:r>
              <a:rPr lang="en-US" sz="2400" spc="-90" dirty="0">
                <a:latin typeface="Times New Roman" panose="02020603050405020304" pitchFamily="18" charset="0"/>
                <a:cs typeface="Times New Roman" panose="02020603050405020304" pitchFamily="18" charset="0"/>
              </a:rPr>
              <a:t>standalone </a:t>
            </a:r>
            <a:r>
              <a:rPr lang="en-US" sz="2400" spc="-110" dirty="0">
                <a:latin typeface="Times New Roman" panose="02020603050405020304" pitchFamily="18" charset="0"/>
                <a:cs typeface="Times New Roman" panose="02020603050405020304" pitchFamily="18" charset="0"/>
              </a:rPr>
              <a:t>devices. Computers </a:t>
            </a:r>
            <a:r>
              <a:rPr lang="en-US" sz="2400" spc="-15" dirty="0">
                <a:latin typeface="Times New Roman" panose="02020603050405020304" pitchFamily="18" charset="0"/>
                <a:cs typeface="Times New Roman" panose="02020603050405020304" pitchFamily="18" charset="0"/>
              </a:rPr>
              <a:t>from </a:t>
            </a:r>
            <a:r>
              <a:rPr lang="en-US" sz="2400" spc="-25" dirty="0">
                <a:latin typeface="Times New Roman" panose="02020603050405020304" pitchFamily="18" charset="0"/>
                <a:cs typeface="Times New Roman" panose="02020603050405020304" pitchFamily="18" charset="0"/>
              </a:rPr>
              <a:t>different </a:t>
            </a:r>
            <a:r>
              <a:rPr lang="en-US" sz="2400" spc="-80" dirty="0">
                <a:latin typeface="Times New Roman" panose="02020603050405020304" pitchFamily="18" charset="0"/>
                <a:cs typeface="Times New Roman" panose="02020603050405020304" pitchFamily="18" charset="0"/>
              </a:rPr>
              <a:t>manufacturers  </a:t>
            </a:r>
            <a:r>
              <a:rPr lang="en-US" sz="2400" spc="-70" dirty="0">
                <a:latin typeface="Times New Roman" panose="02020603050405020304" pitchFamily="18" charset="0"/>
                <a:cs typeface="Times New Roman" panose="02020603050405020304" pitchFamily="18" charset="0"/>
              </a:rPr>
              <a:t>were </a:t>
            </a:r>
            <a:r>
              <a:rPr lang="en-US" sz="2400" spc="-85" dirty="0">
                <a:latin typeface="Times New Roman" panose="02020603050405020304" pitchFamily="18" charset="0"/>
                <a:cs typeface="Times New Roman" panose="02020603050405020304" pitchFamily="18" charset="0"/>
              </a:rPr>
              <a:t>unable </a:t>
            </a:r>
            <a:r>
              <a:rPr lang="en-US" sz="2400" spc="25" dirty="0">
                <a:latin typeface="Times New Roman" panose="02020603050405020304" pitchFamily="18" charset="0"/>
                <a:cs typeface="Times New Roman" panose="02020603050405020304" pitchFamily="18" charset="0"/>
              </a:rPr>
              <a:t>to </a:t>
            </a:r>
            <a:r>
              <a:rPr lang="en-US" sz="2400" spc="-85" dirty="0">
                <a:latin typeface="Times New Roman" panose="02020603050405020304" pitchFamily="18" charset="0"/>
                <a:cs typeface="Times New Roman" panose="02020603050405020304" pitchFamily="18" charset="0"/>
              </a:rPr>
              <a:t>communicate </a:t>
            </a:r>
            <a:r>
              <a:rPr lang="en-US" sz="2400" spc="15" dirty="0">
                <a:latin typeface="Times New Roman" panose="02020603050405020304" pitchFamily="18" charset="0"/>
                <a:cs typeface="Times New Roman" panose="02020603050405020304" pitchFamily="18" charset="0"/>
              </a:rPr>
              <a:t>with </a:t>
            </a:r>
            <a:r>
              <a:rPr lang="en-US" sz="2400" spc="-85" dirty="0">
                <a:latin typeface="Times New Roman" panose="02020603050405020304" pitchFamily="18" charset="0"/>
                <a:cs typeface="Times New Roman" panose="02020603050405020304" pitchFamily="18" charset="0"/>
              </a:rPr>
              <a:t>one</a:t>
            </a:r>
            <a:r>
              <a:rPr lang="en-US" sz="2400" spc="-200"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another.</a:t>
            </a:r>
            <a:endParaRPr lang="en-US" sz="2400" dirty="0">
              <a:latin typeface="Times New Roman" panose="02020603050405020304" pitchFamily="18" charset="0"/>
              <a:cs typeface="Times New Roman" panose="02020603050405020304" pitchFamily="18" charset="0"/>
            </a:endParaRPr>
          </a:p>
          <a:p>
            <a:pPr algn="just">
              <a:lnSpc>
                <a:spcPct val="100000"/>
              </a:lnSpc>
              <a:spcBef>
                <a:spcPts val="15"/>
              </a:spcBef>
              <a:buClr>
                <a:srgbClr val="3333CC"/>
              </a:buClr>
              <a:buFont typeface="Wingdings"/>
              <a:buChar char=""/>
            </a:pPr>
            <a:endParaRPr lang="en-US" sz="3600" dirty="0">
              <a:latin typeface="Times New Roman" panose="02020603050405020304" pitchFamily="18" charset="0"/>
              <a:cs typeface="Times New Roman" panose="02020603050405020304" pitchFamily="18" charset="0"/>
            </a:endParaRPr>
          </a:p>
          <a:p>
            <a:pPr marL="356870" marR="345440" indent="-344805" algn="just">
              <a:lnSpc>
                <a:spcPct val="100000"/>
              </a:lnSpc>
              <a:spcBef>
                <a:spcPts val="5"/>
              </a:spcBef>
              <a:buClr>
                <a:srgbClr val="3333CC"/>
              </a:buClr>
              <a:buSzPct val="59090"/>
              <a:buFont typeface="Wingdings"/>
              <a:buChar char=""/>
              <a:tabLst>
                <a:tab pos="356870" algn="l"/>
                <a:tab pos="357505" algn="l"/>
                <a:tab pos="2209800" algn="l"/>
                <a:tab pos="3425825" algn="l"/>
              </a:tabLst>
            </a:pPr>
            <a:r>
              <a:rPr lang="en-US" sz="2400" spc="-155" dirty="0">
                <a:latin typeface="Times New Roman" panose="02020603050405020304" pitchFamily="18" charset="0"/>
                <a:cs typeface="Times New Roman" panose="02020603050405020304" pitchFamily="18" charset="0"/>
              </a:rPr>
              <a:t>The </a:t>
            </a:r>
            <a:r>
              <a:rPr lang="en-US" sz="2400" spc="-85"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Advanced	</a:t>
            </a:r>
            <a:r>
              <a:rPr lang="en-US" sz="2400" spc="-165" dirty="0">
                <a:latin typeface="Times New Roman" panose="02020603050405020304" pitchFamily="18" charset="0"/>
                <a:cs typeface="Times New Roman" panose="02020603050405020304" pitchFamily="18" charset="0"/>
              </a:rPr>
              <a:t>Research	</a:t>
            </a:r>
            <a:r>
              <a:rPr lang="en-US" sz="2400" spc="-95" dirty="0">
                <a:latin typeface="Times New Roman" panose="02020603050405020304" pitchFamily="18" charset="0"/>
                <a:cs typeface="Times New Roman" panose="02020603050405020304" pitchFamily="18" charset="0"/>
              </a:rPr>
              <a:t>Projects </a:t>
            </a:r>
            <a:r>
              <a:rPr lang="en-US" sz="2400" spc="-190" dirty="0">
                <a:latin typeface="Times New Roman" panose="02020603050405020304" pitchFamily="18" charset="0"/>
                <a:cs typeface="Times New Roman" panose="02020603050405020304" pitchFamily="18" charset="0"/>
              </a:rPr>
              <a:t>Agency(ARPA) </a:t>
            </a:r>
            <a:r>
              <a:rPr lang="en-US" sz="2400" spc="-25" dirty="0">
                <a:latin typeface="Times New Roman" panose="02020603050405020304" pitchFamily="18" charset="0"/>
                <a:cs typeface="Times New Roman" panose="02020603050405020304" pitchFamily="18" charset="0"/>
              </a:rPr>
              <a:t>in </a:t>
            </a:r>
            <a:r>
              <a:rPr lang="en-US" sz="2400" spc="-20" dirty="0">
                <a:latin typeface="Times New Roman" panose="02020603050405020304" pitchFamily="18" charset="0"/>
                <a:cs typeface="Times New Roman" panose="02020603050405020304" pitchFamily="18" charset="0"/>
              </a:rPr>
              <a:t>the  </a:t>
            </a:r>
            <a:r>
              <a:rPr lang="en-US" sz="2400" spc="-60" dirty="0">
                <a:latin typeface="Times New Roman" panose="02020603050405020304" pitchFamily="18" charset="0"/>
                <a:cs typeface="Times New Roman" panose="02020603050405020304" pitchFamily="18" charset="0"/>
              </a:rPr>
              <a:t>Department </a:t>
            </a:r>
            <a:r>
              <a:rPr lang="en-US" sz="2400" spc="5" dirty="0">
                <a:latin typeface="Times New Roman" panose="02020603050405020304" pitchFamily="18" charset="0"/>
                <a:cs typeface="Times New Roman" panose="02020603050405020304" pitchFamily="18" charset="0"/>
              </a:rPr>
              <a:t>of </a:t>
            </a:r>
            <a:r>
              <a:rPr lang="en-US" sz="2400" spc="-130" dirty="0">
                <a:latin typeface="Times New Roman" panose="02020603050405020304" pitchFamily="18" charset="0"/>
                <a:cs typeface="Times New Roman" panose="02020603050405020304" pitchFamily="18" charset="0"/>
              </a:rPr>
              <a:t>Defense (DoD) </a:t>
            </a:r>
            <a:r>
              <a:rPr lang="en-US" sz="2400" spc="-145" dirty="0">
                <a:latin typeface="Times New Roman" panose="02020603050405020304" pitchFamily="18" charset="0"/>
                <a:cs typeface="Times New Roman" panose="02020603050405020304" pitchFamily="18" charset="0"/>
              </a:rPr>
              <a:t>was </a:t>
            </a:r>
            <a:r>
              <a:rPr lang="en-US" sz="2400" spc="-55" dirty="0">
                <a:latin typeface="Times New Roman" panose="02020603050405020304" pitchFamily="18" charset="0"/>
                <a:cs typeface="Times New Roman" panose="02020603050405020304" pitchFamily="18" charset="0"/>
              </a:rPr>
              <a:t>interested </a:t>
            </a:r>
            <a:r>
              <a:rPr lang="en-US" sz="2400" spc="-25" dirty="0">
                <a:latin typeface="Times New Roman" panose="02020603050405020304" pitchFamily="18" charset="0"/>
                <a:cs typeface="Times New Roman" panose="02020603050405020304" pitchFamily="18" charset="0"/>
              </a:rPr>
              <a:t>in </a:t>
            </a:r>
            <a:r>
              <a:rPr lang="en-US" sz="2400" spc="-50" dirty="0">
                <a:latin typeface="Times New Roman" panose="02020603050405020304" pitchFamily="18" charset="0"/>
                <a:cs typeface="Times New Roman" panose="02020603050405020304" pitchFamily="18" charset="0"/>
              </a:rPr>
              <a:t>finding </a:t>
            </a:r>
            <a:r>
              <a:rPr lang="en-US" sz="2400" spc="-170" dirty="0">
                <a:latin typeface="Times New Roman" panose="02020603050405020304" pitchFamily="18" charset="0"/>
                <a:cs typeface="Times New Roman" panose="02020603050405020304" pitchFamily="18" charset="0"/>
              </a:rPr>
              <a:t>a </a:t>
            </a:r>
            <a:r>
              <a:rPr lang="en-US" sz="2400" spc="-120" dirty="0">
                <a:latin typeface="Times New Roman" panose="02020603050405020304" pitchFamily="18" charset="0"/>
                <a:cs typeface="Times New Roman" panose="02020603050405020304" pitchFamily="18" charset="0"/>
              </a:rPr>
              <a:t>way </a:t>
            </a:r>
            <a:r>
              <a:rPr lang="en-US" sz="2400" spc="20" dirty="0">
                <a:latin typeface="Times New Roman" panose="02020603050405020304" pitchFamily="18" charset="0"/>
                <a:cs typeface="Times New Roman" panose="02020603050405020304" pitchFamily="18" charset="0"/>
              </a:rPr>
              <a:t>to  </a:t>
            </a:r>
            <a:r>
              <a:rPr lang="en-US" sz="2400" spc="-80" dirty="0">
                <a:latin typeface="Times New Roman" panose="02020603050405020304" pitchFamily="18" charset="0"/>
                <a:cs typeface="Times New Roman" panose="02020603050405020304" pitchFamily="18" charset="0"/>
              </a:rPr>
              <a:t>connect computers </a:t>
            </a:r>
            <a:r>
              <a:rPr lang="en-US" sz="2400" spc="-150" dirty="0">
                <a:latin typeface="Times New Roman" panose="02020603050405020304" pitchFamily="18" charset="0"/>
                <a:cs typeface="Times New Roman" panose="02020603050405020304" pitchFamily="18" charset="0"/>
              </a:rPr>
              <a:t>so </a:t>
            </a:r>
            <a:r>
              <a:rPr lang="en-US" sz="2400" spc="-5" dirty="0">
                <a:latin typeface="Times New Roman" panose="02020603050405020304" pitchFamily="18" charset="0"/>
                <a:cs typeface="Times New Roman" panose="02020603050405020304" pitchFamily="18" charset="0"/>
              </a:rPr>
              <a:t>that </a:t>
            </a:r>
            <a:r>
              <a:rPr lang="en-US" sz="2400" spc="-25" dirty="0">
                <a:latin typeface="Times New Roman" panose="02020603050405020304" pitchFamily="18" charset="0"/>
                <a:cs typeface="Times New Roman" panose="02020603050405020304" pitchFamily="18" charset="0"/>
              </a:rPr>
              <a:t>the </a:t>
            </a:r>
            <a:r>
              <a:rPr lang="en-US" sz="2400" spc="-114" dirty="0">
                <a:latin typeface="Times New Roman" panose="02020603050405020304" pitchFamily="18" charset="0"/>
                <a:cs typeface="Times New Roman" panose="02020603050405020304" pitchFamily="18" charset="0"/>
              </a:rPr>
              <a:t>researchers </a:t>
            </a:r>
            <a:r>
              <a:rPr lang="en-US" sz="2400" spc="-50" dirty="0">
                <a:latin typeface="Times New Roman" panose="02020603050405020304" pitchFamily="18" charset="0"/>
                <a:cs typeface="Times New Roman" panose="02020603050405020304" pitchFamily="18" charset="0"/>
              </a:rPr>
              <a:t>they </a:t>
            </a:r>
            <a:r>
              <a:rPr lang="en-US" sz="2400" spc="-60" dirty="0">
                <a:latin typeface="Times New Roman" panose="02020603050405020304" pitchFamily="18" charset="0"/>
                <a:cs typeface="Times New Roman" panose="02020603050405020304" pitchFamily="18" charset="0"/>
              </a:rPr>
              <a:t>funded </a:t>
            </a:r>
            <a:r>
              <a:rPr lang="en-US" sz="2400" spc="-75" dirty="0">
                <a:latin typeface="Times New Roman" panose="02020603050405020304" pitchFamily="18" charset="0"/>
                <a:cs typeface="Times New Roman" panose="02020603050405020304" pitchFamily="18" charset="0"/>
              </a:rPr>
              <a:t>could  </a:t>
            </a:r>
            <a:r>
              <a:rPr lang="en-US" sz="2400" spc="-125" dirty="0">
                <a:latin typeface="Times New Roman" panose="02020603050405020304" pitchFamily="18" charset="0"/>
                <a:cs typeface="Times New Roman" panose="02020603050405020304" pitchFamily="18" charset="0"/>
              </a:rPr>
              <a:t>share </a:t>
            </a:r>
            <a:r>
              <a:rPr lang="en-US" sz="2400" spc="-5" dirty="0">
                <a:latin typeface="Times New Roman" panose="02020603050405020304" pitchFamily="18" charset="0"/>
                <a:cs typeface="Times New Roman" panose="02020603050405020304" pitchFamily="18" charset="0"/>
              </a:rPr>
              <a:t>their </a:t>
            </a:r>
            <a:r>
              <a:rPr lang="en-US" sz="2400" spc="-75" dirty="0">
                <a:latin typeface="Times New Roman" panose="02020603050405020304" pitchFamily="18" charset="0"/>
                <a:cs typeface="Times New Roman" panose="02020603050405020304" pitchFamily="18" charset="0"/>
              </a:rPr>
              <a:t>findings, </a:t>
            </a:r>
            <a:r>
              <a:rPr lang="en-US" sz="2400" spc="-50" dirty="0">
                <a:latin typeface="Times New Roman" panose="02020603050405020304" pitchFamily="18" charset="0"/>
                <a:cs typeface="Times New Roman" panose="02020603050405020304" pitchFamily="18" charset="0"/>
              </a:rPr>
              <a:t>thereby </a:t>
            </a:r>
            <a:r>
              <a:rPr lang="en-US" sz="2400" spc="-85" dirty="0">
                <a:latin typeface="Times New Roman" panose="02020603050405020304" pitchFamily="18" charset="0"/>
                <a:cs typeface="Times New Roman" panose="02020603050405020304" pitchFamily="18" charset="0"/>
              </a:rPr>
              <a:t>reducing </a:t>
            </a:r>
            <a:r>
              <a:rPr lang="en-US" sz="2400" spc="-125" dirty="0">
                <a:latin typeface="Times New Roman" panose="02020603050405020304" pitchFamily="18" charset="0"/>
                <a:cs typeface="Times New Roman" panose="02020603050405020304" pitchFamily="18" charset="0"/>
              </a:rPr>
              <a:t>costs </a:t>
            </a:r>
            <a:r>
              <a:rPr lang="en-US" sz="2400" spc="-105" dirty="0">
                <a:latin typeface="Times New Roman" panose="02020603050405020304" pitchFamily="18" charset="0"/>
                <a:cs typeface="Times New Roman" panose="02020603050405020304" pitchFamily="18" charset="0"/>
              </a:rPr>
              <a:t>and </a:t>
            </a:r>
            <a:r>
              <a:rPr lang="en-US" sz="2400" spc="-50" dirty="0">
                <a:latin typeface="Times New Roman" panose="02020603050405020304" pitchFamily="18" charset="0"/>
                <a:cs typeface="Times New Roman" panose="02020603050405020304" pitchFamily="18" charset="0"/>
              </a:rPr>
              <a:t>eliminating  duplication </a:t>
            </a:r>
            <a:r>
              <a:rPr lang="en-US" sz="2400" spc="5" dirty="0">
                <a:latin typeface="Times New Roman" panose="02020603050405020304" pitchFamily="18" charset="0"/>
                <a:cs typeface="Times New Roman" panose="02020603050405020304" pitchFamily="18" charset="0"/>
              </a:rPr>
              <a:t>of</a:t>
            </a:r>
            <a:r>
              <a:rPr lang="en-US" sz="2400" spc="-26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effort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337462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8540" y="419862"/>
            <a:ext cx="7926705" cy="5326380"/>
          </a:xfrm>
          <a:prstGeom prst="rect">
            <a:avLst/>
          </a:prstGeom>
        </p:spPr>
        <p:txBody>
          <a:bodyPr vert="horz" wrap="square" lIns="0" tIns="13335" rIns="0" bIns="0" rtlCol="0">
            <a:spAutoFit/>
          </a:bodyPr>
          <a:lstStyle/>
          <a:p>
            <a:pPr marL="356870" marR="5080" indent="-344805">
              <a:lnSpc>
                <a:spcPct val="100000"/>
              </a:lnSpc>
              <a:spcBef>
                <a:spcPts val="105"/>
              </a:spcBef>
              <a:buClr>
                <a:srgbClr val="3333CC"/>
              </a:buClr>
              <a:buSzPct val="59090"/>
              <a:buFont typeface="Wingdings"/>
              <a:buChar char=""/>
              <a:tabLst>
                <a:tab pos="356870" algn="l"/>
                <a:tab pos="357505" algn="l"/>
                <a:tab pos="716915" algn="l"/>
                <a:tab pos="2221230" algn="l"/>
                <a:tab pos="3981450" algn="l"/>
              </a:tabLst>
            </a:pPr>
            <a:r>
              <a:rPr sz="2200" spc="-65" dirty="0">
                <a:latin typeface="Arial"/>
                <a:cs typeface="Arial"/>
              </a:rPr>
              <a:t>In	</a:t>
            </a:r>
            <a:r>
              <a:rPr sz="2200" spc="-95" dirty="0">
                <a:latin typeface="Arial"/>
                <a:cs typeface="Arial"/>
              </a:rPr>
              <a:t>1967, </a:t>
            </a:r>
            <a:r>
              <a:rPr sz="2200" spc="-35" dirty="0">
                <a:latin typeface="Arial"/>
                <a:cs typeface="Arial"/>
              </a:rPr>
              <a:t>at  </a:t>
            </a:r>
            <a:r>
              <a:rPr sz="2200" spc="-114" dirty="0">
                <a:latin typeface="Arial"/>
                <a:cs typeface="Arial"/>
              </a:rPr>
              <a:t>an</a:t>
            </a:r>
            <a:r>
              <a:rPr sz="2200" spc="-250" dirty="0">
                <a:latin typeface="Arial"/>
                <a:cs typeface="Arial"/>
              </a:rPr>
              <a:t> </a:t>
            </a:r>
            <a:r>
              <a:rPr sz="2200" spc="-95" dirty="0">
                <a:latin typeface="Arial"/>
                <a:cs typeface="Arial"/>
              </a:rPr>
              <a:t>Association</a:t>
            </a:r>
            <a:r>
              <a:rPr sz="2200" spc="-150" dirty="0">
                <a:latin typeface="Arial"/>
                <a:cs typeface="Arial"/>
              </a:rPr>
              <a:t> </a:t>
            </a:r>
            <a:r>
              <a:rPr sz="2200" dirty="0">
                <a:latin typeface="Arial"/>
                <a:cs typeface="Arial"/>
              </a:rPr>
              <a:t>for	</a:t>
            </a:r>
            <a:r>
              <a:rPr sz="2200" spc="-90" dirty="0">
                <a:latin typeface="Arial"/>
                <a:cs typeface="Arial"/>
              </a:rPr>
              <a:t>Computing </a:t>
            </a:r>
            <a:r>
              <a:rPr sz="2200" spc="-65" dirty="0">
                <a:latin typeface="Arial"/>
                <a:cs typeface="Arial"/>
              </a:rPr>
              <a:t>Machinery </a:t>
            </a:r>
            <a:r>
              <a:rPr sz="2200" spc="-145" dirty="0">
                <a:latin typeface="Arial"/>
                <a:cs typeface="Arial"/>
              </a:rPr>
              <a:t>(ACM)  </a:t>
            </a:r>
            <a:r>
              <a:rPr sz="2200" spc="-60" dirty="0">
                <a:latin typeface="Arial"/>
                <a:cs typeface="Arial"/>
              </a:rPr>
              <a:t>meeting,</a:t>
            </a:r>
            <a:r>
              <a:rPr sz="2200" spc="-105" dirty="0">
                <a:latin typeface="Arial"/>
                <a:cs typeface="Arial"/>
              </a:rPr>
              <a:t> </a:t>
            </a:r>
            <a:r>
              <a:rPr sz="2200" spc="-315" dirty="0">
                <a:latin typeface="Arial"/>
                <a:cs typeface="Arial"/>
              </a:rPr>
              <a:t>ARPA	</a:t>
            </a:r>
            <a:r>
              <a:rPr sz="2200" spc="-80" dirty="0">
                <a:latin typeface="Arial"/>
                <a:cs typeface="Arial"/>
              </a:rPr>
              <a:t>presented </a:t>
            </a:r>
            <a:r>
              <a:rPr sz="2200" spc="-30" dirty="0">
                <a:latin typeface="Arial"/>
                <a:cs typeface="Arial"/>
              </a:rPr>
              <a:t>its </a:t>
            </a:r>
            <a:r>
              <a:rPr sz="2200" spc="-114" dirty="0">
                <a:latin typeface="Arial"/>
                <a:cs typeface="Arial"/>
              </a:rPr>
              <a:t>ideas </a:t>
            </a:r>
            <a:r>
              <a:rPr sz="2200" spc="-55" dirty="0">
                <a:latin typeface="Arial"/>
                <a:cs typeface="Arial"/>
              </a:rPr>
              <a:t>. </a:t>
            </a:r>
            <a:r>
              <a:rPr sz="2200" spc="-155" dirty="0">
                <a:latin typeface="Arial"/>
                <a:cs typeface="Arial"/>
              </a:rPr>
              <a:t>The </a:t>
            </a:r>
            <a:r>
              <a:rPr sz="2200" spc="-90" dirty="0">
                <a:latin typeface="Arial"/>
                <a:cs typeface="Arial"/>
              </a:rPr>
              <a:t>idea </a:t>
            </a:r>
            <a:r>
              <a:rPr sz="2200" spc="-145" dirty="0">
                <a:latin typeface="Arial"/>
                <a:cs typeface="Arial"/>
              </a:rPr>
              <a:t>was </a:t>
            </a:r>
            <a:r>
              <a:rPr sz="2200" spc="-5" dirty="0">
                <a:latin typeface="Arial"/>
                <a:cs typeface="Arial"/>
              </a:rPr>
              <a:t>that </a:t>
            </a:r>
            <a:r>
              <a:rPr sz="2200" spc="-130" dirty="0">
                <a:latin typeface="Arial"/>
                <a:cs typeface="Arial"/>
              </a:rPr>
              <a:t>each </a:t>
            </a:r>
            <a:r>
              <a:rPr sz="2200" spc="-65" dirty="0">
                <a:latin typeface="Arial"/>
                <a:cs typeface="Arial"/>
              </a:rPr>
              <a:t>host  </a:t>
            </a:r>
            <a:r>
              <a:rPr sz="2200" spc="-55" dirty="0">
                <a:latin typeface="Arial"/>
                <a:cs typeface="Arial"/>
              </a:rPr>
              <a:t>computer </a:t>
            </a:r>
            <a:r>
              <a:rPr sz="2200" spc="-15" dirty="0">
                <a:latin typeface="Arial"/>
                <a:cs typeface="Arial"/>
              </a:rPr>
              <a:t>(not </a:t>
            </a:r>
            <a:r>
              <a:rPr sz="2200" spc="-110" dirty="0">
                <a:latin typeface="Arial"/>
                <a:cs typeface="Arial"/>
              </a:rPr>
              <a:t>necessarily </a:t>
            </a:r>
            <a:r>
              <a:rPr sz="2200" spc="-15" dirty="0">
                <a:latin typeface="Arial"/>
                <a:cs typeface="Arial"/>
              </a:rPr>
              <a:t>from </a:t>
            </a:r>
            <a:r>
              <a:rPr sz="2200" spc="-20" dirty="0">
                <a:latin typeface="Arial"/>
                <a:cs typeface="Arial"/>
              </a:rPr>
              <a:t>the </a:t>
            </a:r>
            <a:r>
              <a:rPr sz="2200" spc="-150" dirty="0">
                <a:latin typeface="Arial"/>
                <a:cs typeface="Arial"/>
              </a:rPr>
              <a:t>same </a:t>
            </a:r>
            <a:r>
              <a:rPr sz="2200" spc="-60" dirty="0">
                <a:latin typeface="Arial"/>
                <a:cs typeface="Arial"/>
              </a:rPr>
              <a:t>manufacturer) </a:t>
            </a:r>
            <a:r>
              <a:rPr sz="2200" spc="-40" dirty="0">
                <a:latin typeface="Arial"/>
                <a:cs typeface="Arial"/>
              </a:rPr>
              <a:t>would</a:t>
            </a:r>
            <a:r>
              <a:rPr sz="2200" spc="-280" dirty="0">
                <a:latin typeface="Arial"/>
                <a:cs typeface="Arial"/>
              </a:rPr>
              <a:t> </a:t>
            </a:r>
            <a:r>
              <a:rPr sz="2200" spc="-100" dirty="0">
                <a:latin typeface="Arial"/>
                <a:cs typeface="Arial"/>
              </a:rPr>
              <a:t>be  </a:t>
            </a:r>
            <a:r>
              <a:rPr sz="2200" spc="-75" dirty="0">
                <a:latin typeface="Arial"/>
                <a:cs typeface="Arial"/>
              </a:rPr>
              <a:t>attached </a:t>
            </a:r>
            <a:r>
              <a:rPr sz="2200" spc="25" dirty="0">
                <a:latin typeface="Arial"/>
                <a:cs typeface="Arial"/>
              </a:rPr>
              <a:t>to </a:t>
            </a:r>
            <a:r>
              <a:rPr sz="2200" spc="-165" dirty="0">
                <a:latin typeface="Arial"/>
                <a:cs typeface="Arial"/>
              </a:rPr>
              <a:t>a </a:t>
            </a:r>
            <a:r>
              <a:rPr sz="2200" spc="-114" dirty="0">
                <a:latin typeface="Arial"/>
                <a:cs typeface="Arial"/>
              </a:rPr>
              <a:t>specialized </a:t>
            </a:r>
            <a:r>
              <a:rPr sz="2200" spc="-75" dirty="0">
                <a:latin typeface="Arial"/>
                <a:cs typeface="Arial"/>
              </a:rPr>
              <a:t>computer, </a:t>
            </a:r>
            <a:r>
              <a:rPr sz="2200" spc="-90" dirty="0">
                <a:latin typeface="Arial"/>
                <a:cs typeface="Arial"/>
              </a:rPr>
              <a:t>called </a:t>
            </a:r>
            <a:r>
              <a:rPr sz="2200" spc="-114" dirty="0">
                <a:latin typeface="Arial"/>
                <a:cs typeface="Arial"/>
              </a:rPr>
              <a:t>an </a:t>
            </a:r>
            <a:r>
              <a:rPr sz="2200" spc="-60" dirty="0">
                <a:latin typeface="Arial"/>
                <a:cs typeface="Arial"/>
              </a:rPr>
              <a:t>interface </a:t>
            </a:r>
            <a:r>
              <a:rPr sz="2200" spc="-170" dirty="0">
                <a:latin typeface="Arial"/>
                <a:cs typeface="Arial"/>
              </a:rPr>
              <a:t>message  </a:t>
            </a:r>
            <a:r>
              <a:rPr sz="2200" spc="-100" dirty="0">
                <a:latin typeface="Arial"/>
                <a:cs typeface="Arial"/>
              </a:rPr>
              <a:t>processor</a:t>
            </a:r>
            <a:r>
              <a:rPr sz="2200" spc="-190" dirty="0">
                <a:latin typeface="Arial"/>
                <a:cs typeface="Arial"/>
              </a:rPr>
              <a:t> </a:t>
            </a:r>
            <a:r>
              <a:rPr sz="2200" spc="-90" dirty="0">
                <a:latin typeface="Arial"/>
                <a:cs typeface="Arial"/>
              </a:rPr>
              <a:t>(IMP).</a:t>
            </a:r>
            <a:endParaRPr sz="2200" dirty="0">
              <a:latin typeface="Arial"/>
              <a:cs typeface="Arial"/>
            </a:endParaRPr>
          </a:p>
          <a:p>
            <a:pPr>
              <a:lnSpc>
                <a:spcPct val="100000"/>
              </a:lnSpc>
              <a:spcBef>
                <a:spcPts val="25"/>
              </a:spcBef>
              <a:buClr>
                <a:srgbClr val="3333CC"/>
              </a:buClr>
              <a:buFont typeface="Wingdings"/>
              <a:buChar char=""/>
            </a:pPr>
            <a:endParaRPr sz="3200" dirty="0">
              <a:latin typeface="Arial"/>
              <a:cs typeface="Arial"/>
            </a:endParaRPr>
          </a:p>
          <a:p>
            <a:pPr marL="344170" marR="191770" indent="-344170">
              <a:lnSpc>
                <a:spcPct val="100000"/>
              </a:lnSpc>
              <a:buClr>
                <a:srgbClr val="3333CC"/>
              </a:buClr>
              <a:buSzPct val="59090"/>
              <a:buFont typeface="Wingdings"/>
              <a:buChar char=""/>
              <a:tabLst>
                <a:tab pos="344170" algn="l"/>
                <a:tab pos="357505" algn="l"/>
              </a:tabLst>
            </a:pPr>
            <a:r>
              <a:rPr sz="2200" spc="-210" dirty="0">
                <a:latin typeface="Arial"/>
                <a:cs typeface="Arial"/>
              </a:rPr>
              <a:t>Each</a:t>
            </a:r>
            <a:r>
              <a:rPr sz="2200" spc="-140" dirty="0">
                <a:latin typeface="Arial"/>
                <a:cs typeface="Arial"/>
              </a:rPr>
              <a:t> </a:t>
            </a:r>
            <a:r>
              <a:rPr sz="2200" spc="-110" dirty="0">
                <a:latin typeface="Arial"/>
                <a:cs typeface="Arial"/>
              </a:rPr>
              <a:t>IMP </a:t>
            </a:r>
            <a:r>
              <a:rPr sz="2200" spc="-105" dirty="0">
                <a:latin typeface="Arial"/>
                <a:cs typeface="Arial"/>
              </a:rPr>
              <a:t>had</a:t>
            </a:r>
            <a:r>
              <a:rPr sz="2200" spc="-140" dirty="0">
                <a:latin typeface="Arial"/>
                <a:cs typeface="Arial"/>
              </a:rPr>
              <a:t> </a:t>
            </a:r>
            <a:r>
              <a:rPr sz="2200" spc="20" dirty="0">
                <a:latin typeface="Arial"/>
                <a:cs typeface="Arial"/>
              </a:rPr>
              <a:t>to</a:t>
            </a:r>
            <a:r>
              <a:rPr sz="2200" spc="-114" dirty="0">
                <a:latin typeface="Arial"/>
                <a:cs typeface="Arial"/>
              </a:rPr>
              <a:t> </a:t>
            </a:r>
            <a:r>
              <a:rPr sz="2200" spc="-100" dirty="0">
                <a:latin typeface="Arial"/>
                <a:cs typeface="Arial"/>
              </a:rPr>
              <a:t>be</a:t>
            </a:r>
            <a:r>
              <a:rPr sz="2200" spc="-105" dirty="0">
                <a:latin typeface="Arial"/>
                <a:cs typeface="Arial"/>
              </a:rPr>
              <a:t> </a:t>
            </a:r>
            <a:r>
              <a:rPr sz="2200" spc="-90" dirty="0">
                <a:latin typeface="Arial"/>
                <a:cs typeface="Arial"/>
              </a:rPr>
              <a:t>able</a:t>
            </a:r>
            <a:r>
              <a:rPr sz="2200" spc="-130" dirty="0">
                <a:latin typeface="Arial"/>
                <a:cs typeface="Arial"/>
              </a:rPr>
              <a:t> </a:t>
            </a:r>
            <a:r>
              <a:rPr sz="2200" spc="20" dirty="0">
                <a:latin typeface="Arial"/>
                <a:cs typeface="Arial"/>
              </a:rPr>
              <a:t>to</a:t>
            </a:r>
            <a:r>
              <a:rPr sz="2200" spc="-114" dirty="0">
                <a:latin typeface="Arial"/>
                <a:cs typeface="Arial"/>
              </a:rPr>
              <a:t> </a:t>
            </a:r>
            <a:r>
              <a:rPr sz="2200" spc="-85" dirty="0">
                <a:latin typeface="Arial"/>
                <a:cs typeface="Arial"/>
              </a:rPr>
              <a:t>communicate</a:t>
            </a:r>
            <a:r>
              <a:rPr sz="2200" spc="-170" dirty="0">
                <a:latin typeface="Arial"/>
                <a:cs typeface="Arial"/>
              </a:rPr>
              <a:t> </a:t>
            </a:r>
            <a:r>
              <a:rPr sz="2200" spc="15" dirty="0">
                <a:latin typeface="Arial"/>
                <a:cs typeface="Arial"/>
              </a:rPr>
              <a:t>with</a:t>
            </a:r>
            <a:r>
              <a:rPr sz="2200" spc="-130" dirty="0">
                <a:latin typeface="Arial"/>
                <a:cs typeface="Arial"/>
              </a:rPr>
              <a:t> </a:t>
            </a:r>
            <a:r>
              <a:rPr sz="2200" spc="-15" dirty="0">
                <a:latin typeface="Arial"/>
                <a:cs typeface="Arial"/>
              </a:rPr>
              <a:t>other</a:t>
            </a:r>
            <a:r>
              <a:rPr sz="2200" spc="-155" dirty="0">
                <a:latin typeface="Arial"/>
                <a:cs typeface="Arial"/>
              </a:rPr>
              <a:t> </a:t>
            </a:r>
            <a:r>
              <a:rPr sz="2200" spc="-145" dirty="0">
                <a:latin typeface="Arial"/>
                <a:cs typeface="Arial"/>
              </a:rPr>
              <a:t>IMPs</a:t>
            </a:r>
            <a:r>
              <a:rPr sz="2200" spc="-155" dirty="0">
                <a:latin typeface="Arial"/>
                <a:cs typeface="Arial"/>
              </a:rPr>
              <a:t> </a:t>
            </a:r>
            <a:r>
              <a:rPr sz="2200" spc="-204" dirty="0">
                <a:latin typeface="Arial"/>
                <a:cs typeface="Arial"/>
              </a:rPr>
              <a:t>as</a:t>
            </a:r>
            <a:r>
              <a:rPr sz="2200" spc="-110" dirty="0">
                <a:latin typeface="Arial"/>
                <a:cs typeface="Arial"/>
              </a:rPr>
              <a:t> </a:t>
            </a:r>
            <a:r>
              <a:rPr sz="2200" spc="-30" dirty="0">
                <a:latin typeface="Arial"/>
                <a:cs typeface="Arial"/>
              </a:rPr>
              <a:t>well</a:t>
            </a:r>
            <a:endParaRPr sz="2200" dirty="0">
              <a:latin typeface="Arial"/>
              <a:cs typeface="Arial"/>
            </a:endParaRPr>
          </a:p>
          <a:p>
            <a:pPr marR="130810" algn="ctr">
              <a:lnSpc>
                <a:spcPct val="100000"/>
              </a:lnSpc>
            </a:pPr>
            <a:r>
              <a:rPr sz="2200" spc="-204" dirty="0">
                <a:latin typeface="Arial"/>
                <a:cs typeface="Arial"/>
              </a:rPr>
              <a:t>as </a:t>
            </a:r>
            <a:r>
              <a:rPr sz="2200" spc="15" dirty="0">
                <a:latin typeface="Arial"/>
                <a:cs typeface="Arial"/>
              </a:rPr>
              <a:t>with </a:t>
            </a:r>
            <a:r>
              <a:rPr sz="2200" spc="-30" dirty="0">
                <a:latin typeface="Arial"/>
                <a:cs typeface="Arial"/>
              </a:rPr>
              <a:t>its </a:t>
            </a:r>
            <a:r>
              <a:rPr sz="2200" spc="-40" dirty="0">
                <a:latin typeface="Arial"/>
                <a:cs typeface="Arial"/>
              </a:rPr>
              <a:t>own </a:t>
            </a:r>
            <a:r>
              <a:rPr sz="2200" spc="-75" dirty="0">
                <a:latin typeface="Arial"/>
                <a:cs typeface="Arial"/>
              </a:rPr>
              <a:t>attached </a:t>
            </a:r>
            <a:r>
              <a:rPr sz="2200" spc="-65" dirty="0">
                <a:latin typeface="Arial"/>
                <a:cs typeface="Arial"/>
              </a:rPr>
              <a:t>host. </a:t>
            </a:r>
            <a:r>
              <a:rPr sz="2200" spc="-195" dirty="0">
                <a:latin typeface="Arial"/>
                <a:cs typeface="Arial"/>
              </a:rPr>
              <a:t>By </a:t>
            </a:r>
            <a:r>
              <a:rPr sz="2200" spc="-95" dirty="0">
                <a:latin typeface="Arial"/>
                <a:cs typeface="Arial"/>
              </a:rPr>
              <a:t>1969, </a:t>
            </a:r>
            <a:r>
              <a:rPr sz="2200" spc="-305" dirty="0">
                <a:latin typeface="Arial"/>
                <a:cs typeface="Arial"/>
              </a:rPr>
              <a:t>ARPANET </a:t>
            </a:r>
            <a:r>
              <a:rPr sz="2200" spc="-145" dirty="0">
                <a:latin typeface="Arial"/>
                <a:cs typeface="Arial"/>
              </a:rPr>
              <a:t>was </a:t>
            </a:r>
            <a:r>
              <a:rPr sz="2200" spc="-165" dirty="0">
                <a:latin typeface="Arial"/>
                <a:cs typeface="Arial"/>
              </a:rPr>
              <a:t>a</a:t>
            </a:r>
            <a:r>
              <a:rPr sz="2200" spc="-340" dirty="0">
                <a:latin typeface="Arial"/>
                <a:cs typeface="Arial"/>
              </a:rPr>
              <a:t> </a:t>
            </a:r>
            <a:r>
              <a:rPr sz="2200" spc="-55" dirty="0">
                <a:latin typeface="Arial"/>
                <a:cs typeface="Arial"/>
              </a:rPr>
              <a:t>reality.</a:t>
            </a:r>
            <a:endParaRPr sz="2200" dirty="0">
              <a:latin typeface="Arial"/>
              <a:cs typeface="Arial"/>
            </a:endParaRPr>
          </a:p>
          <a:p>
            <a:pPr>
              <a:lnSpc>
                <a:spcPct val="100000"/>
              </a:lnSpc>
              <a:spcBef>
                <a:spcPts val="20"/>
              </a:spcBef>
            </a:pPr>
            <a:endParaRPr sz="3200" dirty="0">
              <a:latin typeface="Arial"/>
              <a:cs typeface="Arial"/>
            </a:endParaRPr>
          </a:p>
          <a:p>
            <a:pPr marL="356870" marR="62865" indent="-344805">
              <a:lnSpc>
                <a:spcPct val="100000"/>
              </a:lnSpc>
              <a:buClr>
                <a:srgbClr val="3333CC"/>
              </a:buClr>
              <a:buSzPct val="59090"/>
              <a:buFont typeface="Wingdings"/>
              <a:buChar char=""/>
              <a:tabLst>
                <a:tab pos="421005" algn="l"/>
                <a:tab pos="421640" algn="l"/>
              </a:tabLst>
            </a:pPr>
            <a:r>
              <a:rPr dirty="0"/>
              <a:t>	</a:t>
            </a:r>
            <a:r>
              <a:rPr sz="2200" spc="-110" dirty="0">
                <a:latin typeface="Arial"/>
                <a:cs typeface="Arial"/>
              </a:rPr>
              <a:t>Four </a:t>
            </a:r>
            <a:r>
              <a:rPr sz="2200" spc="-105" dirty="0">
                <a:latin typeface="Arial"/>
                <a:cs typeface="Arial"/>
              </a:rPr>
              <a:t>nodes, </a:t>
            </a:r>
            <a:r>
              <a:rPr sz="2200" spc="-35" dirty="0">
                <a:latin typeface="Arial"/>
                <a:cs typeface="Arial"/>
              </a:rPr>
              <a:t>at </a:t>
            </a:r>
            <a:r>
              <a:rPr sz="2200" spc="-25" dirty="0">
                <a:latin typeface="Arial"/>
                <a:cs typeface="Arial"/>
              </a:rPr>
              <a:t>the </a:t>
            </a:r>
            <a:r>
              <a:rPr sz="2200" spc="-70" dirty="0">
                <a:latin typeface="Arial"/>
                <a:cs typeface="Arial"/>
              </a:rPr>
              <a:t>University </a:t>
            </a:r>
            <a:r>
              <a:rPr sz="2200" spc="5" dirty="0">
                <a:latin typeface="Arial"/>
                <a:cs typeface="Arial"/>
              </a:rPr>
              <a:t>of </a:t>
            </a:r>
            <a:r>
              <a:rPr sz="2200" spc="-80" dirty="0">
                <a:latin typeface="Arial"/>
                <a:cs typeface="Arial"/>
              </a:rPr>
              <a:t>California </a:t>
            </a:r>
            <a:r>
              <a:rPr sz="2200" spc="-35" dirty="0">
                <a:latin typeface="Arial"/>
                <a:cs typeface="Arial"/>
              </a:rPr>
              <a:t>at </a:t>
            </a:r>
            <a:r>
              <a:rPr sz="2200" spc="-195" dirty="0">
                <a:latin typeface="Arial"/>
                <a:cs typeface="Arial"/>
              </a:rPr>
              <a:t>Los </a:t>
            </a:r>
            <a:r>
              <a:rPr sz="2200" spc="-135" dirty="0">
                <a:latin typeface="Arial"/>
                <a:cs typeface="Arial"/>
              </a:rPr>
              <a:t>Angeles </a:t>
            </a:r>
            <a:r>
              <a:rPr sz="2200" spc="-180" dirty="0">
                <a:latin typeface="Arial"/>
                <a:cs typeface="Arial"/>
              </a:rPr>
              <a:t>(UCLA),  </a:t>
            </a:r>
            <a:r>
              <a:rPr sz="2200" spc="-20" dirty="0">
                <a:latin typeface="Arial"/>
                <a:cs typeface="Arial"/>
              </a:rPr>
              <a:t>the </a:t>
            </a:r>
            <a:r>
              <a:rPr sz="2200" spc="-70" dirty="0">
                <a:latin typeface="Arial"/>
                <a:cs typeface="Arial"/>
              </a:rPr>
              <a:t>University </a:t>
            </a:r>
            <a:r>
              <a:rPr sz="2200" spc="5" dirty="0">
                <a:latin typeface="Arial"/>
                <a:cs typeface="Arial"/>
              </a:rPr>
              <a:t>of </a:t>
            </a:r>
            <a:r>
              <a:rPr sz="2200" spc="-80" dirty="0">
                <a:latin typeface="Arial"/>
                <a:cs typeface="Arial"/>
              </a:rPr>
              <a:t>California </a:t>
            </a:r>
            <a:r>
              <a:rPr sz="2200" spc="-35" dirty="0">
                <a:latin typeface="Arial"/>
                <a:cs typeface="Arial"/>
              </a:rPr>
              <a:t>at </a:t>
            </a:r>
            <a:r>
              <a:rPr sz="2200" spc="-160" dirty="0">
                <a:latin typeface="Arial"/>
                <a:cs typeface="Arial"/>
              </a:rPr>
              <a:t>Santa </a:t>
            </a:r>
            <a:r>
              <a:rPr sz="2200" spc="-120" dirty="0">
                <a:latin typeface="Arial"/>
                <a:cs typeface="Arial"/>
              </a:rPr>
              <a:t>Barbara </a:t>
            </a:r>
            <a:r>
              <a:rPr sz="2200" spc="-220" dirty="0">
                <a:latin typeface="Arial"/>
                <a:cs typeface="Arial"/>
              </a:rPr>
              <a:t>(UCSB), </a:t>
            </a:r>
            <a:r>
              <a:rPr sz="2200" spc="-90" dirty="0">
                <a:latin typeface="Arial"/>
                <a:cs typeface="Arial"/>
              </a:rPr>
              <a:t>Stanford  </a:t>
            </a:r>
            <a:r>
              <a:rPr sz="2200" spc="-165" dirty="0">
                <a:latin typeface="Arial"/>
                <a:cs typeface="Arial"/>
              </a:rPr>
              <a:t>Research </a:t>
            </a:r>
            <a:r>
              <a:rPr sz="2200" spc="-25" dirty="0">
                <a:latin typeface="Arial"/>
                <a:cs typeface="Arial"/>
              </a:rPr>
              <a:t>Institute </a:t>
            </a:r>
            <a:r>
              <a:rPr sz="2200" spc="-185" dirty="0">
                <a:latin typeface="Arial"/>
                <a:cs typeface="Arial"/>
              </a:rPr>
              <a:t>(SRI), </a:t>
            </a:r>
            <a:r>
              <a:rPr sz="2200" spc="-100" dirty="0">
                <a:latin typeface="Arial"/>
                <a:cs typeface="Arial"/>
              </a:rPr>
              <a:t>and </a:t>
            </a:r>
            <a:r>
              <a:rPr sz="2200" spc="-20" dirty="0">
                <a:latin typeface="Arial"/>
                <a:cs typeface="Arial"/>
              </a:rPr>
              <a:t>the </a:t>
            </a:r>
            <a:r>
              <a:rPr sz="2200" spc="-70" dirty="0">
                <a:latin typeface="Arial"/>
                <a:cs typeface="Arial"/>
              </a:rPr>
              <a:t>University </a:t>
            </a:r>
            <a:r>
              <a:rPr sz="2200" spc="5" dirty="0">
                <a:latin typeface="Arial"/>
                <a:cs typeface="Arial"/>
              </a:rPr>
              <a:t>of </a:t>
            </a:r>
            <a:r>
              <a:rPr sz="2200" spc="-70" dirty="0">
                <a:latin typeface="Arial"/>
                <a:cs typeface="Arial"/>
              </a:rPr>
              <a:t>Utah, were  </a:t>
            </a:r>
            <a:r>
              <a:rPr sz="2200" spc="-85" dirty="0">
                <a:latin typeface="Arial"/>
                <a:cs typeface="Arial"/>
              </a:rPr>
              <a:t>connected via </a:t>
            </a:r>
            <a:r>
              <a:rPr sz="2200" spc="-20" dirty="0">
                <a:latin typeface="Arial"/>
                <a:cs typeface="Arial"/>
              </a:rPr>
              <a:t>the </a:t>
            </a:r>
            <a:r>
              <a:rPr sz="2200" spc="-145" dirty="0">
                <a:latin typeface="Arial"/>
                <a:cs typeface="Arial"/>
              </a:rPr>
              <a:t>IMPs </a:t>
            </a:r>
            <a:r>
              <a:rPr sz="2200" spc="25" dirty="0">
                <a:latin typeface="Arial"/>
                <a:cs typeface="Arial"/>
              </a:rPr>
              <a:t>to </a:t>
            </a:r>
            <a:r>
              <a:rPr sz="2200" spc="-20" dirty="0">
                <a:latin typeface="Arial"/>
                <a:cs typeface="Arial"/>
              </a:rPr>
              <a:t>form </a:t>
            </a:r>
            <a:r>
              <a:rPr sz="2200" spc="-165" dirty="0">
                <a:latin typeface="Arial"/>
                <a:cs typeface="Arial"/>
              </a:rPr>
              <a:t>a </a:t>
            </a:r>
            <a:r>
              <a:rPr sz="2200" spc="-35" dirty="0">
                <a:latin typeface="Arial"/>
                <a:cs typeface="Arial"/>
              </a:rPr>
              <a:t>network. </a:t>
            </a:r>
            <a:r>
              <a:rPr sz="2200" spc="-85" dirty="0">
                <a:latin typeface="Arial"/>
                <a:cs typeface="Arial"/>
              </a:rPr>
              <a:t>Software </a:t>
            </a:r>
            <a:r>
              <a:rPr sz="2200" spc="-90" dirty="0">
                <a:latin typeface="Arial"/>
                <a:cs typeface="Arial"/>
              </a:rPr>
              <a:t>called </a:t>
            </a:r>
            <a:r>
              <a:rPr sz="2200" spc="-20" dirty="0">
                <a:latin typeface="Arial"/>
                <a:cs typeface="Arial"/>
              </a:rPr>
              <a:t>the  </a:t>
            </a:r>
            <a:r>
              <a:rPr sz="2200" spc="-50" dirty="0">
                <a:latin typeface="Arial"/>
                <a:cs typeface="Arial"/>
              </a:rPr>
              <a:t>Network </a:t>
            </a:r>
            <a:r>
              <a:rPr sz="2200" spc="-65" dirty="0">
                <a:latin typeface="Arial"/>
                <a:cs typeface="Arial"/>
              </a:rPr>
              <a:t>Control </a:t>
            </a:r>
            <a:r>
              <a:rPr sz="2200" spc="-70" dirty="0">
                <a:latin typeface="Arial"/>
                <a:cs typeface="Arial"/>
              </a:rPr>
              <a:t>Protocol </a:t>
            </a:r>
            <a:r>
              <a:rPr sz="2200" spc="-210" dirty="0">
                <a:latin typeface="Arial"/>
                <a:cs typeface="Arial"/>
              </a:rPr>
              <a:t>(NCP) </a:t>
            </a:r>
            <a:r>
              <a:rPr sz="2200" spc="-60" dirty="0">
                <a:latin typeface="Arial"/>
                <a:cs typeface="Arial"/>
              </a:rPr>
              <a:t>provided </a:t>
            </a:r>
            <a:r>
              <a:rPr sz="2200" spc="-65" dirty="0">
                <a:latin typeface="Arial"/>
                <a:cs typeface="Arial"/>
              </a:rPr>
              <a:t>communication  between </a:t>
            </a:r>
            <a:r>
              <a:rPr sz="2200" spc="-20" dirty="0">
                <a:latin typeface="Arial"/>
                <a:cs typeface="Arial"/>
              </a:rPr>
              <a:t>the</a:t>
            </a:r>
            <a:r>
              <a:rPr sz="2200" spc="-190" dirty="0">
                <a:latin typeface="Arial"/>
                <a:cs typeface="Arial"/>
              </a:rPr>
              <a:t> </a:t>
            </a:r>
            <a:r>
              <a:rPr sz="2200" spc="-95" dirty="0">
                <a:latin typeface="Arial"/>
                <a:cs typeface="Arial"/>
              </a:rPr>
              <a:t>hosts.</a:t>
            </a:r>
            <a:endParaRPr sz="2200" dirty="0">
              <a:latin typeface="Arial"/>
              <a:cs typeface="Arial"/>
            </a:endParaRPr>
          </a:p>
        </p:txBody>
      </p:sp>
    </p:spTree>
    <p:extLst>
      <p:ext uri="{BB962C8B-B14F-4D97-AF65-F5344CB8AC3E}">
        <p14:creationId xmlns:p14="http://schemas.microsoft.com/office/powerpoint/2010/main" xmlns="" val="1067147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dirty="0"/>
          </a:p>
        </p:txBody>
      </p:sp>
      <p:sp>
        <p:nvSpPr>
          <p:cNvPr id="3" name="object 3"/>
          <p:cNvSpPr/>
          <p:nvPr/>
        </p:nvSpPr>
        <p:spPr>
          <a:xfrm>
            <a:off x="152400" y="981455"/>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dirty="0"/>
          </a:p>
        </p:txBody>
      </p:sp>
      <p:sp>
        <p:nvSpPr>
          <p:cNvPr id="4" name="object 4"/>
          <p:cNvSpPr txBox="1">
            <a:spLocks noGrp="1"/>
          </p:cNvSpPr>
          <p:nvPr>
            <p:ph type="title"/>
          </p:nvPr>
        </p:nvSpPr>
        <p:spPr>
          <a:xfrm>
            <a:off x="383540" y="462534"/>
            <a:ext cx="314769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USES OF</a:t>
            </a:r>
            <a:r>
              <a:rPr sz="2400" spc="-165" dirty="0">
                <a:latin typeface="Times New Roman"/>
                <a:cs typeface="Times New Roman"/>
              </a:rPr>
              <a:t> </a:t>
            </a:r>
            <a:r>
              <a:rPr sz="2400" spc="-5" dirty="0">
                <a:latin typeface="Times New Roman"/>
                <a:cs typeface="Times New Roman"/>
              </a:rPr>
              <a:t>NETWORKS</a:t>
            </a:r>
            <a:endParaRPr sz="2400" dirty="0">
              <a:latin typeface="Times New Roman"/>
              <a:cs typeface="Times New Roman"/>
            </a:endParaRPr>
          </a:p>
        </p:txBody>
      </p:sp>
      <p:sp>
        <p:nvSpPr>
          <p:cNvPr id="5" name="object 5"/>
          <p:cNvSpPr txBox="1"/>
          <p:nvPr/>
        </p:nvSpPr>
        <p:spPr>
          <a:xfrm>
            <a:off x="536244" y="1220123"/>
            <a:ext cx="7930515" cy="5272597"/>
          </a:xfrm>
          <a:prstGeom prst="rect">
            <a:avLst/>
          </a:prstGeom>
        </p:spPr>
        <p:txBody>
          <a:bodyPr vert="horz" wrap="square" lIns="0" tIns="85725" rIns="0" bIns="0" rtlCol="0">
            <a:spAutoFit/>
          </a:bodyPr>
          <a:lstStyle/>
          <a:p>
            <a:pPr marL="356870" indent="-344805">
              <a:lnSpc>
                <a:spcPct val="100000"/>
              </a:lnSpc>
              <a:spcBef>
                <a:spcPts val="675"/>
              </a:spcBef>
              <a:buClr>
                <a:srgbClr val="3333CC"/>
              </a:buClr>
              <a:buSzPct val="60416"/>
              <a:buFont typeface="Wingdings"/>
              <a:buChar char=""/>
              <a:tabLst>
                <a:tab pos="356870" algn="l"/>
                <a:tab pos="357505" algn="l"/>
              </a:tabLst>
            </a:pPr>
            <a:r>
              <a:rPr sz="2400" b="1" spc="-5" dirty="0">
                <a:latin typeface="Times New Roman"/>
                <a:cs typeface="Times New Roman"/>
              </a:rPr>
              <a:t>Mobile</a:t>
            </a:r>
            <a:r>
              <a:rPr sz="2400" b="1" spc="-40" dirty="0">
                <a:latin typeface="Times New Roman"/>
                <a:cs typeface="Times New Roman"/>
              </a:rPr>
              <a:t> </a:t>
            </a:r>
            <a:r>
              <a:rPr sz="2400" b="1" spc="-10" dirty="0">
                <a:latin typeface="Times New Roman"/>
                <a:cs typeface="Times New Roman"/>
              </a:rPr>
              <a:t>Users</a:t>
            </a:r>
            <a:endParaRPr sz="2400" dirty="0">
              <a:latin typeface="Times New Roman"/>
              <a:cs typeface="Times New Roman"/>
            </a:endParaRPr>
          </a:p>
          <a:p>
            <a:pPr marL="756285" lvl="1" indent="-287020">
              <a:lnSpc>
                <a:spcPct val="100000"/>
              </a:lnSpc>
              <a:spcBef>
                <a:spcPts val="470"/>
              </a:spcBef>
              <a:buClr>
                <a:srgbClr val="FF0000"/>
              </a:buClr>
              <a:buSzPct val="55000"/>
              <a:buFont typeface="Wingdings"/>
              <a:buChar char=""/>
              <a:tabLst>
                <a:tab pos="756285" algn="l"/>
                <a:tab pos="756920" algn="l"/>
              </a:tabLst>
            </a:pPr>
            <a:r>
              <a:rPr sz="2400" spc="-35" dirty="0">
                <a:latin typeface="Times New Roman"/>
                <a:cs typeface="Times New Roman"/>
              </a:rPr>
              <a:t>Text </a:t>
            </a:r>
            <a:r>
              <a:rPr sz="2400" spc="-10" dirty="0">
                <a:latin typeface="Times New Roman"/>
                <a:cs typeface="Times New Roman"/>
              </a:rPr>
              <a:t>messaging </a:t>
            </a:r>
            <a:r>
              <a:rPr sz="2400" dirty="0">
                <a:latin typeface="Times New Roman"/>
                <a:cs typeface="Times New Roman"/>
              </a:rPr>
              <a:t>or</a:t>
            </a:r>
            <a:r>
              <a:rPr sz="2400" spc="114" dirty="0">
                <a:latin typeface="Times New Roman"/>
                <a:cs typeface="Times New Roman"/>
              </a:rPr>
              <a:t> </a:t>
            </a:r>
            <a:r>
              <a:rPr sz="2400" spc="-10" dirty="0">
                <a:latin typeface="Times New Roman"/>
                <a:cs typeface="Times New Roman"/>
              </a:rPr>
              <a:t>texting</a:t>
            </a:r>
            <a:endParaRPr sz="24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400" spc="-10" dirty="0">
                <a:latin typeface="Times New Roman"/>
                <a:cs typeface="Times New Roman"/>
              </a:rPr>
              <a:t>Smart</a:t>
            </a:r>
            <a:r>
              <a:rPr sz="2400" spc="25" dirty="0">
                <a:latin typeface="Times New Roman"/>
                <a:cs typeface="Times New Roman"/>
              </a:rPr>
              <a:t> </a:t>
            </a:r>
            <a:r>
              <a:rPr sz="2400" spc="-5" dirty="0">
                <a:latin typeface="Times New Roman"/>
                <a:cs typeface="Times New Roman"/>
              </a:rPr>
              <a:t>phones,</a:t>
            </a:r>
            <a:endParaRPr sz="2400" dirty="0">
              <a:latin typeface="Times New Roman"/>
              <a:cs typeface="Times New Roman"/>
            </a:endParaRPr>
          </a:p>
          <a:p>
            <a:pPr marL="756285" lvl="1" indent="-287020">
              <a:lnSpc>
                <a:spcPct val="100000"/>
              </a:lnSpc>
              <a:spcBef>
                <a:spcPts val="484"/>
              </a:spcBef>
              <a:buClr>
                <a:srgbClr val="FF0000"/>
              </a:buClr>
              <a:buSzPct val="55000"/>
              <a:buFont typeface="Wingdings"/>
              <a:buChar char=""/>
              <a:tabLst>
                <a:tab pos="756285" algn="l"/>
                <a:tab pos="756920" algn="l"/>
              </a:tabLst>
            </a:pPr>
            <a:r>
              <a:rPr sz="2400" dirty="0">
                <a:latin typeface="Times New Roman"/>
                <a:cs typeface="Times New Roman"/>
              </a:rPr>
              <a:t>GPS (Global </a:t>
            </a:r>
            <a:r>
              <a:rPr sz="2400" spc="-5" dirty="0">
                <a:latin typeface="Times New Roman"/>
                <a:cs typeface="Times New Roman"/>
              </a:rPr>
              <a:t>Positioning</a:t>
            </a:r>
            <a:r>
              <a:rPr sz="2400" spc="-30" dirty="0">
                <a:latin typeface="Times New Roman"/>
                <a:cs typeface="Times New Roman"/>
              </a:rPr>
              <a:t> </a:t>
            </a:r>
            <a:r>
              <a:rPr sz="2400" spc="-15" dirty="0">
                <a:latin typeface="Times New Roman"/>
                <a:cs typeface="Times New Roman"/>
              </a:rPr>
              <a:t>System)</a:t>
            </a:r>
            <a:endParaRPr sz="2400" dirty="0">
              <a:latin typeface="Times New Roman"/>
              <a:cs typeface="Times New Roman"/>
            </a:endParaRPr>
          </a:p>
          <a:p>
            <a:pPr marL="756285" lvl="1" indent="-287020">
              <a:lnSpc>
                <a:spcPct val="100000"/>
              </a:lnSpc>
              <a:spcBef>
                <a:spcPts val="480"/>
              </a:spcBef>
              <a:buClr>
                <a:srgbClr val="FF0000"/>
              </a:buClr>
              <a:buSzPct val="55000"/>
              <a:buFont typeface="Wingdings"/>
              <a:buChar char=""/>
              <a:tabLst>
                <a:tab pos="756285" algn="l"/>
                <a:tab pos="756920" algn="l"/>
              </a:tabLst>
            </a:pPr>
            <a:r>
              <a:rPr sz="2400" spc="-20" dirty="0">
                <a:latin typeface="Times New Roman"/>
                <a:cs typeface="Times New Roman"/>
              </a:rPr>
              <a:t>m-commerce</a:t>
            </a:r>
            <a:endParaRPr sz="2400" dirty="0">
              <a:latin typeface="Times New Roman"/>
              <a:cs typeface="Times New Roman"/>
            </a:endParaRPr>
          </a:p>
          <a:p>
            <a:pPr lvl="1">
              <a:lnSpc>
                <a:spcPct val="100000"/>
              </a:lnSpc>
              <a:spcBef>
                <a:spcPts val="15"/>
              </a:spcBef>
              <a:buClr>
                <a:srgbClr val="FF0000"/>
              </a:buClr>
              <a:buFont typeface="Wingdings"/>
              <a:buChar char=""/>
            </a:pPr>
            <a:endParaRPr sz="2400" dirty="0">
              <a:latin typeface="Times New Roman"/>
              <a:cs typeface="Times New Roman"/>
            </a:endParaRPr>
          </a:p>
          <a:p>
            <a:pPr marL="356870" indent="-344805">
              <a:lnSpc>
                <a:spcPct val="100000"/>
              </a:lnSpc>
              <a:buClr>
                <a:srgbClr val="3333CC"/>
              </a:buClr>
              <a:buSzPct val="60416"/>
              <a:buFont typeface="Wingdings"/>
              <a:buChar char=""/>
              <a:tabLst>
                <a:tab pos="356870" algn="l"/>
                <a:tab pos="357505" algn="l"/>
              </a:tabLst>
            </a:pPr>
            <a:r>
              <a:rPr sz="2400" b="1" spc="-5" dirty="0">
                <a:latin typeface="Times New Roman"/>
                <a:cs typeface="Times New Roman"/>
              </a:rPr>
              <a:t>Social</a:t>
            </a:r>
            <a:r>
              <a:rPr sz="2400" b="1" spc="-25" dirty="0">
                <a:latin typeface="Times New Roman"/>
                <a:cs typeface="Times New Roman"/>
              </a:rPr>
              <a:t> </a:t>
            </a:r>
            <a:r>
              <a:rPr sz="2400" b="1" spc="-5" dirty="0">
                <a:latin typeface="Times New Roman"/>
                <a:cs typeface="Times New Roman"/>
              </a:rPr>
              <a:t>Issues</a:t>
            </a:r>
            <a:endParaRPr sz="2400" dirty="0">
              <a:latin typeface="Times New Roman"/>
              <a:cs typeface="Times New Roman"/>
            </a:endParaRPr>
          </a:p>
          <a:p>
            <a:pPr marL="756285" lvl="1" indent="-287020">
              <a:lnSpc>
                <a:spcPct val="100000"/>
              </a:lnSpc>
              <a:spcBef>
                <a:spcPts val="475"/>
              </a:spcBef>
              <a:buClr>
                <a:srgbClr val="FF0000"/>
              </a:buClr>
              <a:buSzPct val="55000"/>
              <a:buFont typeface="Wingdings"/>
              <a:buChar char=""/>
              <a:tabLst>
                <a:tab pos="756285" algn="l"/>
                <a:tab pos="756920" algn="l"/>
              </a:tabLst>
            </a:pPr>
            <a:r>
              <a:rPr sz="2400" spc="-15" dirty="0">
                <a:latin typeface="Times New Roman"/>
                <a:cs typeface="Times New Roman"/>
              </a:rPr>
              <a:t>with </a:t>
            </a:r>
            <a:r>
              <a:rPr sz="2400" spc="-10" dirty="0">
                <a:latin typeface="Times New Roman"/>
                <a:cs typeface="Times New Roman"/>
              </a:rPr>
              <a:t>the </a:t>
            </a:r>
            <a:r>
              <a:rPr sz="2400" spc="-5" dirty="0">
                <a:latin typeface="Times New Roman"/>
                <a:cs typeface="Times New Roman"/>
              </a:rPr>
              <a:t>good </a:t>
            </a:r>
            <a:r>
              <a:rPr sz="2400" spc="-10" dirty="0">
                <a:latin typeface="Times New Roman"/>
                <a:cs typeface="Times New Roman"/>
              </a:rPr>
              <a:t>comes the </a:t>
            </a:r>
            <a:r>
              <a:rPr sz="2400" dirty="0">
                <a:latin typeface="Times New Roman"/>
                <a:cs typeface="Times New Roman"/>
              </a:rPr>
              <a:t>bad, </a:t>
            </a:r>
            <a:r>
              <a:rPr sz="2400" spc="-5" dirty="0">
                <a:latin typeface="Times New Roman"/>
                <a:cs typeface="Times New Roman"/>
              </a:rPr>
              <a:t>as </a:t>
            </a:r>
            <a:r>
              <a:rPr sz="2400" spc="-10" dirty="0">
                <a:latin typeface="Times New Roman"/>
                <a:cs typeface="Times New Roman"/>
              </a:rPr>
              <a:t>this </a:t>
            </a:r>
            <a:r>
              <a:rPr sz="2400" spc="-25" dirty="0">
                <a:latin typeface="Times New Roman"/>
                <a:cs typeface="Times New Roman"/>
              </a:rPr>
              <a:t>new-found </a:t>
            </a:r>
            <a:r>
              <a:rPr sz="2400" spc="-5" dirty="0">
                <a:latin typeface="Times New Roman"/>
                <a:cs typeface="Times New Roman"/>
              </a:rPr>
              <a:t>freedom </a:t>
            </a:r>
            <a:r>
              <a:rPr sz="2400" spc="-10" dirty="0">
                <a:latin typeface="Times New Roman"/>
                <a:cs typeface="Times New Roman"/>
              </a:rPr>
              <a:t>brings </a:t>
            </a:r>
            <a:r>
              <a:rPr sz="2400" spc="-20" dirty="0">
                <a:latin typeface="Times New Roman"/>
                <a:cs typeface="Times New Roman"/>
              </a:rPr>
              <a:t>with</a:t>
            </a:r>
            <a:r>
              <a:rPr sz="2400" spc="-5" dirty="0">
                <a:latin typeface="Times New Roman"/>
                <a:cs typeface="Times New Roman"/>
              </a:rPr>
              <a:t> it</a:t>
            </a:r>
            <a:endParaRPr sz="2400" dirty="0">
              <a:latin typeface="Times New Roman"/>
              <a:cs typeface="Times New Roman"/>
            </a:endParaRPr>
          </a:p>
          <a:p>
            <a:pPr marL="756285">
              <a:lnSpc>
                <a:spcPct val="100000"/>
              </a:lnSpc>
            </a:pPr>
            <a:r>
              <a:rPr sz="2400" spc="-15" dirty="0">
                <a:latin typeface="Times New Roman"/>
                <a:cs typeface="Times New Roman"/>
              </a:rPr>
              <a:t>many </a:t>
            </a:r>
            <a:r>
              <a:rPr sz="2400" spc="-10" dirty="0">
                <a:latin typeface="Times New Roman"/>
                <a:cs typeface="Times New Roman"/>
              </a:rPr>
              <a:t>unsolved </a:t>
            </a:r>
            <a:r>
              <a:rPr sz="2400" spc="-5" dirty="0">
                <a:latin typeface="Times New Roman"/>
                <a:cs typeface="Times New Roman"/>
              </a:rPr>
              <a:t>social,)</a:t>
            </a:r>
            <a:endParaRPr sz="2400" dirty="0">
              <a:latin typeface="Times New Roman"/>
              <a:cs typeface="Times New Roman"/>
            </a:endParaRPr>
          </a:p>
          <a:p>
            <a:pPr marL="756285">
              <a:lnSpc>
                <a:spcPct val="100000"/>
              </a:lnSpc>
            </a:pPr>
            <a:r>
              <a:rPr sz="2400" dirty="0">
                <a:latin typeface="Times New Roman"/>
                <a:cs typeface="Times New Roman"/>
              </a:rPr>
              <a:t>BOTNET </a:t>
            </a:r>
            <a:r>
              <a:rPr sz="2400" spc="-60" dirty="0">
                <a:latin typeface="Times New Roman"/>
                <a:cs typeface="Times New Roman"/>
              </a:rPr>
              <a:t>ATTACK: </a:t>
            </a:r>
            <a:r>
              <a:rPr sz="2400" spc="-10" dirty="0">
                <a:latin typeface="Times New Roman"/>
                <a:cs typeface="Times New Roman"/>
              </a:rPr>
              <a:t>(send</a:t>
            </a:r>
            <a:r>
              <a:rPr sz="2400" spc="-60" dirty="0">
                <a:latin typeface="Times New Roman"/>
                <a:cs typeface="Times New Roman"/>
              </a:rPr>
              <a:t> </a:t>
            </a:r>
            <a:r>
              <a:rPr sz="2400" spc="-10" dirty="0">
                <a:latin typeface="Times New Roman"/>
                <a:cs typeface="Times New Roman"/>
              </a:rPr>
              <a:t>spam)</a:t>
            </a:r>
            <a:r>
              <a:rPr lang="en-US" sz="2400" dirty="0">
                <a:latin typeface="Times New Roman"/>
                <a:cs typeface="Times New Roman"/>
              </a:rPr>
              <a:t> political, </a:t>
            </a:r>
            <a:r>
              <a:rPr lang="en-US" sz="2400" spc="-5" dirty="0">
                <a:latin typeface="Times New Roman"/>
                <a:cs typeface="Times New Roman"/>
              </a:rPr>
              <a:t>and ethical</a:t>
            </a:r>
            <a:r>
              <a:rPr lang="en-US" sz="2400" spc="114" dirty="0">
                <a:latin typeface="Times New Roman"/>
                <a:cs typeface="Times New Roman"/>
              </a:rPr>
              <a:t> </a:t>
            </a:r>
            <a:r>
              <a:rPr lang="en-US" sz="2400" spc="-20" dirty="0">
                <a:latin typeface="Times New Roman"/>
                <a:cs typeface="Times New Roman"/>
              </a:rPr>
              <a:t>issues.</a:t>
            </a:r>
            <a:endParaRPr lang="en-US" sz="2400" dirty="0">
              <a:latin typeface="Times New Roman"/>
              <a:cs typeface="Times New Roman"/>
            </a:endParaRPr>
          </a:p>
          <a:p>
            <a:pPr marL="469265" lvl="1">
              <a:lnSpc>
                <a:spcPct val="100000"/>
              </a:lnSpc>
              <a:spcBef>
                <a:spcPts val="484"/>
              </a:spcBef>
              <a:buClr>
                <a:srgbClr val="FF0000"/>
              </a:buClr>
              <a:buSzPct val="55000"/>
              <a:tabLst>
                <a:tab pos="756285" algn="l"/>
                <a:tab pos="756920" algn="l"/>
              </a:tabLst>
            </a:pPr>
            <a:endParaRPr sz="2400" dirty="0">
              <a:latin typeface="Times New Roman"/>
              <a:cs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2C0A1A-4515-4033-A2F8-2A07F1CE64C3}"/>
              </a:ext>
            </a:extLst>
          </p:cNvPr>
          <p:cNvSpPr>
            <a:spLocks noGrp="1"/>
          </p:cNvSpPr>
          <p:nvPr>
            <p:ph type="title"/>
          </p:nvPr>
        </p:nvSpPr>
        <p:spPr>
          <a:xfrm>
            <a:off x="850925" y="179578"/>
            <a:ext cx="7442149" cy="492443"/>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INTERNET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C404CD63-0ADC-440A-96F9-D7932F81DA35}"/>
              </a:ext>
            </a:extLst>
          </p:cNvPr>
          <p:cNvSpPr>
            <a:spLocks noGrp="1"/>
          </p:cNvSpPr>
          <p:nvPr>
            <p:ph type="body" idx="1"/>
          </p:nvPr>
        </p:nvSpPr>
        <p:spPr>
          <a:xfrm>
            <a:off x="501332" y="1066800"/>
            <a:ext cx="8141334" cy="4062651"/>
          </a:xfrm>
        </p:spPr>
        <p:txBody>
          <a:bodyPr/>
          <a:lstStyle/>
          <a:p>
            <a:pPr marL="342900" indent="-342900"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I</a:t>
            </a:r>
            <a:r>
              <a:rPr lang="en-US" b="0" i="0" dirty="0">
                <a:solidFill>
                  <a:srgbClr val="000000"/>
                </a:solidFill>
                <a:effectLst/>
                <a:latin typeface="Times New Roman" panose="02020603050405020304" pitchFamily="18" charset="0"/>
                <a:cs typeface="Times New Roman" panose="02020603050405020304" pitchFamily="18" charset="0"/>
              </a:rPr>
              <a:t>nternet is called the network of networks. It is a global communication system that links together thousands of individual networks. </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other words, internet is a collection of interlinked computer networks, connected by copper wires, fiber-optic cables, wireless connections, etc.</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 As a result, a computer can virtually connect to other computers in any network. These connections allow users to interchange messages, to communicate in real time (getting instant messages and responses), to share data and programs and to access limitless information</a:t>
            </a:r>
            <a:r>
              <a:rPr lang="en-US" b="0" i="0" dirty="0">
                <a:solidFill>
                  <a:srgbClr val="000000"/>
                </a:solidFill>
                <a:effectLst/>
                <a:latin typeface="Arial" panose="020B0604020202020204" pitchFamily="34" charset="0"/>
              </a:rPr>
              <a:t>.</a:t>
            </a:r>
            <a:endParaRPr lang="en-IN" dirty="0"/>
          </a:p>
        </p:txBody>
      </p:sp>
    </p:spTree>
    <p:extLst>
      <p:ext uri="{BB962C8B-B14F-4D97-AF65-F5344CB8AC3E}">
        <p14:creationId xmlns:p14="http://schemas.microsoft.com/office/powerpoint/2010/main" xmlns="" val="34035231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7F8658-4512-4434-94E5-D9A48BD6EB5E}"/>
              </a:ext>
            </a:extLst>
          </p:cNvPr>
          <p:cNvSpPr>
            <a:spLocks noGrp="1"/>
          </p:cNvSpPr>
          <p:nvPr>
            <p:ph type="title"/>
          </p:nvPr>
        </p:nvSpPr>
        <p:spPr>
          <a:xfrm>
            <a:off x="535635" y="304800"/>
            <a:ext cx="6997675" cy="811020"/>
          </a:xfrm>
        </p:spPr>
        <p:txBody>
          <a:bodyPr/>
          <a:lstStyle/>
          <a:p>
            <a:pPr algn="l"/>
            <a:r>
              <a:rPr lang="en-US" sz="3200" b="0" i="0" dirty="0">
                <a:solidFill>
                  <a:srgbClr val="FF0000"/>
                </a:solidFill>
                <a:effectLst/>
                <a:latin typeface="Times New Roman" panose="02020603050405020304" pitchFamily="18" charset="0"/>
                <a:cs typeface="Times New Roman" panose="02020603050405020304" pitchFamily="18" charset="0"/>
              </a:rPr>
              <a:t>Basics of Internet Architecture</a:t>
            </a:r>
            <a:r>
              <a:rPr lang="en-US" b="0" i="0" dirty="0">
                <a:effectLst/>
                <a:latin typeface="Arial" panose="020B0604020202020204" pitchFamily="34" charset="0"/>
              </a:rPr>
              <a:t/>
            </a:r>
            <a:br>
              <a:rPr lang="en-US" b="0" i="0" dirty="0">
                <a:effectLst/>
                <a:latin typeface="Arial" panose="020B0604020202020204" pitchFamily="34" charset="0"/>
              </a:rPr>
            </a:br>
            <a:endParaRPr lang="en-IN" dirty="0"/>
          </a:p>
        </p:txBody>
      </p:sp>
      <p:sp>
        <p:nvSpPr>
          <p:cNvPr id="3" name="Text Placeholder 2">
            <a:extLst>
              <a:ext uri="{FF2B5EF4-FFF2-40B4-BE49-F238E27FC236}">
                <a16:creationId xmlns:a16="http://schemas.microsoft.com/office/drawing/2014/main" xmlns="" id="{DA5C0CC9-89A2-43F7-B8DA-6BBF1082981F}"/>
              </a:ext>
            </a:extLst>
          </p:cNvPr>
          <p:cNvSpPr>
            <a:spLocks noGrp="1"/>
          </p:cNvSpPr>
          <p:nvPr>
            <p:ph type="body" idx="1"/>
          </p:nvPr>
        </p:nvSpPr>
        <p:spPr>
          <a:xfrm>
            <a:off x="304800" y="914400"/>
            <a:ext cx="8141334" cy="4431983"/>
          </a:xfrm>
        </p:spPr>
        <p:txBody>
          <a:bodyPr/>
          <a:lstStyle/>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Internet architecture is a meta-network, which refers to a congregation of thousands of distinct networks interacting with a common protocol. In simple terms, it is referred as an internetwork that is connected using protocols. Protocol used is TCP/IP. </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 protocol connects any two networks that differ in hardware, software and design.</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TCP/IP provides end to end transmission, i.e., each and every node on one network has the ability to communicate with any other node on the network.</a:t>
            </a:r>
          </a:p>
          <a:p>
            <a:pPr algn="just"/>
            <a:endParaRPr lang="en-US" b="0" i="0" dirty="0">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495053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502E0A-5F5A-4344-9F2B-74D5C8E0280D}"/>
              </a:ext>
            </a:extLst>
          </p:cNvPr>
          <p:cNvSpPr>
            <a:spLocks noGrp="1"/>
          </p:cNvSpPr>
          <p:nvPr>
            <p:ph type="title"/>
          </p:nvPr>
        </p:nvSpPr>
        <p:spPr>
          <a:xfrm>
            <a:off x="535635" y="152400"/>
            <a:ext cx="7442149" cy="582422"/>
          </a:xfrm>
        </p:spPr>
        <p:txBody>
          <a:bodyPr/>
          <a:lstStyle/>
          <a:p>
            <a:r>
              <a:rPr lang="en-IN" sz="3200" b="0" i="0" dirty="0">
                <a:solidFill>
                  <a:srgbClr val="FF0000"/>
                </a:solidFill>
                <a:effectLst/>
                <a:latin typeface="Times New Roman" panose="02020603050405020304" pitchFamily="18" charset="0"/>
                <a:cs typeface="Times New Roman" panose="02020603050405020304" pitchFamily="18" charset="0"/>
              </a:rPr>
              <a:t>Layers of Internet Architecture</a:t>
            </a:r>
            <a:r>
              <a:rPr lang="en-IN" b="0" i="0" dirty="0">
                <a:effectLst/>
                <a:latin typeface="Arial" panose="020B0604020202020204" pitchFamily="34" charset="0"/>
              </a:rPr>
              <a:t/>
            </a:r>
            <a:br>
              <a:rPr lang="en-IN" b="0" i="0" dirty="0">
                <a:effectLst/>
                <a:latin typeface="Arial" panose="020B0604020202020204" pitchFamily="34" charset="0"/>
              </a:rPr>
            </a:br>
            <a:endParaRPr lang="en-IN" dirty="0"/>
          </a:p>
        </p:txBody>
      </p:sp>
      <p:sp>
        <p:nvSpPr>
          <p:cNvPr id="3" name="Text Placeholder 2">
            <a:extLst>
              <a:ext uri="{FF2B5EF4-FFF2-40B4-BE49-F238E27FC236}">
                <a16:creationId xmlns:a16="http://schemas.microsoft.com/office/drawing/2014/main" xmlns="" id="{54FDD622-BFDE-43AF-898E-56C0539A88C6}"/>
              </a:ext>
            </a:extLst>
          </p:cNvPr>
          <p:cNvSpPr>
            <a:spLocks noGrp="1"/>
          </p:cNvSpPr>
          <p:nvPr>
            <p:ph type="body" idx="1"/>
          </p:nvPr>
        </p:nvSpPr>
        <p:spPr>
          <a:xfrm>
            <a:off x="521567" y="734822"/>
            <a:ext cx="7922565" cy="6278642"/>
          </a:xfrm>
        </p:spPr>
        <p:txBody>
          <a:bodyPr/>
          <a:lstStyle/>
          <a:p>
            <a:pPr marL="342900" indent="-342900">
              <a:buFont typeface="Arial" panose="020B0604020202020204" pitchFamily="34" charset="0"/>
              <a:buChar char="•"/>
            </a:pPr>
            <a:r>
              <a:rPr lang="en-US" dirty="0"/>
              <a:t>Internet architecture consists of three layers.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IP:(Internet protocol)</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order to communicate, we need our data to be encapsulated as Internet Protocol (IP) packets. These IP packets travel across number of hosts in a network through routing to reach the destination. However IP does not support error detection and error recovery, and is incapable of detecting loss of packets</a:t>
            </a:r>
            <a:r>
              <a:rPr lang="en-US" b="0" i="0" dirty="0">
                <a:solidFill>
                  <a:srgbClr val="000000"/>
                </a:solidFill>
                <a:effectLst/>
                <a:latin typeface="Arial" panose="020B0604020202020204" pitchFamily="34" charset="0"/>
              </a:rPr>
              <a:t>.</a:t>
            </a:r>
            <a:endParaRPr lang="en-IN" dirty="0"/>
          </a:p>
        </p:txBody>
      </p:sp>
      <p:pic>
        <p:nvPicPr>
          <p:cNvPr id="5" name="Picture 4">
            <a:extLst>
              <a:ext uri="{FF2B5EF4-FFF2-40B4-BE49-F238E27FC236}">
                <a16:creationId xmlns:a16="http://schemas.microsoft.com/office/drawing/2014/main" xmlns="" id="{AE9A2286-842B-4032-ACDF-9842859D718B}"/>
              </a:ext>
            </a:extLst>
          </p:cNvPr>
          <p:cNvPicPr>
            <a:picLocks noChangeAspect="1"/>
          </p:cNvPicPr>
          <p:nvPr/>
        </p:nvPicPr>
        <p:blipFill>
          <a:blip r:embed="rId2"/>
          <a:stretch>
            <a:fillRect/>
          </a:stretch>
        </p:blipFill>
        <p:spPr>
          <a:xfrm>
            <a:off x="1219200" y="1351241"/>
            <a:ext cx="5457825" cy="2687359"/>
          </a:xfrm>
          <a:prstGeom prst="rect">
            <a:avLst/>
          </a:prstGeom>
        </p:spPr>
      </p:pic>
    </p:spTree>
    <p:extLst>
      <p:ext uri="{BB962C8B-B14F-4D97-AF65-F5344CB8AC3E}">
        <p14:creationId xmlns:p14="http://schemas.microsoft.com/office/powerpoint/2010/main" xmlns="" val="26892813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54EC32-A8BB-4398-A37B-961B03EF0299}"/>
              </a:ext>
            </a:extLst>
          </p:cNvPr>
          <p:cNvSpPr>
            <a:spLocks noGrp="1"/>
          </p:cNvSpPr>
          <p:nvPr>
            <p:ph type="title"/>
          </p:nvPr>
        </p:nvSpPr>
        <p:spPr>
          <a:xfrm>
            <a:off x="381000" y="228600"/>
            <a:ext cx="1739875" cy="492443"/>
          </a:xfrm>
        </p:spPr>
        <p:txBody>
          <a:bodyPr/>
          <a:lstStyle/>
          <a:p>
            <a:r>
              <a:rPr lang="en-US" sz="3200" dirty="0">
                <a:solidFill>
                  <a:srgbClr val="FF0000"/>
                </a:solidFill>
                <a:latin typeface="Times New Roman" panose="02020603050405020304" pitchFamily="18" charset="0"/>
                <a:cs typeface="Times New Roman" panose="02020603050405020304" pitchFamily="18" charset="0"/>
              </a:rPr>
              <a:t>Contd..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FDBB0D22-FD52-497C-93E4-53C52C0AF79D}"/>
              </a:ext>
            </a:extLst>
          </p:cNvPr>
          <p:cNvSpPr>
            <a:spLocks noGrp="1"/>
          </p:cNvSpPr>
          <p:nvPr>
            <p:ph type="body" idx="1"/>
          </p:nvPr>
        </p:nvSpPr>
        <p:spPr>
          <a:xfrm>
            <a:off x="392723" y="914400"/>
            <a:ext cx="8141334" cy="4431983"/>
          </a:xfrm>
        </p:spPr>
        <p:txBody>
          <a:bodyPr/>
          <a:lstStyle/>
          <a:p>
            <a:pPr algn="just"/>
            <a:r>
              <a:rPr lang="en-US" b="0" i="0" dirty="0">
                <a:effectLst/>
                <a:latin typeface="Times New Roman" panose="02020603050405020304" pitchFamily="18" charset="0"/>
                <a:cs typeface="Times New Roman" panose="02020603050405020304" pitchFamily="18" charset="0"/>
              </a:rPr>
              <a:t>TCP</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TCP stands for "Transmission Control Protocol". It provides end to end transmission of data, i.e., from source to destination. It is a very complex protocol as it supports recovery of lost packets.</a:t>
            </a:r>
          </a:p>
          <a:p>
            <a:pPr algn="just"/>
            <a:r>
              <a:rPr lang="en-US" b="0" i="0" dirty="0">
                <a:effectLst/>
                <a:latin typeface="Times New Roman" panose="02020603050405020304" pitchFamily="18" charset="0"/>
                <a:cs typeface="Times New Roman" panose="02020603050405020304" pitchFamily="18" charset="0"/>
              </a:rPr>
              <a:t>Application Protocol</a:t>
            </a:r>
          </a:p>
          <a:p>
            <a:pPr marL="342900" indent="-34290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Third layer in internet architecture is the application layer which has different protocols on which the internet services are built. Some of the examples of internet services include email (SMTP facilitates email feature), file transfer (FTP facilitates file transfer feature), </a:t>
            </a:r>
            <a:r>
              <a:rPr lang="en-US" b="0" i="0" dirty="0" err="1">
                <a:solidFill>
                  <a:srgbClr val="000000"/>
                </a:solidFill>
                <a:effectLst/>
                <a:latin typeface="Times New Roman" panose="02020603050405020304" pitchFamily="18" charset="0"/>
                <a:cs typeface="Times New Roman" panose="02020603050405020304" pitchFamily="18" charset="0"/>
              </a:rPr>
              <a:t>etc</a:t>
            </a:r>
            <a:endParaRPr lang="en-US"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019028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608" y="784605"/>
            <a:ext cx="2761615" cy="391160"/>
          </a:xfrm>
          <a:prstGeom prst="rect">
            <a:avLst/>
          </a:prstGeom>
        </p:spPr>
        <p:txBody>
          <a:bodyPr vert="horz" wrap="square" lIns="0" tIns="12700" rIns="0" bIns="0" rtlCol="0">
            <a:spAutoFit/>
          </a:bodyPr>
          <a:lstStyle/>
          <a:p>
            <a:pPr marL="12700">
              <a:lnSpc>
                <a:spcPct val="100000"/>
              </a:lnSpc>
              <a:spcBef>
                <a:spcPts val="100"/>
              </a:spcBef>
            </a:pPr>
            <a:r>
              <a:rPr sz="2400" u="heavy" spc="-310" dirty="0">
                <a:solidFill>
                  <a:srgbClr val="C00000"/>
                </a:solidFill>
                <a:uFill>
                  <a:solidFill>
                    <a:srgbClr val="C00000"/>
                  </a:solidFill>
                </a:uFill>
                <a:latin typeface="Arial"/>
                <a:cs typeface="Arial"/>
              </a:rPr>
              <a:t>THE </a:t>
            </a:r>
            <a:r>
              <a:rPr sz="2400" u="heavy" spc="-265" dirty="0">
                <a:solidFill>
                  <a:srgbClr val="C00000"/>
                </a:solidFill>
                <a:uFill>
                  <a:solidFill>
                    <a:srgbClr val="C00000"/>
                  </a:solidFill>
                </a:uFill>
                <a:latin typeface="Arial"/>
                <a:cs typeface="Arial"/>
              </a:rPr>
              <a:t>INTERNET</a:t>
            </a:r>
            <a:r>
              <a:rPr sz="2400" u="heavy" spc="-434" dirty="0">
                <a:solidFill>
                  <a:srgbClr val="C00000"/>
                </a:solidFill>
                <a:uFill>
                  <a:solidFill>
                    <a:srgbClr val="C00000"/>
                  </a:solidFill>
                </a:uFill>
                <a:latin typeface="Arial"/>
                <a:cs typeface="Arial"/>
              </a:rPr>
              <a:t> </a:t>
            </a:r>
            <a:r>
              <a:rPr sz="2400" u="heavy" spc="-335" dirty="0">
                <a:solidFill>
                  <a:srgbClr val="C00000"/>
                </a:solidFill>
                <a:uFill>
                  <a:solidFill>
                    <a:srgbClr val="C00000"/>
                  </a:solidFill>
                </a:uFill>
                <a:latin typeface="Arial"/>
                <a:cs typeface="Arial"/>
              </a:rPr>
              <a:t>TODAY</a:t>
            </a:r>
            <a:endParaRPr sz="2400">
              <a:latin typeface="Arial"/>
              <a:cs typeface="Arial"/>
            </a:endParaRPr>
          </a:p>
        </p:txBody>
      </p:sp>
      <p:sp>
        <p:nvSpPr>
          <p:cNvPr id="3" name="object 3"/>
          <p:cNvSpPr txBox="1"/>
          <p:nvPr/>
        </p:nvSpPr>
        <p:spPr>
          <a:xfrm>
            <a:off x="546608" y="1393901"/>
            <a:ext cx="7672070" cy="4479290"/>
          </a:xfrm>
          <a:prstGeom prst="rect">
            <a:avLst/>
          </a:prstGeom>
        </p:spPr>
        <p:txBody>
          <a:bodyPr vert="horz" wrap="square" lIns="0" tIns="13970" rIns="0" bIns="0" rtlCol="0">
            <a:spAutoFit/>
          </a:bodyPr>
          <a:lstStyle/>
          <a:p>
            <a:pPr marL="356870" marR="137795" indent="-344805">
              <a:lnSpc>
                <a:spcPct val="100000"/>
              </a:lnSpc>
              <a:spcBef>
                <a:spcPts val="110"/>
              </a:spcBef>
              <a:buClr>
                <a:srgbClr val="3333CC"/>
              </a:buClr>
              <a:buSzPct val="59090"/>
              <a:buFont typeface="Wingdings"/>
              <a:buChar char=""/>
              <a:tabLst>
                <a:tab pos="356870" algn="l"/>
                <a:tab pos="357505" algn="l"/>
                <a:tab pos="5944235" algn="l"/>
              </a:tabLst>
            </a:pPr>
            <a:r>
              <a:rPr sz="2200" spc="-155" dirty="0">
                <a:latin typeface="Arial"/>
                <a:cs typeface="Arial"/>
              </a:rPr>
              <a:t>The </a:t>
            </a:r>
            <a:r>
              <a:rPr sz="2200" spc="-30" dirty="0">
                <a:latin typeface="Arial"/>
                <a:cs typeface="Arial"/>
              </a:rPr>
              <a:t>Internet </a:t>
            </a:r>
            <a:r>
              <a:rPr sz="2200" spc="-160" dirty="0">
                <a:latin typeface="Arial"/>
                <a:cs typeface="Arial"/>
              </a:rPr>
              <a:t>has </a:t>
            </a:r>
            <a:r>
              <a:rPr sz="2200" spc="-110" dirty="0">
                <a:latin typeface="Arial"/>
                <a:cs typeface="Arial"/>
              </a:rPr>
              <a:t>come </a:t>
            </a:r>
            <a:r>
              <a:rPr sz="2200" spc="-165" dirty="0">
                <a:latin typeface="Arial"/>
                <a:cs typeface="Arial"/>
              </a:rPr>
              <a:t>a </a:t>
            </a:r>
            <a:r>
              <a:rPr sz="2200" spc="-75" dirty="0">
                <a:latin typeface="Arial"/>
                <a:cs typeface="Arial"/>
              </a:rPr>
              <a:t>long </a:t>
            </a:r>
            <a:r>
              <a:rPr sz="2200" spc="-120" dirty="0">
                <a:latin typeface="Arial"/>
                <a:cs typeface="Arial"/>
              </a:rPr>
              <a:t>way since </a:t>
            </a:r>
            <a:r>
              <a:rPr sz="2200" spc="-20" dirty="0">
                <a:latin typeface="Arial"/>
                <a:cs typeface="Arial"/>
              </a:rPr>
              <a:t>the </a:t>
            </a:r>
            <a:r>
              <a:rPr sz="2200" spc="-120" dirty="0">
                <a:latin typeface="Arial"/>
                <a:cs typeface="Arial"/>
              </a:rPr>
              <a:t>1960s. </a:t>
            </a:r>
            <a:r>
              <a:rPr sz="2200" spc="-155" dirty="0">
                <a:latin typeface="Arial"/>
                <a:cs typeface="Arial"/>
              </a:rPr>
              <a:t>The</a:t>
            </a:r>
            <a:r>
              <a:rPr sz="2200" spc="-405" dirty="0">
                <a:latin typeface="Arial"/>
                <a:cs typeface="Arial"/>
              </a:rPr>
              <a:t> </a:t>
            </a:r>
            <a:r>
              <a:rPr sz="2200" spc="-30" dirty="0">
                <a:latin typeface="Arial"/>
                <a:cs typeface="Arial"/>
              </a:rPr>
              <a:t>Internet  </a:t>
            </a:r>
            <a:r>
              <a:rPr sz="2200" spc="-70" dirty="0">
                <a:latin typeface="Arial"/>
                <a:cs typeface="Arial"/>
              </a:rPr>
              <a:t>today </a:t>
            </a:r>
            <a:r>
              <a:rPr sz="2200" spc="-110" dirty="0">
                <a:latin typeface="Arial"/>
                <a:cs typeface="Arial"/>
              </a:rPr>
              <a:t>is </a:t>
            </a:r>
            <a:r>
              <a:rPr sz="2200" dirty="0">
                <a:latin typeface="Arial"/>
                <a:cs typeface="Arial"/>
              </a:rPr>
              <a:t>not </a:t>
            </a:r>
            <a:r>
              <a:rPr sz="2200" spc="-170" dirty="0">
                <a:latin typeface="Arial"/>
                <a:cs typeface="Arial"/>
              </a:rPr>
              <a:t>a </a:t>
            </a:r>
            <a:r>
              <a:rPr sz="2200" spc="-80" dirty="0">
                <a:latin typeface="Arial"/>
                <a:cs typeface="Arial"/>
              </a:rPr>
              <a:t>simple hierarchical  </a:t>
            </a:r>
            <a:r>
              <a:rPr sz="2200" spc="-45" dirty="0">
                <a:latin typeface="Arial"/>
                <a:cs typeface="Arial"/>
              </a:rPr>
              <a:t>structure.</a:t>
            </a:r>
            <a:r>
              <a:rPr sz="2200" spc="-409" dirty="0">
                <a:latin typeface="Arial"/>
                <a:cs typeface="Arial"/>
              </a:rPr>
              <a:t> </a:t>
            </a:r>
            <a:r>
              <a:rPr sz="2200" spc="35" dirty="0">
                <a:latin typeface="Arial"/>
                <a:cs typeface="Arial"/>
              </a:rPr>
              <a:t>It</a:t>
            </a:r>
            <a:r>
              <a:rPr sz="2200" spc="395" dirty="0">
                <a:latin typeface="Arial"/>
                <a:cs typeface="Arial"/>
              </a:rPr>
              <a:t> </a:t>
            </a:r>
            <a:r>
              <a:rPr sz="2200" spc="-110" dirty="0">
                <a:latin typeface="Arial"/>
                <a:cs typeface="Arial"/>
              </a:rPr>
              <a:t>is	made </a:t>
            </a:r>
            <a:r>
              <a:rPr sz="2200" spc="-70" dirty="0">
                <a:latin typeface="Arial"/>
                <a:cs typeface="Arial"/>
              </a:rPr>
              <a:t>up </a:t>
            </a:r>
            <a:r>
              <a:rPr sz="2200" spc="5" dirty="0">
                <a:latin typeface="Arial"/>
                <a:cs typeface="Arial"/>
              </a:rPr>
              <a:t>of  </a:t>
            </a:r>
            <a:r>
              <a:rPr sz="2200" spc="-114" dirty="0">
                <a:latin typeface="Arial"/>
                <a:cs typeface="Arial"/>
              </a:rPr>
              <a:t>many </a:t>
            </a:r>
            <a:r>
              <a:rPr sz="2200" spc="-50" dirty="0">
                <a:latin typeface="Arial"/>
                <a:cs typeface="Arial"/>
              </a:rPr>
              <a:t>wide- </a:t>
            </a:r>
            <a:r>
              <a:rPr sz="2200" spc="-105" dirty="0">
                <a:latin typeface="Arial"/>
                <a:cs typeface="Arial"/>
              </a:rPr>
              <a:t>and </a:t>
            </a:r>
            <a:r>
              <a:rPr sz="2200" spc="-90" dirty="0">
                <a:latin typeface="Arial"/>
                <a:cs typeface="Arial"/>
              </a:rPr>
              <a:t>local-area </a:t>
            </a:r>
            <a:r>
              <a:rPr sz="2200" spc="-65" dirty="0">
                <a:latin typeface="Arial"/>
                <a:cs typeface="Arial"/>
              </a:rPr>
              <a:t>networks </a:t>
            </a:r>
            <a:r>
              <a:rPr sz="2200" spc="-45" dirty="0">
                <a:latin typeface="Arial"/>
                <a:cs typeface="Arial"/>
              </a:rPr>
              <a:t>joined </a:t>
            </a:r>
            <a:r>
              <a:rPr sz="2200" spc="-90" dirty="0">
                <a:latin typeface="Arial"/>
                <a:cs typeface="Arial"/>
              </a:rPr>
              <a:t>by </a:t>
            </a:r>
            <a:r>
              <a:rPr sz="2200" spc="-80" dirty="0">
                <a:latin typeface="Arial"/>
                <a:cs typeface="Arial"/>
              </a:rPr>
              <a:t>connecting  </a:t>
            </a:r>
            <a:r>
              <a:rPr sz="2200" spc="-114" dirty="0">
                <a:latin typeface="Arial"/>
                <a:cs typeface="Arial"/>
              </a:rPr>
              <a:t>devices </a:t>
            </a:r>
            <a:r>
              <a:rPr sz="2200" spc="-105" dirty="0">
                <a:latin typeface="Arial"/>
                <a:cs typeface="Arial"/>
              </a:rPr>
              <a:t>and </a:t>
            </a:r>
            <a:r>
              <a:rPr sz="2200" spc="-70" dirty="0">
                <a:latin typeface="Arial"/>
                <a:cs typeface="Arial"/>
              </a:rPr>
              <a:t>switching</a:t>
            </a:r>
            <a:r>
              <a:rPr sz="2200" spc="-245" dirty="0">
                <a:latin typeface="Arial"/>
                <a:cs typeface="Arial"/>
              </a:rPr>
              <a:t> </a:t>
            </a:r>
            <a:r>
              <a:rPr sz="2200" spc="-70" dirty="0">
                <a:latin typeface="Arial"/>
                <a:cs typeface="Arial"/>
              </a:rPr>
              <a:t>stations.</a:t>
            </a:r>
            <a:endParaRPr sz="2200">
              <a:latin typeface="Arial"/>
              <a:cs typeface="Arial"/>
            </a:endParaRPr>
          </a:p>
          <a:p>
            <a:pPr marL="356870" marR="5080" indent="-344805">
              <a:lnSpc>
                <a:spcPct val="100000"/>
              </a:lnSpc>
              <a:spcBef>
                <a:spcPts val="1685"/>
              </a:spcBef>
              <a:buClr>
                <a:srgbClr val="3333CC"/>
              </a:buClr>
              <a:buSzPct val="59090"/>
              <a:buFont typeface="Wingdings"/>
              <a:buChar char=""/>
              <a:tabLst>
                <a:tab pos="356870" algn="l"/>
                <a:tab pos="357505" algn="l"/>
                <a:tab pos="1762125" algn="l"/>
                <a:tab pos="2124710" algn="l"/>
                <a:tab pos="6296660" algn="l"/>
              </a:tabLst>
            </a:pPr>
            <a:r>
              <a:rPr sz="2200" spc="35" dirty="0">
                <a:latin typeface="Arial"/>
                <a:cs typeface="Arial"/>
              </a:rPr>
              <a:t>It </a:t>
            </a:r>
            <a:r>
              <a:rPr sz="2200" spc="-110" dirty="0">
                <a:latin typeface="Arial"/>
                <a:cs typeface="Arial"/>
              </a:rPr>
              <a:t>is </a:t>
            </a:r>
            <a:r>
              <a:rPr sz="2200" spc="-10" dirty="0">
                <a:latin typeface="Arial"/>
                <a:cs typeface="Arial"/>
              </a:rPr>
              <a:t>difficult </a:t>
            </a:r>
            <a:r>
              <a:rPr sz="2200" spc="20" dirty="0">
                <a:latin typeface="Arial"/>
                <a:cs typeface="Arial"/>
              </a:rPr>
              <a:t>to </a:t>
            </a:r>
            <a:r>
              <a:rPr sz="2200" spc="-110" dirty="0">
                <a:latin typeface="Arial"/>
                <a:cs typeface="Arial"/>
              </a:rPr>
              <a:t>give </a:t>
            </a:r>
            <a:r>
              <a:rPr sz="2200" spc="-114" dirty="0">
                <a:latin typeface="Arial"/>
                <a:cs typeface="Arial"/>
              </a:rPr>
              <a:t>an  </a:t>
            </a:r>
            <a:r>
              <a:rPr sz="2200" spc="-100" dirty="0">
                <a:latin typeface="Arial"/>
                <a:cs typeface="Arial"/>
              </a:rPr>
              <a:t>accurate</a:t>
            </a:r>
            <a:r>
              <a:rPr sz="2200" spc="65" dirty="0">
                <a:latin typeface="Arial"/>
                <a:cs typeface="Arial"/>
              </a:rPr>
              <a:t> </a:t>
            </a:r>
            <a:r>
              <a:rPr sz="2200" spc="-60" dirty="0">
                <a:latin typeface="Arial"/>
                <a:cs typeface="Arial"/>
              </a:rPr>
              <a:t>representation</a:t>
            </a:r>
            <a:r>
              <a:rPr sz="2200" spc="345" dirty="0">
                <a:latin typeface="Arial"/>
                <a:cs typeface="Arial"/>
              </a:rPr>
              <a:t> </a:t>
            </a:r>
            <a:r>
              <a:rPr sz="2200" spc="5" dirty="0">
                <a:latin typeface="Arial"/>
                <a:cs typeface="Arial"/>
              </a:rPr>
              <a:t>of	</a:t>
            </a:r>
            <a:r>
              <a:rPr sz="2200" spc="-20" dirty="0">
                <a:latin typeface="Arial"/>
                <a:cs typeface="Arial"/>
              </a:rPr>
              <a:t>the</a:t>
            </a:r>
            <a:r>
              <a:rPr sz="2200" spc="-210" dirty="0">
                <a:latin typeface="Arial"/>
                <a:cs typeface="Arial"/>
              </a:rPr>
              <a:t> </a:t>
            </a:r>
            <a:r>
              <a:rPr sz="2200" spc="-30" dirty="0">
                <a:latin typeface="Arial"/>
                <a:cs typeface="Arial"/>
              </a:rPr>
              <a:t>Internet  </a:t>
            </a:r>
            <a:r>
              <a:rPr sz="2200" spc="-145" dirty="0">
                <a:latin typeface="Arial"/>
                <a:cs typeface="Arial"/>
              </a:rPr>
              <a:t>because </a:t>
            </a:r>
            <a:r>
              <a:rPr sz="2200" spc="-80" dirty="0">
                <a:latin typeface="Arial"/>
                <a:cs typeface="Arial"/>
              </a:rPr>
              <a:t> </a:t>
            </a:r>
            <a:r>
              <a:rPr sz="2200" spc="70" dirty="0">
                <a:latin typeface="Arial"/>
                <a:cs typeface="Arial"/>
              </a:rPr>
              <a:t>it	</a:t>
            </a:r>
            <a:r>
              <a:rPr sz="2200" spc="-110" dirty="0">
                <a:latin typeface="Arial"/>
                <a:cs typeface="Arial"/>
              </a:rPr>
              <a:t>is	</a:t>
            </a:r>
            <a:r>
              <a:rPr sz="2200" spc="-55" dirty="0">
                <a:latin typeface="Arial"/>
                <a:cs typeface="Arial"/>
              </a:rPr>
              <a:t>continually </a:t>
            </a:r>
            <a:r>
              <a:rPr sz="2200" spc="-100" dirty="0">
                <a:latin typeface="Arial"/>
                <a:cs typeface="Arial"/>
              </a:rPr>
              <a:t>changing-new </a:t>
            </a:r>
            <a:r>
              <a:rPr sz="2200" spc="-65" dirty="0">
                <a:latin typeface="Arial"/>
                <a:cs typeface="Arial"/>
              </a:rPr>
              <a:t>networks </a:t>
            </a:r>
            <a:r>
              <a:rPr sz="2200" spc="-95" dirty="0">
                <a:latin typeface="Arial"/>
                <a:cs typeface="Arial"/>
              </a:rPr>
              <a:t>are </a:t>
            </a:r>
            <a:r>
              <a:rPr sz="2200" spc="-90" dirty="0">
                <a:latin typeface="Arial"/>
                <a:cs typeface="Arial"/>
              </a:rPr>
              <a:t>being  </a:t>
            </a:r>
            <a:r>
              <a:rPr sz="2200" spc="-95" dirty="0">
                <a:latin typeface="Arial"/>
                <a:cs typeface="Arial"/>
              </a:rPr>
              <a:t>added, </a:t>
            </a:r>
            <a:r>
              <a:rPr sz="2200" spc="-85" dirty="0">
                <a:latin typeface="Arial"/>
                <a:cs typeface="Arial"/>
              </a:rPr>
              <a:t>existing </a:t>
            </a:r>
            <a:r>
              <a:rPr sz="2200" spc="-65" dirty="0">
                <a:latin typeface="Arial"/>
                <a:cs typeface="Arial"/>
              </a:rPr>
              <a:t>networks </a:t>
            </a:r>
            <a:r>
              <a:rPr sz="2200" spc="-95" dirty="0">
                <a:latin typeface="Arial"/>
                <a:cs typeface="Arial"/>
              </a:rPr>
              <a:t>are adding </a:t>
            </a:r>
            <a:r>
              <a:rPr sz="2200" spc="-135" dirty="0">
                <a:latin typeface="Arial"/>
                <a:cs typeface="Arial"/>
              </a:rPr>
              <a:t>addresses, </a:t>
            </a:r>
            <a:r>
              <a:rPr sz="2200" spc="-100" dirty="0">
                <a:latin typeface="Arial"/>
                <a:cs typeface="Arial"/>
              </a:rPr>
              <a:t>and </a:t>
            </a:r>
            <a:r>
              <a:rPr sz="2200" spc="-65" dirty="0">
                <a:latin typeface="Arial"/>
                <a:cs typeface="Arial"/>
              </a:rPr>
              <a:t>networks  </a:t>
            </a:r>
            <a:r>
              <a:rPr sz="2200" spc="5" dirty="0">
                <a:latin typeface="Arial"/>
                <a:cs typeface="Arial"/>
              </a:rPr>
              <a:t>of </a:t>
            </a:r>
            <a:r>
              <a:rPr sz="2200" spc="-50" dirty="0">
                <a:latin typeface="Arial"/>
                <a:cs typeface="Arial"/>
              </a:rPr>
              <a:t>defunct </a:t>
            </a:r>
            <a:r>
              <a:rPr sz="2200" spc="-110" dirty="0">
                <a:latin typeface="Arial"/>
                <a:cs typeface="Arial"/>
              </a:rPr>
              <a:t>companies </a:t>
            </a:r>
            <a:r>
              <a:rPr sz="2200" spc="-100" dirty="0">
                <a:latin typeface="Arial"/>
                <a:cs typeface="Arial"/>
              </a:rPr>
              <a:t>are </a:t>
            </a:r>
            <a:r>
              <a:rPr sz="2200" spc="-90" dirty="0">
                <a:latin typeface="Arial"/>
                <a:cs typeface="Arial"/>
              </a:rPr>
              <a:t>being</a:t>
            </a:r>
            <a:r>
              <a:rPr sz="2200" spc="45" dirty="0">
                <a:latin typeface="Arial"/>
                <a:cs typeface="Arial"/>
              </a:rPr>
              <a:t> </a:t>
            </a:r>
            <a:r>
              <a:rPr sz="2200" spc="-75" dirty="0">
                <a:latin typeface="Arial"/>
                <a:cs typeface="Arial"/>
              </a:rPr>
              <a:t>removed.</a:t>
            </a:r>
            <a:endParaRPr sz="2200">
              <a:latin typeface="Arial"/>
              <a:cs typeface="Arial"/>
            </a:endParaRPr>
          </a:p>
          <a:p>
            <a:pPr marL="356870" marR="330200" indent="-344805">
              <a:lnSpc>
                <a:spcPct val="100000"/>
              </a:lnSpc>
              <a:spcBef>
                <a:spcPts val="1685"/>
              </a:spcBef>
              <a:buClr>
                <a:srgbClr val="3333CC"/>
              </a:buClr>
              <a:buSzPct val="59090"/>
              <a:buFont typeface="Wingdings"/>
              <a:buChar char=""/>
              <a:tabLst>
                <a:tab pos="356870" algn="l"/>
                <a:tab pos="357505" algn="l"/>
                <a:tab pos="2934970" algn="l"/>
              </a:tabLst>
            </a:pPr>
            <a:r>
              <a:rPr sz="2200" spc="-185" dirty="0">
                <a:latin typeface="Arial"/>
                <a:cs typeface="Arial"/>
              </a:rPr>
              <a:t>Today </a:t>
            </a:r>
            <a:r>
              <a:rPr sz="2200" spc="-65" dirty="0">
                <a:latin typeface="Arial"/>
                <a:cs typeface="Arial"/>
              </a:rPr>
              <a:t>most</a:t>
            </a:r>
            <a:r>
              <a:rPr sz="2200" spc="-20" dirty="0">
                <a:latin typeface="Arial"/>
                <a:cs typeface="Arial"/>
              </a:rPr>
              <a:t> </a:t>
            </a:r>
            <a:r>
              <a:rPr sz="2200" spc="-85" dirty="0">
                <a:latin typeface="Arial"/>
                <a:cs typeface="Arial"/>
              </a:rPr>
              <a:t>end</a:t>
            </a:r>
            <a:r>
              <a:rPr sz="2200" spc="-110" dirty="0">
                <a:latin typeface="Arial"/>
                <a:cs typeface="Arial"/>
              </a:rPr>
              <a:t> </a:t>
            </a:r>
            <a:r>
              <a:rPr sz="2200" spc="-140" dirty="0">
                <a:latin typeface="Arial"/>
                <a:cs typeface="Arial"/>
              </a:rPr>
              <a:t>users	</a:t>
            </a:r>
            <a:r>
              <a:rPr sz="2200" spc="-45" dirty="0">
                <a:latin typeface="Arial"/>
                <a:cs typeface="Arial"/>
              </a:rPr>
              <a:t>who want </a:t>
            </a:r>
            <a:r>
              <a:rPr sz="2200" spc="-30" dirty="0">
                <a:latin typeface="Arial"/>
                <a:cs typeface="Arial"/>
              </a:rPr>
              <a:t>Internet </a:t>
            </a:r>
            <a:r>
              <a:rPr sz="2200" spc="-65" dirty="0">
                <a:latin typeface="Arial"/>
                <a:cs typeface="Arial"/>
              </a:rPr>
              <a:t>connection </a:t>
            </a:r>
            <a:r>
              <a:rPr sz="2200" spc="-150" dirty="0">
                <a:latin typeface="Arial"/>
                <a:cs typeface="Arial"/>
              </a:rPr>
              <a:t>use </a:t>
            </a:r>
            <a:r>
              <a:rPr sz="2200" spc="-20" dirty="0">
                <a:latin typeface="Arial"/>
                <a:cs typeface="Arial"/>
              </a:rPr>
              <a:t>the  </a:t>
            </a:r>
            <a:r>
              <a:rPr sz="2200" spc="-120" dirty="0">
                <a:latin typeface="Arial"/>
                <a:cs typeface="Arial"/>
              </a:rPr>
              <a:t>services </a:t>
            </a:r>
            <a:r>
              <a:rPr sz="2200" spc="5" dirty="0">
                <a:latin typeface="Arial"/>
                <a:cs typeface="Arial"/>
              </a:rPr>
              <a:t>of </a:t>
            </a:r>
            <a:r>
              <a:rPr sz="2200" spc="-30" dirty="0">
                <a:latin typeface="Arial"/>
                <a:cs typeface="Arial"/>
              </a:rPr>
              <a:t>Internet </a:t>
            </a:r>
            <a:r>
              <a:rPr sz="2200" spc="-100" dirty="0">
                <a:latin typeface="Arial"/>
                <a:cs typeface="Arial"/>
              </a:rPr>
              <a:t>service </a:t>
            </a:r>
            <a:r>
              <a:rPr sz="2200" spc="-75" dirty="0">
                <a:latin typeface="Arial"/>
                <a:cs typeface="Arial"/>
              </a:rPr>
              <a:t>providers </a:t>
            </a:r>
            <a:r>
              <a:rPr sz="2200" spc="-175" dirty="0">
                <a:latin typeface="Arial"/>
                <a:cs typeface="Arial"/>
              </a:rPr>
              <a:t>(lSPs). </a:t>
            </a:r>
            <a:r>
              <a:rPr sz="2200" spc="-120" dirty="0">
                <a:latin typeface="Arial"/>
                <a:cs typeface="Arial"/>
              </a:rPr>
              <a:t>There </a:t>
            </a:r>
            <a:r>
              <a:rPr sz="2200" spc="-95" dirty="0">
                <a:latin typeface="Arial"/>
                <a:cs typeface="Arial"/>
              </a:rPr>
              <a:t>are  </a:t>
            </a:r>
            <a:r>
              <a:rPr sz="2200" spc="-35" dirty="0">
                <a:latin typeface="Arial"/>
                <a:cs typeface="Arial"/>
              </a:rPr>
              <a:t>international </a:t>
            </a:r>
            <a:r>
              <a:rPr sz="2200" spc="-100" dirty="0">
                <a:latin typeface="Arial"/>
                <a:cs typeface="Arial"/>
              </a:rPr>
              <a:t>service </a:t>
            </a:r>
            <a:r>
              <a:rPr sz="2200" spc="-75" dirty="0">
                <a:latin typeface="Arial"/>
                <a:cs typeface="Arial"/>
              </a:rPr>
              <a:t>providers, </a:t>
            </a:r>
            <a:r>
              <a:rPr sz="2200" spc="-50" dirty="0">
                <a:latin typeface="Arial"/>
                <a:cs typeface="Arial"/>
              </a:rPr>
              <a:t>national </a:t>
            </a:r>
            <a:r>
              <a:rPr sz="2200" spc="-100" dirty="0">
                <a:latin typeface="Arial"/>
                <a:cs typeface="Arial"/>
              </a:rPr>
              <a:t>service </a:t>
            </a:r>
            <a:r>
              <a:rPr sz="2200" spc="-75" dirty="0">
                <a:latin typeface="Arial"/>
                <a:cs typeface="Arial"/>
              </a:rPr>
              <a:t>providers,  regional </a:t>
            </a:r>
            <a:r>
              <a:rPr sz="2200" spc="-100" dirty="0">
                <a:latin typeface="Arial"/>
                <a:cs typeface="Arial"/>
              </a:rPr>
              <a:t>service </a:t>
            </a:r>
            <a:r>
              <a:rPr sz="2200" spc="-75" dirty="0">
                <a:latin typeface="Arial"/>
                <a:cs typeface="Arial"/>
              </a:rPr>
              <a:t>providers,</a:t>
            </a:r>
            <a:r>
              <a:rPr sz="2200" spc="-470" dirty="0">
                <a:latin typeface="Arial"/>
                <a:cs typeface="Arial"/>
              </a:rPr>
              <a:t> </a:t>
            </a:r>
            <a:r>
              <a:rPr sz="2200" spc="-105" dirty="0">
                <a:latin typeface="Arial"/>
                <a:cs typeface="Arial"/>
              </a:rPr>
              <a:t>and </a:t>
            </a:r>
            <a:r>
              <a:rPr sz="2200" spc="-80" dirty="0">
                <a:latin typeface="Arial"/>
                <a:cs typeface="Arial"/>
              </a:rPr>
              <a:t>local </a:t>
            </a:r>
            <a:r>
              <a:rPr sz="2200" spc="-100" dirty="0">
                <a:latin typeface="Arial"/>
                <a:cs typeface="Arial"/>
              </a:rPr>
              <a:t>service </a:t>
            </a:r>
            <a:r>
              <a:rPr sz="2200" spc="-75" dirty="0">
                <a:latin typeface="Arial"/>
                <a:cs typeface="Arial"/>
              </a:rPr>
              <a:t>providers.</a:t>
            </a:r>
            <a:endParaRPr sz="220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2437" y="852043"/>
            <a:ext cx="7985125" cy="5329555"/>
          </a:xfrm>
          <a:prstGeom prst="rect">
            <a:avLst/>
          </a:prstGeom>
        </p:spPr>
        <p:txBody>
          <a:bodyPr vert="horz" wrap="square" lIns="0" tIns="13335" rIns="0" bIns="0" rtlCol="0">
            <a:spAutoFit/>
          </a:bodyPr>
          <a:lstStyle/>
          <a:p>
            <a:pPr marL="356870" marR="177800" indent="-344805">
              <a:lnSpc>
                <a:spcPct val="100000"/>
              </a:lnSpc>
              <a:spcBef>
                <a:spcPts val="105"/>
              </a:spcBef>
              <a:buClr>
                <a:srgbClr val="3333CC"/>
              </a:buClr>
              <a:buSzPct val="59090"/>
              <a:buFont typeface="Wingdings"/>
              <a:buChar char=""/>
              <a:tabLst>
                <a:tab pos="356870" algn="l"/>
                <a:tab pos="357505" algn="l"/>
                <a:tab pos="2098040" algn="l"/>
                <a:tab pos="5111115" algn="l"/>
              </a:tabLst>
            </a:pPr>
            <a:r>
              <a:rPr sz="2200" spc="-60" dirty="0">
                <a:latin typeface="Arial"/>
                <a:cs typeface="Arial"/>
              </a:rPr>
              <a:t>In </a:t>
            </a:r>
            <a:r>
              <a:rPr sz="2200" spc="-95" dirty="0">
                <a:latin typeface="Arial"/>
                <a:cs typeface="Arial"/>
              </a:rPr>
              <a:t>1972, </a:t>
            </a:r>
            <a:r>
              <a:rPr sz="2200" spc="-45" dirty="0">
                <a:latin typeface="Arial"/>
                <a:cs typeface="Arial"/>
              </a:rPr>
              <a:t>Vint </a:t>
            </a:r>
            <a:r>
              <a:rPr sz="2200" spc="-114" dirty="0">
                <a:latin typeface="Arial"/>
                <a:cs typeface="Arial"/>
              </a:rPr>
              <a:t>Cerf </a:t>
            </a:r>
            <a:r>
              <a:rPr sz="2200" spc="-100" dirty="0">
                <a:latin typeface="Arial"/>
                <a:cs typeface="Arial"/>
              </a:rPr>
              <a:t>and  </a:t>
            </a:r>
            <a:r>
              <a:rPr sz="2200" spc="-130" dirty="0">
                <a:latin typeface="Arial"/>
                <a:cs typeface="Arial"/>
              </a:rPr>
              <a:t>Bob </a:t>
            </a:r>
            <a:r>
              <a:rPr sz="2200" spc="-150" dirty="0">
                <a:latin typeface="Arial"/>
                <a:cs typeface="Arial"/>
              </a:rPr>
              <a:t>Kahn,</a:t>
            </a:r>
            <a:r>
              <a:rPr sz="2200" spc="-335" dirty="0">
                <a:latin typeface="Arial"/>
                <a:cs typeface="Arial"/>
              </a:rPr>
              <a:t> </a:t>
            </a:r>
            <a:r>
              <a:rPr sz="2200" spc="-15" dirty="0">
                <a:latin typeface="Arial"/>
                <a:cs typeface="Arial"/>
              </a:rPr>
              <a:t>both</a:t>
            </a:r>
            <a:r>
              <a:rPr sz="2200" spc="-150" dirty="0">
                <a:latin typeface="Arial"/>
                <a:cs typeface="Arial"/>
              </a:rPr>
              <a:t> </a:t>
            </a:r>
            <a:r>
              <a:rPr sz="2200" spc="5" dirty="0">
                <a:latin typeface="Arial"/>
                <a:cs typeface="Arial"/>
              </a:rPr>
              <a:t>of	</a:t>
            </a:r>
            <a:r>
              <a:rPr sz="2200" spc="-50" dirty="0">
                <a:latin typeface="Arial"/>
                <a:cs typeface="Arial"/>
              </a:rPr>
              <a:t>whom </a:t>
            </a:r>
            <a:r>
              <a:rPr sz="2200" spc="-70" dirty="0">
                <a:latin typeface="Arial"/>
                <a:cs typeface="Arial"/>
              </a:rPr>
              <a:t>were </a:t>
            </a:r>
            <a:r>
              <a:rPr sz="2200" spc="-20" dirty="0">
                <a:latin typeface="Arial"/>
                <a:cs typeface="Arial"/>
              </a:rPr>
              <a:t>part </a:t>
            </a:r>
            <a:r>
              <a:rPr sz="2200" spc="5" dirty="0">
                <a:latin typeface="Arial"/>
                <a:cs typeface="Arial"/>
              </a:rPr>
              <a:t>of </a:t>
            </a:r>
            <a:r>
              <a:rPr sz="2200" spc="-25" dirty="0">
                <a:latin typeface="Arial"/>
                <a:cs typeface="Arial"/>
              </a:rPr>
              <a:t>the  </a:t>
            </a:r>
            <a:r>
              <a:rPr sz="2200" spc="-90" dirty="0">
                <a:latin typeface="Arial"/>
                <a:cs typeface="Arial"/>
              </a:rPr>
              <a:t>core</a:t>
            </a:r>
            <a:r>
              <a:rPr sz="2200" spc="-145" dirty="0">
                <a:latin typeface="Arial"/>
                <a:cs typeface="Arial"/>
              </a:rPr>
              <a:t> </a:t>
            </a:r>
            <a:r>
              <a:rPr sz="2200" spc="-300" dirty="0">
                <a:latin typeface="Arial"/>
                <a:cs typeface="Arial"/>
              </a:rPr>
              <a:t>ARPANET	</a:t>
            </a:r>
            <a:r>
              <a:rPr sz="2200" spc="-75" dirty="0">
                <a:latin typeface="Arial"/>
                <a:cs typeface="Arial"/>
              </a:rPr>
              <a:t>group, </a:t>
            </a:r>
            <a:r>
              <a:rPr sz="2200" spc="-65" dirty="0">
                <a:latin typeface="Arial"/>
                <a:cs typeface="Arial"/>
              </a:rPr>
              <a:t>collaborated </a:t>
            </a:r>
            <a:r>
              <a:rPr sz="2200" spc="-60" dirty="0">
                <a:latin typeface="Arial"/>
                <a:cs typeface="Arial"/>
              </a:rPr>
              <a:t>on </a:t>
            </a:r>
            <a:r>
              <a:rPr sz="2200" spc="-35" dirty="0">
                <a:latin typeface="Arial"/>
                <a:cs typeface="Arial"/>
              </a:rPr>
              <a:t>what </a:t>
            </a:r>
            <a:r>
              <a:rPr sz="2200" spc="-50" dirty="0">
                <a:latin typeface="Arial"/>
                <a:cs typeface="Arial"/>
              </a:rPr>
              <a:t>they </a:t>
            </a:r>
            <a:r>
              <a:rPr sz="2200" spc="-90" dirty="0">
                <a:latin typeface="Arial"/>
                <a:cs typeface="Arial"/>
              </a:rPr>
              <a:t>called </a:t>
            </a:r>
            <a:r>
              <a:rPr sz="2200" spc="-20" dirty="0">
                <a:latin typeface="Arial"/>
                <a:cs typeface="Arial"/>
              </a:rPr>
              <a:t>the  </a:t>
            </a:r>
            <a:r>
              <a:rPr sz="2200" spc="-30" dirty="0">
                <a:latin typeface="Arial"/>
                <a:cs typeface="Arial"/>
              </a:rPr>
              <a:t>Internetting</a:t>
            </a:r>
            <a:r>
              <a:rPr sz="2200" spc="350" dirty="0">
                <a:latin typeface="Arial"/>
                <a:cs typeface="Arial"/>
              </a:rPr>
              <a:t> </a:t>
            </a:r>
            <a:r>
              <a:rPr sz="2200" spc="-105" dirty="0">
                <a:latin typeface="Arial"/>
                <a:cs typeface="Arial"/>
              </a:rPr>
              <a:t>Projec1</a:t>
            </a:r>
            <a:endParaRPr sz="2200">
              <a:latin typeface="Arial"/>
              <a:cs typeface="Arial"/>
            </a:endParaRPr>
          </a:p>
          <a:p>
            <a:pPr>
              <a:lnSpc>
                <a:spcPct val="100000"/>
              </a:lnSpc>
              <a:spcBef>
                <a:spcPts val="20"/>
              </a:spcBef>
              <a:buClr>
                <a:srgbClr val="3333CC"/>
              </a:buClr>
              <a:buFont typeface="Wingdings"/>
              <a:buChar char=""/>
            </a:pPr>
            <a:endParaRPr sz="3200">
              <a:latin typeface="Arial"/>
              <a:cs typeface="Arial"/>
            </a:endParaRPr>
          </a:p>
          <a:p>
            <a:pPr marL="356870" marR="295910" indent="-344805">
              <a:lnSpc>
                <a:spcPct val="100000"/>
              </a:lnSpc>
              <a:spcBef>
                <a:spcPts val="5"/>
              </a:spcBef>
              <a:buClr>
                <a:srgbClr val="3333CC"/>
              </a:buClr>
              <a:buSzPct val="59090"/>
              <a:buFont typeface="Wingdings"/>
              <a:buChar char=""/>
              <a:tabLst>
                <a:tab pos="356870" algn="l"/>
                <a:tab pos="357505" algn="l"/>
              </a:tabLst>
            </a:pPr>
            <a:r>
              <a:rPr sz="2200" spc="-114" dirty="0">
                <a:latin typeface="Arial"/>
                <a:cs typeface="Arial"/>
              </a:rPr>
              <a:t>Cerf </a:t>
            </a:r>
            <a:r>
              <a:rPr sz="2200" spc="-100" dirty="0">
                <a:latin typeface="Arial"/>
                <a:cs typeface="Arial"/>
              </a:rPr>
              <a:t>and </a:t>
            </a:r>
            <a:r>
              <a:rPr sz="2200" spc="-145" dirty="0">
                <a:latin typeface="Arial"/>
                <a:cs typeface="Arial"/>
              </a:rPr>
              <a:t>Kahn's </a:t>
            </a:r>
            <a:r>
              <a:rPr sz="2200" spc="-75" dirty="0">
                <a:latin typeface="Arial"/>
                <a:cs typeface="Arial"/>
              </a:rPr>
              <a:t>landmark </a:t>
            </a:r>
            <a:r>
              <a:rPr sz="2200" spc="-100" dirty="0">
                <a:latin typeface="Arial"/>
                <a:cs typeface="Arial"/>
              </a:rPr>
              <a:t>1973 </a:t>
            </a:r>
            <a:r>
              <a:rPr sz="2200" spc="-80" dirty="0">
                <a:latin typeface="Arial"/>
                <a:cs typeface="Arial"/>
              </a:rPr>
              <a:t>paper </a:t>
            </a:r>
            <a:r>
              <a:rPr sz="2200" spc="-30" dirty="0">
                <a:latin typeface="Arial"/>
                <a:cs typeface="Arial"/>
              </a:rPr>
              <a:t>outlined </a:t>
            </a:r>
            <a:r>
              <a:rPr sz="2200" spc="-20" dirty="0">
                <a:latin typeface="Arial"/>
                <a:cs typeface="Arial"/>
              </a:rPr>
              <a:t>the </a:t>
            </a:r>
            <a:r>
              <a:rPr sz="2200" spc="-60" dirty="0">
                <a:latin typeface="Arial"/>
                <a:cs typeface="Arial"/>
              </a:rPr>
              <a:t>protocols </a:t>
            </a:r>
            <a:r>
              <a:rPr sz="2200" spc="25" dirty="0">
                <a:latin typeface="Arial"/>
                <a:cs typeface="Arial"/>
              </a:rPr>
              <a:t>to  </a:t>
            </a:r>
            <a:r>
              <a:rPr sz="2200" spc="-110" dirty="0">
                <a:latin typeface="Arial"/>
                <a:cs typeface="Arial"/>
              </a:rPr>
              <a:t>achieve </a:t>
            </a:r>
            <a:r>
              <a:rPr sz="2200" spc="-85" dirty="0">
                <a:latin typeface="Arial"/>
                <a:cs typeface="Arial"/>
              </a:rPr>
              <a:t>end- </a:t>
            </a:r>
            <a:r>
              <a:rPr sz="2200" spc="-45" dirty="0">
                <a:latin typeface="Arial"/>
                <a:cs typeface="Arial"/>
              </a:rPr>
              <a:t>to-end </a:t>
            </a:r>
            <a:r>
              <a:rPr sz="2200" spc="-60" dirty="0">
                <a:latin typeface="Arial"/>
                <a:cs typeface="Arial"/>
              </a:rPr>
              <a:t>delivery </a:t>
            </a:r>
            <a:r>
              <a:rPr sz="2200" spc="5" dirty="0">
                <a:latin typeface="Arial"/>
                <a:cs typeface="Arial"/>
              </a:rPr>
              <a:t>of </a:t>
            </a:r>
            <a:r>
              <a:rPr sz="2200" spc="-114" dirty="0">
                <a:latin typeface="Arial"/>
                <a:cs typeface="Arial"/>
              </a:rPr>
              <a:t>packets. </a:t>
            </a:r>
            <a:r>
              <a:rPr sz="2200" spc="-145" dirty="0">
                <a:latin typeface="Arial"/>
                <a:cs typeface="Arial"/>
              </a:rPr>
              <a:t>This </a:t>
            </a:r>
            <a:r>
              <a:rPr sz="2200" spc="-80" dirty="0">
                <a:latin typeface="Arial"/>
                <a:cs typeface="Arial"/>
              </a:rPr>
              <a:t>paper </a:t>
            </a:r>
            <a:r>
              <a:rPr sz="2200" spc="-55" dirty="0">
                <a:latin typeface="Arial"/>
                <a:cs typeface="Arial"/>
              </a:rPr>
              <a:t>on  </a:t>
            </a:r>
            <a:r>
              <a:rPr sz="2200" spc="-130" dirty="0">
                <a:latin typeface="Arial"/>
                <a:cs typeface="Arial"/>
              </a:rPr>
              <a:t>Transmission </a:t>
            </a:r>
            <a:r>
              <a:rPr sz="2200" spc="-65" dirty="0">
                <a:latin typeface="Arial"/>
                <a:cs typeface="Arial"/>
              </a:rPr>
              <a:t>Control Protocol </a:t>
            </a:r>
            <a:r>
              <a:rPr sz="2200" spc="-240" dirty="0">
                <a:latin typeface="Arial"/>
                <a:cs typeface="Arial"/>
              </a:rPr>
              <a:t>(TCP) </a:t>
            </a:r>
            <a:r>
              <a:rPr sz="2200" spc="-70" dirty="0">
                <a:latin typeface="Arial"/>
                <a:cs typeface="Arial"/>
              </a:rPr>
              <a:t>included </a:t>
            </a:r>
            <a:r>
              <a:rPr sz="2200" spc="-100" dirty="0">
                <a:latin typeface="Arial"/>
                <a:cs typeface="Arial"/>
              </a:rPr>
              <a:t>concepts </a:t>
            </a:r>
            <a:r>
              <a:rPr sz="2200" spc="-140" dirty="0">
                <a:latin typeface="Arial"/>
                <a:cs typeface="Arial"/>
              </a:rPr>
              <a:t>such </a:t>
            </a:r>
            <a:r>
              <a:rPr sz="2200" spc="-204" dirty="0">
                <a:latin typeface="Arial"/>
                <a:cs typeface="Arial"/>
              </a:rPr>
              <a:t>as  </a:t>
            </a:r>
            <a:r>
              <a:rPr sz="2200" spc="-85" dirty="0">
                <a:latin typeface="Arial"/>
                <a:cs typeface="Arial"/>
              </a:rPr>
              <a:t>encapsulation,</a:t>
            </a:r>
            <a:r>
              <a:rPr sz="2200" spc="-190" dirty="0">
                <a:latin typeface="Arial"/>
                <a:cs typeface="Arial"/>
              </a:rPr>
              <a:t> </a:t>
            </a:r>
            <a:r>
              <a:rPr sz="2200" spc="-20" dirty="0">
                <a:latin typeface="Arial"/>
                <a:cs typeface="Arial"/>
              </a:rPr>
              <a:t>the</a:t>
            </a:r>
            <a:r>
              <a:rPr sz="2200" spc="-125" dirty="0">
                <a:latin typeface="Arial"/>
                <a:cs typeface="Arial"/>
              </a:rPr>
              <a:t> </a:t>
            </a:r>
            <a:r>
              <a:rPr sz="2200" spc="-95" dirty="0">
                <a:latin typeface="Arial"/>
                <a:cs typeface="Arial"/>
              </a:rPr>
              <a:t>datagram,</a:t>
            </a:r>
            <a:r>
              <a:rPr sz="2200" spc="-125" dirty="0">
                <a:latin typeface="Arial"/>
                <a:cs typeface="Arial"/>
              </a:rPr>
              <a:t> </a:t>
            </a:r>
            <a:r>
              <a:rPr sz="2200" spc="-100" dirty="0">
                <a:latin typeface="Arial"/>
                <a:cs typeface="Arial"/>
              </a:rPr>
              <a:t>and</a:t>
            </a:r>
            <a:r>
              <a:rPr sz="2200" spc="-145" dirty="0">
                <a:latin typeface="Arial"/>
                <a:cs typeface="Arial"/>
              </a:rPr>
              <a:t> </a:t>
            </a:r>
            <a:r>
              <a:rPr sz="2200" spc="-20" dirty="0">
                <a:latin typeface="Arial"/>
                <a:cs typeface="Arial"/>
              </a:rPr>
              <a:t>the</a:t>
            </a:r>
            <a:r>
              <a:rPr sz="2200" spc="-125" dirty="0">
                <a:latin typeface="Arial"/>
                <a:cs typeface="Arial"/>
              </a:rPr>
              <a:t> </a:t>
            </a:r>
            <a:r>
              <a:rPr sz="2200" spc="-55" dirty="0">
                <a:latin typeface="Arial"/>
                <a:cs typeface="Arial"/>
              </a:rPr>
              <a:t>functions</a:t>
            </a:r>
            <a:r>
              <a:rPr sz="2200" spc="-160" dirty="0">
                <a:latin typeface="Arial"/>
                <a:cs typeface="Arial"/>
              </a:rPr>
              <a:t> </a:t>
            </a:r>
            <a:r>
              <a:rPr sz="2200" spc="5" dirty="0">
                <a:latin typeface="Arial"/>
                <a:cs typeface="Arial"/>
              </a:rPr>
              <a:t>of</a:t>
            </a:r>
            <a:r>
              <a:rPr sz="2200" spc="-114" dirty="0">
                <a:latin typeface="Arial"/>
                <a:cs typeface="Arial"/>
              </a:rPr>
              <a:t> </a:t>
            </a:r>
            <a:r>
              <a:rPr sz="2200" spc="-170" dirty="0">
                <a:latin typeface="Arial"/>
                <a:cs typeface="Arial"/>
              </a:rPr>
              <a:t>a</a:t>
            </a:r>
            <a:r>
              <a:rPr sz="2200" spc="-125" dirty="0">
                <a:latin typeface="Arial"/>
                <a:cs typeface="Arial"/>
              </a:rPr>
              <a:t> gateway.</a:t>
            </a:r>
            <a:endParaRPr sz="2200">
              <a:latin typeface="Arial"/>
              <a:cs typeface="Arial"/>
            </a:endParaRPr>
          </a:p>
          <a:p>
            <a:pPr>
              <a:lnSpc>
                <a:spcPct val="100000"/>
              </a:lnSpc>
              <a:spcBef>
                <a:spcPts val="15"/>
              </a:spcBef>
              <a:buClr>
                <a:srgbClr val="3333CC"/>
              </a:buClr>
              <a:buFont typeface="Wingdings"/>
              <a:buChar char=""/>
            </a:pPr>
            <a:endParaRPr sz="3200">
              <a:latin typeface="Arial"/>
              <a:cs typeface="Arial"/>
            </a:endParaRPr>
          </a:p>
          <a:p>
            <a:pPr marL="356870" marR="5080" indent="-344805">
              <a:lnSpc>
                <a:spcPct val="100200"/>
              </a:lnSpc>
              <a:buClr>
                <a:srgbClr val="3333CC"/>
              </a:buClr>
              <a:buSzPct val="59090"/>
              <a:buFont typeface="Wingdings"/>
              <a:buChar char=""/>
              <a:tabLst>
                <a:tab pos="356870" algn="l"/>
                <a:tab pos="357505" algn="l"/>
              </a:tabLst>
            </a:pPr>
            <a:r>
              <a:rPr sz="2200" spc="-75" dirty="0">
                <a:latin typeface="Arial"/>
                <a:cs typeface="Arial"/>
              </a:rPr>
              <a:t>Shortly </a:t>
            </a:r>
            <a:r>
              <a:rPr sz="2200" spc="-50" dirty="0">
                <a:latin typeface="Arial"/>
                <a:cs typeface="Arial"/>
              </a:rPr>
              <a:t>thereafter, </a:t>
            </a:r>
            <a:r>
              <a:rPr sz="2200" spc="-35" dirty="0">
                <a:latin typeface="Arial"/>
                <a:cs typeface="Arial"/>
              </a:rPr>
              <a:t>authorities </a:t>
            </a:r>
            <a:r>
              <a:rPr sz="2200" spc="-105" dirty="0">
                <a:latin typeface="Arial"/>
                <a:cs typeface="Arial"/>
              </a:rPr>
              <a:t>made </a:t>
            </a:r>
            <a:r>
              <a:rPr sz="2200" spc="-170" dirty="0">
                <a:latin typeface="Arial"/>
                <a:cs typeface="Arial"/>
              </a:rPr>
              <a:t>a </a:t>
            </a:r>
            <a:r>
              <a:rPr sz="2200" spc="-90" dirty="0">
                <a:latin typeface="Arial"/>
                <a:cs typeface="Arial"/>
              </a:rPr>
              <a:t>decision </a:t>
            </a:r>
            <a:r>
              <a:rPr sz="2200" spc="20" dirty="0">
                <a:latin typeface="Arial"/>
                <a:cs typeface="Arial"/>
              </a:rPr>
              <a:t>to </a:t>
            </a:r>
            <a:r>
              <a:rPr sz="2200" spc="-35" dirty="0">
                <a:latin typeface="Arial"/>
                <a:cs typeface="Arial"/>
              </a:rPr>
              <a:t>split </a:t>
            </a:r>
            <a:r>
              <a:rPr sz="2200" spc="-355" dirty="0">
                <a:latin typeface="Arial"/>
                <a:cs typeface="Arial"/>
              </a:rPr>
              <a:t>TCP </a:t>
            </a:r>
            <a:r>
              <a:rPr sz="2200" spc="-10" dirty="0">
                <a:latin typeface="Arial"/>
                <a:cs typeface="Arial"/>
              </a:rPr>
              <a:t>into</a:t>
            </a:r>
            <a:r>
              <a:rPr sz="2200" spc="-425" dirty="0">
                <a:latin typeface="Arial"/>
                <a:cs typeface="Arial"/>
              </a:rPr>
              <a:t> </a:t>
            </a:r>
            <a:r>
              <a:rPr sz="2200" spc="10" dirty="0">
                <a:latin typeface="Arial"/>
                <a:cs typeface="Arial"/>
              </a:rPr>
              <a:t>two  </a:t>
            </a:r>
            <a:r>
              <a:rPr sz="2200" spc="-55" dirty="0">
                <a:latin typeface="Arial"/>
                <a:cs typeface="Arial"/>
              </a:rPr>
              <a:t>protocols: </a:t>
            </a:r>
            <a:r>
              <a:rPr sz="2200" spc="-130" dirty="0">
                <a:latin typeface="Arial"/>
                <a:cs typeface="Arial"/>
              </a:rPr>
              <a:t>Transmission </a:t>
            </a:r>
            <a:r>
              <a:rPr sz="2200" spc="-65" dirty="0">
                <a:latin typeface="Arial"/>
                <a:cs typeface="Arial"/>
              </a:rPr>
              <a:t>Control Protocol </a:t>
            </a:r>
            <a:r>
              <a:rPr sz="2200" spc="-240" dirty="0">
                <a:latin typeface="Arial"/>
                <a:cs typeface="Arial"/>
              </a:rPr>
              <a:t>(TCP) </a:t>
            </a:r>
            <a:r>
              <a:rPr sz="2200" spc="-100" dirty="0">
                <a:latin typeface="Arial"/>
                <a:cs typeface="Arial"/>
              </a:rPr>
              <a:t>and  </a:t>
            </a:r>
            <a:r>
              <a:rPr sz="2200" spc="-40" dirty="0">
                <a:latin typeface="Arial"/>
                <a:cs typeface="Arial"/>
              </a:rPr>
              <a:t>Internetworking </a:t>
            </a:r>
            <a:r>
              <a:rPr sz="2200" spc="-70" dirty="0">
                <a:latin typeface="Arial"/>
                <a:cs typeface="Arial"/>
              </a:rPr>
              <a:t>Protocol </a:t>
            </a:r>
            <a:r>
              <a:rPr sz="2200" spc="-100" dirty="0">
                <a:latin typeface="Arial"/>
                <a:cs typeface="Arial"/>
              </a:rPr>
              <a:t>(lP). </a:t>
            </a:r>
            <a:r>
              <a:rPr sz="2200" spc="-195" dirty="0">
                <a:latin typeface="Arial"/>
                <a:cs typeface="Arial"/>
              </a:rPr>
              <a:t>IP </a:t>
            </a:r>
            <a:r>
              <a:rPr sz="2200" spc="-40" dirty="0">
                <a:latin typeface="Arial"/>
                <a:cs typeface="Arial"/>
              </a:rPr>
              <a:t>would </a:t>
            </a:r>
            <a:r>
              <a:rPr sz="2200" spc="-85" dirty="0">
                <a:latin typeface="Arial"/>
                <a:cs typeface="Arial"/>
              </a:rPr>
              <a:t>handle </a:t>
            </a:r>
            <a:r>
              <a:rPr sz="2200" spc="-100" dirty="0">
                <a:latin typeface="Arial"/>
                <a:cs typeface="Arial"/>
              </a:rPr>
              <a:t>datagram </a:t>
            </a:r>
            <a:r>
              <a:rPr sz="2200" spc="-35" dirty="0">
                <a:latin typeface="Arial"/>
                <a:cs typeface="Arial"/>
              </a:rPr>
              <a:t>routing  while </a:t>
            </a:r>
            <a:r>
              <a:rPr sz="2200" spc="-355" dirty="0">
                <a:latin typeface="Arial"/>
                <a:cs typeface="Arial"/>
              </a:rPr>
              <a:t>TCP </a:t>
            </a:r>
            <a:r>
              <a:rPr sz="2200" spc="-40" dirty="0">
                <a:latin typeface="Arial"/>
                <a:cs typeface="Arial"/>
              </a:rPr>
              <a:t>would </a:t>
            </a:r>
            <a:r>
              <a:rPr sz="2200" spc="-100" dirty="0">
                <a:latin typeface="Arial"/>
                <a:cs typeface="Arial"/>
              </a:rPr>
              <a:t>be </a:t>
            </a:r>
            <a:r>
              <a:rPr sz="2200" spc="-90" dirty="0">
                <a:latin typeface="Arial"/>
                <a:cs typeface="Arial"/>
              </a:rPr>
              <a:t>responsible </a:t>
            </a:r>
            <a:r>
              <a:rPr sz="2200" dirty="0">
                <a:latin typeface="Arial"/>
                <a:cs typeface="Arial"/>
              </a:rPr>
              <a:t>for </a:t>
            </a:r>
            <a:r>
              <a:rPr sz="2200" spc="-70" dirty="0">
                <a:latin typeface="Arial"/>
                <a:cs typeface="Arial"/>
              </a:rPr>
              <a:t>higher-level </a:t>
            </a:r>
            <a:r>
              <a:rPr sz="2200" spc="-55" dirty="0">
                <a:latin typeface="Arial"/>
                <a:cs typeface="Arial"/>
              </a:rPr>
              <a:t>functions </a:t>
            </a:r>
            <a:r>
              <a:rPr sz="2200" spc="-140" dirty="0">
                <a:latin typeface="Arial"/>
                <a:cs typeface="Arial"/>
              </a:rPr>
              <a:t>such </a:t>
            </a:r>
            <a:r>
              <a:rPr sz="2200" spc="-204" dirty="0">
                <a:latin typeface="Arial"/>
                <a:cs typeface="Arial"/>
              </a:rPr>
              <a:t>as  </a:t>
            </a:r>
            <a:r>
              <a:rPr sz="2200" spc="-75" dirty="0">
                <a:latin typeface="Arial"/>
                <a:cs typeface="Arial"/>
              </a:rPr>
              <a:t>segmentation, </a:t>
            </a:r>
            <a:r>
              <a:rPr sz="2200" spc="-120" dirty="0">
                <a:latin typeface="Arial"/>
                <a:cs typeface="Arial"/>
              </a:rPr>
              <a:t>reassembly, </a:t>
            </a:r>
            <a:r>
              <a:rPr sz="2200" spc="-100" dirty="0">
                <a:latin typeface="Arial"/>
                <a:cs typeface="Arial"/>
              </a:rPr>
              <a:t>and </a:t>
            </a:r>
            <a:r>
              <a:rPr sz="2200" spc="-20" dirty="0">
                <a:latin typeface="Arial"/>
                <a:cs typeface="Arial"/>
              </a:rPr>
              <a:t>error </a:t>
            </a:r>
            <a:r>
              <a:rPr sz="2200" spc="-45" dirty="0">
                <a:latin typeface="Arial"/>
                <a:cs typeface="Arial"/>
              </a:rPr>
              <a:t>detection. </a:t>
            </a:r>
            <a:r>
              <a:rPr sz="2200" spc="-160" dirty="0">
                <a:latin typeface="Arial"/>
                <a:cs typeface="Arial"/>
              </a:rPr>
              <a:t>The  </a:t>
            </a:r>
            <a:r>
              <a:rPr sz="2200" spc="-35" dirty="0">
                <a:latin typeface="Arial"/>
                <a:cs typeface="Arial"/>
              </a:rPr>
              <a:t>internetworking protocol </a:t>
            </a:r>
            <a:r>
              <a:rPr sz="2200" spc="-125" dirty="0">
                <a:latin typeface="Arial"/>
                <a:cs typeface="Arial"/>
              </a:rPr>
              <a:t>became </a:t>
            </a:r>
            <a:r>
              <a:rPr sz="2200" spc="-60" dirty="0">
                <a:latin typeface="Arial"/>
                <a:cs typeface="Arial"/>
              </a:rPr>
              <a:t>known</a:t>
            </a:r>
            <a:r>
              <a:rPr sz="2200" spc="-395" dirty="0">
                <a:latin typeface="Arial"/>
                <a:cs typeface="Arial"/>
              </a:rPr>
              <a:t> </a:t>
            </a:r>
            <a:r>
              <a:rPr sz="2200" spc="-204" dirty="0">
                <a:latin typeface="Arial"/>
                <a:cs typeface="Arial"/>
              </a:rPr>
              <a:t>as </a:t>
            </a:r>
            <a:r>
              <a:rPr sz="2200" spc="-265" dirty="0">
                <a:latin typeface="Arial"/>
                <a:cs typeface="Arial"/>
              </a:rPr>
              <a:t>TCPIIP.</a:t>
            </a:r>
            <a:endParaRPr sz="220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30504" y="254792"/>
            <a:ext cx="8194040" cy="1191260"/>
          </a:xfrm>
          <a:prstGeom prst="rect">
            <a:avLst/>
          </a:prstGeom>
        </p:spPr>
        <p:txBody>
          <a:bodyPr vert="horz" wrap="square" lIns="0" tIns="11430" rIns="0" bIns="0" rtlCol="0">
            <a:spAutoFit/>
          </a:bodyPr>
          <a:lstStyle/>
          <a:p>
            <a:pPr marL="356870" marR="5080" indent="-344805">
              <a:lnSpc>
                <a:spcPct val="115999"/>
              </a:lnSpc>
              <a:spcBef>
                <a:spcPts val="90"/>
              </a:spcBef>
              <a:buClr>
                <a:srgbClr val="3333CC"/>
              </a:buClr>
              <a:buSzPct val="59090"/>
              <a:buFont typeface="Wingdings"/>
              <a:buChar char=""/>
              <a:tabLst>
                <a:tab pos="356870" algn="l"/>
                <a:tab pos="357505" algn="l"/>
                <a:tab pos="2827655" algn="l"/>
              </a:tabLst>
            </a:pPr>
            <a:r>
              <a:rPr sz="2200" spc="-155" dirty="0">
                <a:latin typeface="Arial"/>
                <a:cs typeface="Arial"/>
              </a:rPr>
              <a:t>The </a:t>
            </a:r>
            <a:r>
              <a:rPr sz="2200" spc="-30" dirty="0">
                <a:latin typeface="Arial"/>
                <a:cs typeface="Arial"/>
              </a:rPr>
              <a:t>Internet</a:t>
            </a:r>
            <a:r>
              <a:rPr sz="2200" spc="5" dirty="0">
                <a:latin typeface="Arial"/>
                <a:cs typeface="Arial"/>
              </a:rPr>
              <a:t> </a:t>
            </a:r>
            <a:r>
              <a:rPr sz="2200" spc="-70" dirty="0">
                <a:latin typeface="Arial"/>
                <a:cs typeface="Arial"/>
              </a:rPr>
              <a:t>today</a:t>
            </a:r>
            <a:r>
              <a:rPr sz="2200" spc="-105" dirty="0">
                <a:latin typeface="Arial"/>
                <a:cs typeface="Arial"/>
              </a:rPr>
              <a:t> </a:t>
            </a:r>
            <a:r>
              <a:rPr sz="2200" spc="-110" dirty="0">
                <a:latin typeface="Arial"/>
                <a:cs typeface="Arial"/>
              </a:rPr>
              <a:t>is	</a:t>
            </a:r>
            <a:r>
              <a:rPr sz="2200" spc="-35" dirty="0">
                <a:latin typeface="Arial"/>
                <a:cs typeface="Arial"/>
              </a:rPr>
              <a:t>run</a:t>
            </a:r>
            <a:r>
              <a:rPr sz="2200" spc="-140" dirty="0">
                <a:latin typeface="Arial"/>
                <a:cs typeface="Arial"/>
              </a:rPr>
              <a:t> </a:t>
            </a:r>
            <a:r>
              <a:rPr sz="2200" spc="-90" dirty="0">
                <a:latin typeface="Arial"/>
                <a:cs typeface="Arial"/>
              </a:rPr>
              <a:t>by</a:t>
            </a:r>
            <a:r>
              <a:rPr sz="2200" spc="-130" dirty="0">
                <a:latin typeface="Arial"/>
                <a:cs typeface="Arial"/>
              </a:rPr>
              <a:t> </a:t>
            </a:r>
            <a:r>
              <a:rPr sz="2200" spc="-55" dirty="0">
                <a:latin typeface="Arial"/>
                <a:cs typeface="Arial"/>
              </a:rPr>
              <a:t>private</a:t>
            </a:r>
            <a:r>
              <a:rPr sz="2200" spc="-150" dirty="0">
                <a:latin typeface="Arial"/>
                <a:cs typeface="Arial"/>
              </a:rPr>
              <a:t> </a:t>
            </a:r>
            <a:r>
              <a:rPr sz="2200" spc="-105" dirty="0">
                <a:latin typeface="Arial"/>
                <a:cs typeface="Arial"/>
              </a:rPr>
              <a:t>companies,</a:t>
            </a:r>
            <a:r>
              <a:rPr sz="2200" spc="-175" dirty="0">
                <a:latin typeface="Arial"/>
                <a:cs typeface="Arial"/>
              </a:rPr>
              <a:t> </a:t>
            </a:r>
            <a:r>
              <a:rPr sz="2200" dirty="0">
                <a:latin typeface="Arial"/>
                <a:cs typeface="Arial"/>
              </a:rPr>
              <a:t>not</a:t>
            </a:r>
            <a:r>
              <a:rPr sz="2200" spc="-130" dirty="0">
                <a:latin typeface="Arial"/>
                <a:cs typeface="Arial"/>
              </a:rPr>
              <a:t> </a:t>
            </a:r>
            <a:r>
              <a:rPr sz="2200" spc="-20" dirty="0">
                <a:latin typeface="Arial"/>
                <a:cs typeface="Arial"/>
              </a:rPr>
              <a:t>the</a:t>
            </a:r>
            <a:r>
              <a:rPr sz="2200" spc="-114" dirty="0">
                <a:latin typeface="Arial"/>
                <a:cs typeface="Arial"/>
              </a:rPr>
              <a:t> </a:t>
            </a:r>
            <a:r>
              <a:rPr sz="2200" spc="-70" dirty="0">
                <a:latin typeface="Arial"/>
                <a:cs typeface="Arial"/>
              </a:rPr>
              <a:t>government.  </a:t>
            </a:r>
            <a:r>
              <a:rPr sz="2200" spc="-90" dirty="0">
                <a:latin typeface="Arial"/>
                <a:cs typeface="Arial"/>
              </a:rPr>
              <a:t>Below </a:t>
            </a:r>
            <a:r>
              <a:rPr sz="2200" spc="-55" dirty="0">
                <a:latin typeface="Arial"/>
                <a:cs typeface="Arial"/>
              </a:rPr>
              <a:t>figure </a:t>
            </a:r>
            <a:r>
              <a:rPr sz="2200" spc="-130" dirty="0">
                <a:latin typeface="Arial"/>
                <a:cs typeface="Arial"/>
              </a:rPr>
              <a:t>shows </a:t>
            </a:r>
            <a:r>
              <a:rPr sz="2200" spc="-170" dirty="0">
                <a:latin typeface="Arial"/>
                <a:cs typeface="Arial"/>
              </a:rPr>
              <a:t>a </a:t>
            </a:r>
            <a:r>
              <a:rPr sz="2200" spc="-75" dirty="0">
                <a:latin typeface="Arial"/>
                <a:cs typeface="Arial"/>
              </a:rPr>
              <a:t>conceptual </a:t>
            </a:r>
            <a:r>
              <a:rPr sz="2200" spc="-20" dirty="0">
                <a:latin typeface="Arial"/>
                <a:cs typeface="Arial"/>
              </a:rPr>
              <a:t>(not </a:t>
            </a:r>
            <a:r>
              <a:rPr sz="2200" spc="-105" dirty="0">
                <a:latin typeface="Arial"/>
                <a:cs typeface="Arial"/>
              </a:rPr>
              <a:t>geographic) </a:t>
            </a:r>
            <a:r>
              <a:rPr sz="2200" spc="-55" dirty="0">
                <a:latin typeface="Arial"/>
                <a:cs typeface="Arial"/>
              </a:rPr>
              <a:t>view </a:t>
            </a:r>
            <a:r>
              <a:rPr sz="2200" spc="5" dirty="0">
                <a:latin typeface="Arial"/>
                <a:cs typeface="Arial"/>
              </a:rPr>
              <a:t>of </a:t>
            </a:r>
            <a:r>
              <a:rPr sz="2200" spc="-25" dirty="0">
                <a:latin typeface="Arial"/>
                <a:cs typeface="Arial"/>
              </a:rPr>
              <a:t>the  </a:t>
            </a:r>
            <a:r>
              <a:rPr sz="2200" spc="-35" dirty="0">
                <a:latin typeface="Arial"/>
                <a:cs typeface="Arial"/>
              </a:rPr>
              <a:t>Internet.</a:t>
            </a:r>
            <a:endParaRPr sz="2200">
              <a:latin typeface="Arial"/>
              <a:cs typeface="Arial"/>
            </a:endParaRPr>
          </a:p>
        </p:txBody>
      </p:sp>
      <p:sp>
        <p:nvSpPr>
          <p:cNvPr id="3" name="object 3"/>
          <p:cNvSpPr/>
          <p:nvPr/>
        </p:nvSpPr>
        <p:spPr>
          <a:xfrm>
            <a:off x="1115567" y="2133600"/>
            <a:ext cx="7199376" cy="38160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8719" y="621791"/>
            <a:ext cx="7342632" cy="519683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Network Topologies</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229600" cy="4525963"/>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The network topology</a:t>
            </a:r>
            <a:r>
              <a:rPr kumimoji="0" lang="en-US" sz="2800" b="0" i="0" u="none" strike="noStrike" kern="1200" cap="none" spc="0" normalizeH="0" noProof="0" dirty="0">
                <a:ln>
                  <a:noFill/>
                </a:ln>
                <a:effectLst/>
                <a:uLnTx/>
                <a:uFillTx/>
                <a:latin typeface="Times New Roman" pitchFamily="18" charset="0"/>
                <a:ea typeface="+mn-ea"/>
                <a:cs typeface="Times New Roman" pitchFamily="18" charset="0"/>
              </a:rPr>
              <a:t> is the method for arrangement of computing devices or networking devices through which they are connected (Wired or Wireless) or </a:t>
            </a:r>
            <a:r>
              <a:rPr lang="en-US" sz="2800" spc="-5" dirty="0">
                <a:latin typeface="Times New Roman"/>
                <a:cs typeface="Times New Roman"/>
              </a:rPr>
              <a:t>Physical </a:t>
            </a:r>
            <a:r>
              <a:rPr lang="en-US" sz="2800" spc="-10" dirty="0">
                <a:latin typeface="Times New Roman"/>
                <a:cs typeface="Times New Roman"/>
              </a:rPr>
              <a:t>arrangement </a:t>
            </a:r>
            <a:r>
              <a:rPr lang="en-US" sz="2800" dirty="0">
                <a:latin typeface="Times New Roman"/>
                <a:cs typeface="Times New Roman"/>
              </a:rPr>
              <a:t>of various </a:t>
            </a:r>
            <a:r>
              <a:rPr lang="en-US" sz="2800" spc="-5" dirty="0">
                <a:latin typeface="Times New Roman"/>
                <a:cs typeface="Times New Roman"/>
              </a:rPr>
              <a:t>nodes in the</a:t>
            </a:r>
            <a:r>
              <a:rPr lang="en-US" sz="2800" spc="-30" dirty="0">
                <a:latin typeface="Times New Roman"/>
                <a:cs typeface="Times New Roman"/>
              </a:rPr>
              <a:t> </a:t>
            </a:r>
            <a:r>
              <a:rPr lang="en-US" sz="2800" dirty="0">
                <a:latin typeface="Times New Roman"/>
                <a:cs typeface="Times New Roman"/>
              </a:rPr>
              <a:t>network</a:t>
            </a:r>
            <a:endParaRPr kumimoji="0" lang="en-US" sz="2800" b="0" i="0" u="none" strike="noStrike" kern="1200" cap="none" spc="0" normalizeH="0" noProof="0" dirty="0">
              <a:ln>
                <a:noFill/>
              </a:ln>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baseline="0" dirty="0">
                <a:latin typeface="Times New Roman" pitchFamily="18" charset="0"/>
                <a:cs typeface="Times New Roman" pitchFamily="18" charset="0"/>
              </a:rPr>
              <a:t>There</a:t>
            </a:r>
            <a:r>
              <a:rPr lang="en-US" sz="2800" dirty="0">
                <a:latin typeface="Times New Roman" pitchFamily="18" charset="0"/>
                <a:cs typeface="Times New Roman" pitchFamily="18" charset="0"/>
              </a:rPr>
              <a:t> are almost </a:t>
            </a:r>
            <a:r>
              <a:rPr lang="en-US" sz="2800" b="1" dirty="0">
                <a:latin typeface="Times New Roman" pitchFamily="18" charset="0"/>
                <a:cs typeface="Times New Roman" pitchFamily="18" charset="0"/>
              </a:rPr>
              <a:t>six</a:t>
            </a:r>
            <a:r>
              <a:rPr lang="en-US" sz="2800" dirty="0">
                <a:latin typeface="Times New Roman" pitchFamily="18" charset="0"/>
                <a:cs typeface="Times New Roman" pitchFamily="18" charset="0"/>
              </a:rPr>
              <a:t> types of topologies which are employed for networking of computing devices (Computers or networking devices)</a:t>
            </a:r>
          </a:p>
          <a:p>
            <a:pPr marL="342900" marR="0" lvl="0" indent="-342900" algn="just" defTabSz="914400" rtl="0" eaLnBrk="1" fontAlgn="auto" latinLnBrk="0" hangingPunct="1">
              <a:lnSpc>
                <a:spcPct val="100000"/>
              </a:lnSpc>
              <a:spcBef>
                <a:spcPct val="20000"/>
              </a:spcBef>
              <a:spcAft>
                <a:spcPts val="0"/>
              </a:spcAft>
              <a:buClrTx/>
              <a:buSzTx/>
              <a:tabLst/>
              <a:defRPr/>
            </a:pPr>
            <a:endParaRPr lang="en-US" sz="2800" dirty="0">
              <a:latin typeface="Times New Roman" pitchFamily="18" charset="0"/>
              <a:cs typeface="Times New Roman" pitchFamily="18" charset="0"/>
            </a:endParaRPr>
          </a:p>
          <a:p>
            <a:pPr marL="342900" lvl="0" indent="-342900" algn="just">
              <a:spcBef>
                <a:spcPct val="20000"/>
              </a:spcBef>
              <a:buFont typeface="Arial" pitchFamily="34" charset="0"/>
              <a:buChar cha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1. Bus 	2</a:t>
            </a:r>
            <a:r>
              <a:rPr lang="en-US" sz="2800" dirty="0">
                <a:latin typeface="Times New Roman" pitchFamily="18" charset="0"/>
                <a:cs typeface="Times New Roman" pitchFamily="18" charset="0"/>
              </a:rPr>
              <a:t>. Ring </a:t>
            </a: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	3. </a:t>
            </a:r>
            <a:r>
              <a:rPr lang="en-US" sz="2800" dirty="0">
                <a:latin typeface="Times New Roman" pitchFamily="18" charset="0"/>
                <a:cs typeface="Times New Roman" pitchFamily="18" charset="0"/>
              </a:rPr>
              <a:t>Star </a:t>
            </a: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	4. Mesh	</a:t>
            </a:r>
          </a:p>
          <a:p>
            <a:pPr marL="342900" lvl="0" indent="-342900" algn="just">
              <a:spcBef>
                <a:spcPct val="20000"/>
              </a:spcBef>
            </a:pPr>
            <a:r>
              <a:rPr lang="en-US" sz="2800" dirty="0">
                <a:latin typeface="Times New Roman" pitchFamily="18" charset="0"/>
                <a:cs typeface="Times New Roman" pitchFamily="18" charset="0"/>
              </a:rPr>
              <a:t>	</a:t>
            </a: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5. Tree 	6. Hybrid</a:t>
            </a: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Bus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1"/>
            <a:ext cx="8229600" cy="16002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Bus topology is a network</a:t>
            </a:r>
            <a:r>
              <a:rPr kumimoji="0" lang="en-US" sz="2800" b="0" i="0" u="none" strike="noStrike" kern="1200" cap="none" spc="0" normalizeH="0" noProof="0" dirty="0">
                <a:ln>
                  <a:noFill/>
                </a:ln>
                <a:effectLst/>
                <a:uLnTx/>
                <a:uFillTx/>
                <a:latin typeface="Times New Roman" pitchFamily="18" charset="0"/>
                <a:ea typeface="+mn-ea"/>
                <a:cs typeface="Times New Roman" pitchFamily="18" charset="0"/>
              </a:rPr>
              <a:t> type in which every computer and networking device is connected to single cable</a:t>
            </a: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762000" y="3233226"/>
            <a:ext cx="7086600" cy="2286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81000" y="381000"/>
            <a:ext cx="8458200" cy="63246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Data transmission is in one direction only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Each device is connected to single cable</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Cost effective (Cheap)</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Cable required is less when compared to other topologies.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Easy to expand network (by joining two cables together)</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When cable fails then whole network fails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Performance of topology decreases with increase in nodes and traffic</a:t>
            </a:r>
            <a:endParaRPr lang="en-US" sz="2800" b="1" dirty="0">
              <a:ln w="1905"/>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Ring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229600" cy="23622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It is called as ring topology because it forms a ring as each computer is connected to the other computer with last one connected to first.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a:latin typeface="Times New Roman" pitchFamily="18" charset="0"/>
                <a:cs typeface="Times New Roman" pitchFamily="18" charset="0"/>
              </a:rPr>
              <a:t>Ring topology has exactly two neighbors for each node</a:t>
            </a:r>
            <a:endPar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286000" y="3733800"/>
            <a:ext cx="4752975" cy="28003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52400" y="0"/>
            <a:ext cx="8763000" cy="67056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Number of repeaters are used and transmission is unidirectional</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Data transfer is bit by bit (sequential Manner)</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Performance of network is not effected by increase in traffic or by adding nodes as the nodes have the tokens only can participate in communication.</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Cheap to install and expand.</a:t>
            </a:r>
            <a:endParaRPr lang="en-US" sz="2800" b="1" dirty="0">
              <a:ln w="1905"/>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Trouble shooting is difficult</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Additions and deletions of nodes will disturb network activity.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Failure of one computer will disturb entire network</a:t>
            </a: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Star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229600" cy="25146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All computers</a:t>
            </a:r>
            <a:r>
              <a:rPr kumimoji="0" lang="en-US" sz="2800" b="0" i="0" u="none" strike="noStrike" kern="1200" cap="none" spc="0" normalizeH="0" noProof="0" dirty="0">
                <a:ln>
                  <a:noFill/>
                </a:ln>
                <a:effectLst/>
                <a:uLnTx/>
                <a:uFillTx/>
                <a:latin typeface="Times New Roman" pitchFamily="18" charset="0"/>
                <a:ea typeface="+mn-ea"/>
                <a:cs typeface="Times New Roman" pitchFamily="18" charset="0"/>
              </a:rPr>
              <a:t> in this topology are connected to a single hub through the cable and this hub is the central node</a:t>
            </a: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a:latin typeface="Times New Roman" pitchFamily="18" charset="0"/>
                <a:cs typeface="Times New Roman" pitchFamily="18" charset="0"/>
              </a:rPr>
              <a:t>All other nodes are to be connected to the central hub in the case of extending the network</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2819400" y="4191000"/>
            <a:ext cx="3733800" cy="2362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7C0A69-358F-4316-9689-50F497DE85FE}"/>
              </a:ext>
            </a:extLst>
          </p:cNvPr>
          <p:cNvSpPr>
            <a:spLocks noGrp="1"/>
          </p:cNvSpPr>
          <p:nvPr>
            <p:ph type="title"/>
          </p:nvPr>
        </p:nvSpPr>
        <p:spPr>
          <a:xfrm>
            <a:off x="457200" y="304800"/>
            <a:ext cx="2578075" cy="636269"/>
          </a:xfrm>
        </p:spPr>
        <p:txBody>
          <a:bodyPr/>
          <a:lstStyle/>
          <a:p>
            <a:r>
              <a:rPr lang="en-US" dirty="0">
                <a:solidFill>
                  <a:srgbClr val="0070C0"/>
                </a:solidFill>
              </a:rPr>
              <a:t>Contents</a:t>
            </a:r>
            <a:endParaRPr lang="en-IN" dirty="0">
              <a:solidFill>
                <a:srgbClr val="0070C0"/>
              </a:solidFill>
            </a:endParaRPr>
          </a:p>
        </p:txBody>
      </p:sp>
      <p:sp>
        <p:nvSpPr>
          <p:cNvPr id="3" name="Text Placeholder 2">
            <a:extLst>
              <a:ext uri="{FF2B5EF4-FFF2-40B4-BE49-F238E27FC236}">
                <a16:creationId xmlns:a16="http://schemas.microsoft.com/office/drawing/2014/main" xmlns="" id="{D6EFDC85-374D-4850-8335-055D26E90D69}"/>
              </a:ext>
            </a:extLst>
          </p:cNvPr>
          <p:cNvSpPr>
            <a:spLocks noGrp="1"/>
          </p:cNvSpPr>
          <p:nvPr>
            <p:ph type="body" idx="1"/>
          </p:nvPr>
        </p:nvSpPr>
        <p:spPr>
          <a:xfrm>
            <a:off x="535635" y="838201"/>
            <a:ext cx="8141334" cy="6278642"/>
          </a:xfrm>
        </p:spPr>
        <p:txBody>
          <a:bodyPr/>
          <a:lstStyle/>
          <a:p>
            <a:r>
              <a:rPr lang="en-IN" sz="3200" dirty="0">
                <a:solidFill>
                  <a:srgbClr val="FF0000"/>
                </a:solidFill>
                <a:latin typeface="+mj-lt"/>
              </a:rPr>
              <a:t>Introduction:</a:t>
            </a:r>
          </a:p>
          <a:p>
            <a:pPr marL="342900" indent="-342900">
              <a:buFont typeface="Arial" panose="020B0604020202020204" pitchFamily="34" charset="0"/>
              <a:buChar char="•"/>
            </a:pPr>
            <a:r>
              <a:rPr lang="en-IN" sz="3200" dirty="0">
                <a:latin typeface="+mj-lt"/>
              </a:rPr>
              <a:t>Network, Uses of Networks, </a:t>
            </a:r>
          </a:p>
          <a:p>
            <a:pPr marL="342900" indent="-342900">
              <a:buFont typeface="Arial" panose="020B0604020202020204" pitchFamily="34" charset="0"/>
              <a:buChar char="•"/>
            </a:pPr>
            <a:r>
              <a:rPr lang="en-IN" sz="3200" dirty="0">
                <a:latin typeface="+mj-lt"/>
              </a:rPr>
              <a:t>Types of Networks</a:t>
            </a:r>
          </a:p>
          <a:p>
            <a:pPr marL="342900" indent="-342900">
              <a:buFont typeface="Arial" panose="020B0604020202020204" pitchFamily="34" charset="0"/>
              <a:buChar char="•"/>
            </a:pPr>
            <a:r>
              <a:rPr lang="en-IN" sz="3200" dirty="0">
                <a:latin typeface="+mj-lt"/>
              </a:rPr>
              <a:t>Reference Models: TCP/IP Model, The OSI Model, </a:t>
            </a:r>
          </a:p>
          <a:p>
            <a:pPr marL="342900" indent="-342900">
              <a:buFont typeface="Arial" panose="020B0604020202020204" pitchFamily="34" charset="0"/>
              <a:buChar char="•"/>
            </a:pPr>
            <a:r>
              <a:rPr lang="en-IN" sz="3200" dirty="0">
                <a:latin typeface="+mj-lt"/>
              </a:rPr>
              <a:t>Comparison of the OSI and TCP/IP reference model</a:t>
            </a:r>
          </a:p>
          <a:p>
            <a:pPr marL="342900" indent="-342900">
              <a:buFont typeface="Arial" panose="020B0604020202020204" pitchFamily="34" charset="0"/>
              <a:buChar char="•"/>
            </a:pPr>
            <a:r>
              <a:rPr lang="en-IN" sz="3200" dirty="0">
                <a:latin typeface="+mj-lt"/>
              </a:rPr>
              <a:t>Architecture of Internet. </a:t>
            </a:r>
          </a:p>
          <a:p>
            <a:r>
              <a:rPr lang="en-IN" sz="3200" dirty="0">
                <a:solidFill>
                  <a:srgbClr val="FF0000"/>
                </a:solidFill>
                <a:latin typeface="+mj-lt"/>
              </a:rPr>
              <a:t>Physical Layer: </a:t>
            </a:r>
          </a:p>
          <a:p>
            <a:pPr marL="342900" indent="-342900">
              <a:buFont typeface="Arial" panose="020B0604020202020204" pitchFamily="34" charset="0"/>
              <a:buChar char="•"/>
            </a:pPr>
            <a:r>
              <a:rPr lang="en-IN" sz="3200" dirty="0">
                <a:latin typeface="+mj-lt"/>
              </a:rPr>
              <a:t>Guided transmission media,</a:t>
            </a:r>
          </a:p>
          <a:p>
            <a:pPr marL="342900" indent="-342900">
              <a:buFont typeface="Arial" panose="020B0604020202020204" pitchFamily="34" charset="0"/>
              <a:buChar char="•"/>
            </a:pPr>
            <a:r>
              <a:rPr lang="en-IN" sz="3200" dirty="0">
                <a:latin typeface="+mj-lt"/>
              </a:rPr>
              <a:t> Wireless transmission media, </a:t>
            </a:r>
          </a:p>
          <a:p>
            <a:pPr marL="342900" indent="-342900">
              <a:buFont typeface="Arial" panose="020B0604020202020204" pitchFamily="34" charset="0"/>
              <a:buChar char="•"/>
            </a:pPr>
            <a:r>
              <a:rPr lang="en-IN" sz="3200" dirty="0">
                <a:latin typeface="+mj-lt"/>
              </a:rPr>
              <a:t>Switching</a:t>
            </a:r>
          </a:p>
          <a:p>
            <a:endParaRPr lang="en-IN" dirty="0"/>
          </a:p>
        </p:txBody>
      </p:sp>
    </p:spTree>
    <p:extLst>
      <p:ext uri="{BB962C8B-B14F-4D97-AF65-F5344CB8AC3E}">
        <p14:creationId xmlns:p14="http://schemas.microsoft.com/office/powerpoint/2010/main" xmlns="" val="370937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52400" y="228600"/>
            <a:ext cx="8763000" cy="64770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Every node has its own dedicated connection to the hub.</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Acts as repeater for data flow</a:t>
            </a:r>
            <a:r>
              <a:rPr lang="en-US" sz="2800" dirty="0">
                <a:solidFill>
                  <a:schemeClr val="accent6">
                    <a:lumMod val="75000"/>
                  </a:schemeClr>
                </a:solidFill>
                <a:latin typeface="Times New Roman" pitchFamily="18" charset="0"/>
                <a:cs typeface="Times New Roman" pitchFamily="18" charset="0"/>
              </a:rPr>
              <a:t>.</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Hubs can be easily upgraded.</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Easy to trouble shoot, setup and modify the network.</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In the case of failure only failure node is effected reaming network will function smoothly.</a:t>
            </a:r>
            <a:endParaRPr lang="en-US" sz="2800" b="1" dirty="0">
              <a:ln w="1905"/>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High Cost.</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If the hub is effected then functioning whole network is disturbed.</a:t>
            </a:r>
          </a:p>
          <a:p>
            <a:pPr marL="800100" lvl="1" indent="-342900" algn="just">
              <a:spcBef>
                <a:spcPct val="20000"/>
              </a:spcBef>
              <a:buFont typeface="Arial" pitchFamily="34" charset="0"/>
              <a:buChar char="•"/>
            </a:pPr>
            <a:endParaRPr lang="en-US" sz="2800" dirty="0">
              <a:solidFill>
                <a:schemeClr val="accent6">
                  <a:lumMod val="75000"/>
                </a:schemeClr>
              </a:solidFill>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Mesh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382000" cy="22098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It is a point</a:t>
            </a:r>
            <a:r>
              <a:rPr kumimoji="0" lang="en-US" sz="2800" b="0" i="0" u="none" strike="noStrike" kern="1200" cap="none" spc="0" normalizeH="0" noProof="0" dirty="0">
                <a:ln>
                  <a:noFill/>
                </a:ln>
                <a:effectLst/>
                <a:uLnTx/>
                <a:uFillTx/>
                <a:latin typeface="Times New Roman" pitchFamily="18" charset="0"/>
                <a:ea typeface="+mn-ea"/>
                <a:cs typeface="Times New Roman" pitchFamily="18" charset="0"/>
              </a:rPr>
              <a:t> to point connection to all other    computers</a:t>
            </a: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a:latin typeface="Times New Roman" pitchFamily="18" charset="0"/>
                <a:cs typeface="Times New Roman" pitchFamily="18" charset="0"/>
              </a:rPr>
              <a:t>Traffic is carried only between two nodes to which it is connected</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667000" y="3810000"/>
            <a:ext cx="3790950" cy="24955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52400" y="228600"/>
            <a:ext cx="8763000" cy="64770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Fully Connected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Robust.</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Each connection can carry its own data.</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Fault diagnosis is easy.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Provides security and privacy.</a:t>
            </a:r>
            <a:endParaRPr lang="en-US" sz="2800" b="1" dirty="0">
              <a:ln w="1905"/>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Installation and configuration is difficult.</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Cabling cost is more.</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Bulk wiring is required.</a:t>
            </a:r>
          </a:p>
          <a:p>
            <a:pPr marL="800100" lvl="1" indent="-342900" algn="just">
              <a:spcBef>
                <a:spcPct val="20000"/>
              </a:spcBef>
              <a:buFont typeface="Arial" pitchFamily="34" charset="0"/>
              <a:buChar char="•"/>
            </a:pPr>
            <a:endParaRPr lang="en-US" sz="2800" dirty="0">
              <a:solidFill>
                <a:schemeClr val="accent6">
                  <a:lumMod val="75000"/>
                </a:schemeClr>
              </a:solidFill>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Tree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382000" cy="22098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It has a root node and all other nodes are connected to the root node forming hierarchy and it is also called as hierarchical</a:t>
            </a:r>
            <a:r>
              <a:rPr lang="en-US" sz="2800" dirty="0">
                <a:latin typeface="Times New Roman" pitchFamily="18" charset="0"/>
                <a:cs typeface="Times New Roman" pitchFamily="18" charset="0"/>
              </a:rPr>
              <a:t> topology.</a:t>
            </a:r>
            <a:endPar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a:latin typeface="Times New Roman" pitchFamily="18" charset="0"/>
                <a:cs typeface="Times New Roman" pitchFamily="18" charset="0"/>
              </a:rPr>
              <a:t>It should have </a:t>
            </a:r>
            <a:r>
              <a:rPr lang="en-US" sz="2800" dirty="0" err="1">
                <a:latin typeface="Times New Roman" pitchFamily="18" charset="0"/>
                <a:cs typeface="Times New Roman" pitchFamily="18" charset="0"/>
              </a:rPr>
              <a:t>atleast</a:t>
            </a:r>
            <a:r>
              <a:rPr lang="en-US" sz="2800" dirty="0">
                <a:latin typeface="Times New Roman" pitchFamily="18" charset="0"/>
                <a:cs typeface="Times New Roman" pitchFamily="18" charset="0"/>
              </a:rPr>
              <a:t> three levels for the hierarchy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2514600" y="3505200"/>
            <a:ext cx="5410200" cy="33528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52400" y="228600"/>
            <a:ext cx="8763000" cy="64770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Ideal if work stations are located in groups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Used in wide area networks.</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Easy error detection.</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Expansion of nodes is possible and easy.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Easy to maintain and manage.</a:t>
            </a:r>
            <a:endParaRPr lang="en-US" sz="2800" b="1" dirty="0">
              <a:ln w="1905"/>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Costly and heavily cabled.</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Addition of more nodes increases difficulty in maintenance.</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Failure of root effects all nodes in the network.</a:t>
            </a:r>
          </a:p>
          <a:p>
            <a:pPr marL="800100" lvl="1" indent="-342900" algn="just">
              <a:spcBef>
                <a:spcPct val="20000"/>
              </a:spcBef>
              <a:buFont typeface="Arial" pitchFamily="34" charset="0"/>
              <a:buChar char="•"/>
            </a:pPr>
            <a:endParaRPr lang="en-US" sz="2800" dirty="0">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274638"/>
            <a:ext cx="8229600" cy="1143000"/>
          </a:xfrm>
          <a:prstGeom prst="rect">
            <a:avLst/>
          </a:prstGeom>
          <a:solidFill>
            <a:schemeClr val="accent1">
              <a:lumMod val="20000"/>
              <a:lumOff val="80000"/>
            </a:schemeClr>
          </a:solidFill>
          <a:ln>
            <a:solidFill>
              <a:schemeClr val="accent1"/>
            </a:solidFill>
          </a:ln>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b="1" dirty="0">
                <a:ln w="1905"/>
                <a:solidFill>
                  <a:srgbClr val="FF0000"/>
                </a:solidFill>
                <a:effectLst>
                  <a:innerShdw blurRad="69850" dist="43180" dir="5400000">
                    <a:srgbClr val="000000">
                      <a:alpha val="65000"/>
                    </a:srgbClr>
                  </a:innerShdw>
                </a:effectLst>
                <a:latin typeface="Times New Roman" pitchFamily="18" charset="0"/>
                <a:ea typeface="+mj-ea"/>
                <a:cs typeface="Times New Roman" pitchFamily="18" charset="0"/>
              </a:rPr>
              <a:t>Hybrid Topology</a:t>
            </a:r>
            <a:endParaRPr kumimoji="0" lang="en-US" sz="3600" b="1" i="0" u="none" strike="noStrike" kern="1200" cap="none" spc="0" normalizeH="0" baseline="0" noProof="0" dirty="0">
              <a:ln w="1905"/>
              <a:solidFill>
                <a:srgbClr val="FF0000"/>
              </a:solidFill>
              <a:effectLst>
                <a:innerShdw blurRad="69850" dist="43180" dir="5400000">
                  <a:srgbClr val="000000">
                    <a:alpha val="65000"/>
                  </a:srgbClr>
                </a:innerShdw>
              </a:effectLst>
              <a:uLnTx/>
              <a:uFillTx/>
              <a:latin typeface="Times New Roman" pitchFamily="18" charset="0"/>
              <a:ea typeface="+mj-ea"/>
              <a:cs typeface="Times New Roman" pitchFamily="18" charset="0"/>
            </a:endParaRPr>
          </a:p>
        </p:txBody>
      </p:sp>
      <p:sp>
        <p:nvSpPr>
          <p:cNvPr id="8" name="Content Placeholder 2"/>
          <p:cNvSpPr txBox="1">
            <a:spLocks/>
          </p:cNvSpPr>
          <p:nvPr/>
        </p:nvSpPr>
        <p:spPr>
          <a:xfrm>
            <a:off x="457200" y="1600200"/>
            <a:ext cx="8382000" cy="1143000"/>
          </a:xfrm>
          <a:prstGeom prst="rect">
            <a:avLst/>
          </a:prstGeom>
        </p:spPr>
        <p:txBody>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a:ln>
                  <a:noFill/>
                </a:ln>
                <a:effectLst/>
                <a:uLnTx/>
                <a:uFillTx/>
                <a:latin typeface="Times New Roman" pitchFamily="18" charset="0"/>
                <a:ea typeface="+mn-ea"/>
                <a:cs typeface="Times New Roman" pitchFamily="18" charset="0"/>
              </a:rPr>
              <a:t>A network structure whose design contains more that one topology is referred as hybrid topology.</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noProof="0" dirty="0">
              <a:ln>
                <a:noFill/>
              </a:ln>
              <a:solidFill>
                <a:schemeClr val="accent6">
                  <a:lumMod val="75000"/>
                </a:schemeClr>
              </a:solidFill>
              <a:effectLst/>
              <a:uLnTx/>
              <a:uFillTx/>
              <a:latin typeface="Times New Roman" pitchFamily="18" charset="0"/>
              <a:ea typeface="+mn-ea"/>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pic>
        <p:nvPicPr>
          <p:cNvPr id="2050" name="Picture 2"/>
          <p:cNvPicPr>
            <a:picLocks noChangeAspect="1" noChangeArrowheads="1"/>
          </p:cNvPicPr>
          <p:nvPr/>
        </p:nvPicPr>
        <p:blipFill>
          <a:blip r:embed="rId3"/>
          <a:srcRect/>
          <a:stretch>
            <a:fillRect/>
          </a:stretch>
        </p:blipFill>
        <p:spPr bwMode="auto">
          <a:xfrm>
            <a:off x="1447801" y="2590800"/>
            <a:ext cx="6553200" cy="39624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52400" y="228600"/>
            <a:ext cx="8763000" cy="5638800"/>
          </a:xfrm>
          <a:prstGeom prst="rect">
            <a:avLst/>
          </a:prstGeom>
        </p:spPr>
        <p:txBody>
          <a:bodyPr/>
          <a:lstStyle/>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Features </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Combinations of two or more topologies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Inherits the advantages and disadvantages of the topologies included</a:t>
            </a:r>
            <a:r>
              <a:rPr lang="en-US" sz="2800" dirty="0">
                <a:solidFill>
                  <a:schemeClr val="accent6">
                    <a:lumMod val="75000"/>
                  </a:schemeClr>
                </a:solidFill>
                <a:latin typeface="Times New Roman" pitchFamily="18" charset="0"/>
                <a:cs typeface="Times New Roman" pitchFamily="18" charset="0"/>
              </a:rPr>
              <a:t>.</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Reliable as error correction and trouble shooting is easy.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Scalable (Size can be increased and decreased easily).</a:t>
            </a:r>
          </a:p>
          <a:p>
            <a:pPr marL="342900" lvl="0" indent="-342900" algn="just">
              <a:spcBef>
                <a:spcPct val="20000"/>
              </a:spcBef>
              <a:buFont typeface="Arial" pitchFamily="34" charset="0"/>
              <a:buChar char="•"/>
            </a:pPr>
            <a:r>
              <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rPr>
              <a:t>Disadvantages</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Costly.</a:t>
            </a:r>
          </a:p>
          <a:p>
            <a:pPr marL="800100" lvl="1" indent="-342900" algn="just">
              <a:spcBef>
                <a:spcPct val="20000"/>
              </a:spcBef>
              <a:buFont typeface="Arial" pitchFamily="34" charset="0"/>
              <a:buChar char="•"/>
            </a:pPr>
            <a:r>
              <a:rPr lang="en-US" sz="2800" dirty="0">
                <a:latin typeface="Times New Roman" pitchFamily="18" charset="0"/>
                <a:cs typeface="Times New Roman" pitchFamily="18" charset="0"/>
              </a:rPr>
              <a:t>Complex Design.</a:t>
            </a:r>
          </a:p>
          <a:p>
            <a:pPr marL="800100" lvl="1" indent="-342900" algn="just">
              <a:spcBef>
                <a:spcPct val="20000"/>
              </a:spcBef>
            </a:pPr>
            <a:endParaRPr lang="en-US" sz="2800" dirty="0">
              <a:solidFill>
                <a:schemeClr val="accent6">
                  <a:lumMod val="75000"/>
                </a:schemeClr>
              </a:solidFill>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800100" lvl="1" indent="-342900" algn="just">
              <a:spcBef>
                <a:spcPct val="20000"/>
              </a:spcBef>
              <a:buFont typeface="Arial" pitchFamily="34" charset="0"/>
              <a:buChar char="•"/>
            </a:pPr>
            <a:endParaRPr lang="en-US" sz="2800" b="1" dirty="0">
              <a:ln w="1905"/>
              <a:solidFill>
                <a:srgbClr val="FF0000"/>
              </a:solidFill>
              <a:effectLst>
                <a:innerShdw blurRad="69850" dist="43180" dir="5400000">
                  <a:srgbClr val="000000">
                    <a:alpha val="65000"/>
                  </a:srgbClr>
                </a:innerShdw>
              </a:effectLst>
              <a:latin typeface="Times New Roman" pitchFamily="18" charset="0"/>
              <a:cs typeface="Times New Roman" pitchFamily="18" charset="0"/>
            </a:endParaRPr>
          </a:p>
          <a:p>
            <a:pPr marL="342900" lvl="0" indent="-342900" algn="just">
              <a:spcBef>
                <a:spcPct val="20000"/>
              </a:spcBef>
            </a:pPr>
            <a:endParaRPr kumimoji="0" lang="en-US" sz="2800" b="0" i="0" u="none" strike="noStrike" kern="1200" cap="none" spc="0" normalizeH="0" baseline="0" noProof="0" dirty="0">
              <a:ln>
                <a:noFill/>
              </a:ln>
              <a:solidFill>
                <a:schemeClr val="accent6">
                  <a:lumMod val="75000"/>
                </a:schemeClr>
              </a:solidFill>
              <a:effectLst/>
              <a:uLnTx/>
              <a:uFillTx/>
              <a:latin typeface="Times New Roman" pitchFamily="18" charset="0"/>
              <a:ea typeface="+mn-ea"/>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07AEF9-E7F3-49B6-AA99-74074E6980D6}"/>
              </a:ext>
            </a:extLst>
          </p:cNvPr>
          <p:cNvSpPr>
            <a:spLocks noGrp="1"/>
          </p:cNvSpPr>
          <p:nvPr>
            <p:ph type="title"/>
          </p:nvPr>
        </p:nvSpPr>
        <p:spPr>
          <a:xfrm>
            <a:off x="850925" y="179578"/>
            <a:ext cx="7442149" cy="492443"/>
          </a:xfrm>
        </p:spPr>
        <p:txBody>
          <a:bodyPr/>
          <a:lstStyle/>
          <a:p>
            <a:r>
              <a:rPr lang="en-US" sz="3200" dirty="0">
                <a:solidFill>
                  <a:srgbClr val="FF0000"/>
                </a:solidFill>
              </a:rPr>
              <a:t>Comparison of Network Topologies </a:t>
            </a:r>
            <a:endParaRPr lang="en-IN" sz="3200" dirty="0">
              <a:solidFill>
                <a:srgbClr val="FF0000"/>
              </a:solidFill>
            </a:endParaRPr>
          </a:p>
        </p:txBody>
      </p:sp>
      <p:pic>
        <p:nvPicPr>
          <p:cNvPr id="5" name="Content Placeholder 4">
            <a:extLst>
              <a:ext uri="{FF2B5EF4-FFF2-40B4-BE49-F238E27FC236}">
                <a16:creationId xmlns:a16="http://schemas.microsoft.com/office/drawing/2014/main" xmlns="" id="{12DE7C68-9836-45B3-ACA9-939CC781AF24}"/>
              </a:ext>
            </a:extLst>
          </p:cNvPr>
          <p:cNvPicPr>
            <a:picLocks noGrp="1" noChangeAspect="1"/>
          </p:cNvPicPr>
          <p:nvPr>
            <p:ph idx="1"/>
          </p:nvPr>
        </p:nvPicPr>
        <p:blipFill>
          <a:blip r:embed="rId2"/>
          <a:stretch>
            <a:fillRect/>
          </a:stretch>
        </p:blipFill>
        <p:spPr>
          <a:xfrm>
            <a:off x="457200" y="1600200"/>
            <a:ext cx="8686800" cy="4648200"/>
          </a:xfrm>
        </p:spPr>
      </p:pic>
    </p:spTree>
    <p:extLst>
      <p:ext uri="{BB962C8B-B14F-4D97-AF65-F5344CB8AC3E}">
        <p14:creationId xmlns:p14="http://schemas.microsoft.com/office/powerpoint/2010/main" xmlns="" val="25197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86967"/>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402742" y="289001"/>
            <a:ext cx="2845435" cy="454025"/>
          </a:xfrm>
          <a:prstGeom prst="rect">
            <a:avLst/>
          </a:prstGeom>
        </p:spPr>
        <p:txBody>
          <a:bodyPr vert="horz" wrap="square" lIns="0" tIns="13970" rIns="0" bIns="0" rtlCol="0">
            <a:spAutoFit/>
          </a:bodyPr>
          <a:lstStyle/>
          <a:p>
            <a:pPr marL="12700">
              <a:lnSpc>
                <a:spcPct val="100000"/>
              </a:lnSpc>
              <a:spcBef>
                <a:spcPts val="110"/>
              </a:spcBef>
            </a:pPr>
            <a:r>
              <a:rPr sz="2800" b="1" spc="-40" dirty="0">
                <a:latin typeface="Times New Roman"/>
                <a:cs typeface="Times New Roman"/>
              </a:rPr>
              <a:t>Types </a:t>
            </a:r>
            <a:r>
              <a:rPr sz="2800" b="1" spc="5" dirty="0">
                <a:latin typeface="Times New Roman"/>
                <a:cs typeface="Times New Roman"/>
              </a:rPr>
              <a:t>of</a:t>
            </a:r>
            <a:r>
              <a:rPr sz="2800" b="1" spc="-85" dirty="0">
                <a:latin typeface="Times New Roman"/>
                <a:cs typeface="Times New Roman"/>
              </a:rPr>
              <a:t> </a:t>
            </a:r>
            <a:r>
              <a:rPr sz="2800" b="1" dirty="0">
                <a:latin typeface="Times New Roman"/>
                <a:cs typeface="Times New Roman"/>
              </a:rPr>
              <a:t>Networks</a:t>
            </a:r>
            <a:endParaRPr sz="2800" dirty="0">
              <a:latin typeface="Times New Roman"/>
              <a:cs typeface="Times New Roman"/>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413715" y="962916"/>
            <a:ext cx="8044180" cy="1609095"/>
          </a:xfrm>
          <a:prstGeom prst="rect">
            <a:avLst/>
          </a:prstGeom>
        </p:spPr>
        <p:txBody>
          <a:bodyPr vert="horz" wrap="square" lIns="0" tIns="13335" rIns="0" bIns="0" rtlCol="0">
            <a:spAutoFit/>
          </a:bodyPr>
          <a:lstStyle/>
          <a:p>
            <a:pPr marL="12700" marR="5080" algn="just">
              <a:lnSpc>
                <a:spcPct val="150100"/>
              </a:lnSpc>
              <a:spcBef>
                <a:spcPts val="105"/>
              </a:spcBef>
            </a:pPr>
            <a:r>
              <a:rPr sz="2400" dirty="0">
                <a:latin typeface="Times New Roman"/>
                <a:cs typeface="Times New Roman"/>
              </a:rPr>
              <a:t>The </a:t>
            </a:r>
            <a:r>
              <a:rPr sz="2400" spc="-10" dirty="0">
                <a:latin typeface="Times New Roman"/>
                <a:cs typeface="Times New Roman"/>
              </a:rPr>
              <a:t>types </a:t>
            </a:r>
            <a:r>
              <a:rPr sz="2400" dirty="0">
                <a:latin typeface="Times New Roman"/>
                <a:cs typeface="Times New Roman"/>
              </a:rPr>
              <a:t>of </a:t>
            </a:r>
            <a:r>
              <a:rPr sz="2400" spc="-10" dirty="0">
                <a:latin typeface="Times New Roman"/>
                <a:cs typeface="Times New Roman"/>
              </a:rPr>
              <a:t>network </a:t>
            </a:r>
            <a:r>
              <a:rPr sz="2400" dirty="0">
                <a:latin typeface="Times New Roman"/>
                <a:cs typeface="Times New Roman"/>
              </a:rPr>
              <a:t>are </a:t>
            </a:r>
            <a:r>
              <a:rPr sz="2400" spc="-5" dirty="0">
                <a:latin typeface="Times New Roman"/>
                <a:cs typeface="Times New Roman"/>
              </a:rPr>
              <a:t>classified based upon </a:t>
            </a:r>
            <a:r>
              <a:rPr sz="2400" spc="-10" dirty="0">
                <a:latin typeface="Times New Roman"/>
                <a:cs typeface="Times New Roman"/>
              </a:rPr>
              <a:t>the </a:t>
            </a:r>
            <a:r>
              <a:rPr sz="2400" spc="-5" dirty="0">
                <a:latin typeface="Times New Roman"/>
                <a:cs typeface="Times New Roman"/>
              </a:rPr>
              <a:t>size, </a:t>
            </a:r>
            <a:r>
              <a:rPr sz="2400" spc="-10" dirty="0">
                <a:latin typeface="Times New Roman"/>
                <a:cs typeface="Times New Roman"/>
              </a:rPr>
              <a:t>the </a:t>
            </a:r>
            <a:r>
              <a:rPr sz="2400" dirty="0">
                <a:latin typeface="Times New Roman"/>
                <a:cs typeface="Times New Roman"/>
              </a:rPr>
              <a:t>area </a:t>
            </a:r>
            <a:r>
              <a:rPr sz="2400" spc="-5" dirty="0">
                <a:latin typeface="Times New Roman"/>
                <a:cs typeface="Times New Roman"/>
              </a:rPr>
              <a:t>it </a:t>
            </a:r>
            <a:r>
              <a:rPr sz="2400" dirty="0">
                <a:latin typeface="Times New Roman"/>
                <a:cs typeface="Times New Roman"/>
              </a:rPr>
              <a:t>covers </a:t>
            </a:r>
            <a:r>
              <a:rPr sz="2400" spc="-5" dirty="0">
                <a:latin typeface="Times New Roman"/>
                <a:cs typeface="Times New Roman"/>
              </a:rPr>
              <a:t>and  its </a:t>
            </a:r>
            <a:r>
              <a:rPr sz="2400" spc="-10" dirty="0">
                <a:latin typeface="Times New Roman"/>
                <a:cs typeface="Times New Roman"/>
              </a:rPr>
              <a:t>physical </a:t>
            </a:r>
            <a:r>
              <a:rPr sz="2400" spc="-5" dirty="0">
                <a:latin typeface="Times New Roman"/>
                <a:cs typeface="Times New Roman"/>
              </a:rPr>
              <a:t>architecture. </a:t>
            </a:r>
            <a:r>
              <a:rPr sz="2400" dirty="0">
                <a:latin typeface="Times New Roman"/>
                <a:cs typeface="Times New Roman"/>
              </a:rPr>
              <a:t>The </a:t>
            </a:r>
            <a:r>
              <a:rPr sz="2400" spc="-5" dirty="0">
                <a:latin typeface="Times New Roman"/>
                <a:cs typeface="Times New Roman"/>
              </a:rPr>
              <a:t>three primary </a:t>
            </a:r>
            <a:r>
              <a:rPr sz="2400" spc="-10" dirty="0">
                <a:latin typeface="Times New Roman"/>
                <a:cs typeface="Times New Roman"/>
              </a:rPr>
              <a:t>network </a:t>
            </a:r>
            <a:r>
              <a:rPr sz="2400" spc="-5" dirty="0">
                <a:latin typeface="Times New Roman"/>
                <a:cs typeface="Times New Roman"/>
              </a:rPr>
              <a:t>categories </a:t>
            </a:r>
            <a:r>
              <a:rPr sz="2400" dirty="0">
                <a:latin typeface="Times New Roman"/>
                <a:cs typeface="Times New Roman"/>
              </a:rPr>
              <a:t>are </a:t>
            </a:r>
            <a:r>
              <a:rPr sz="2400" spc="-15" dirty="0">
                <a:latin typeface="Times New Roman"/>
                <a:cs typeface="Times New Roman"/>
              </a:rPr>
              <a:t>LAN, </a:t>
            </a:r>
            <a:r>
              <a:rPr sz="2400" spc="-80" dirty="0">
                <a:latin typeface="Times New Roman"/>
                <a:cs typeface="Times New Roman"/>
              </a:rPr>
              <a:t>WAN  </a:t>
            </a:r>
            <a:r>
              <a:rPr sz="2400" spc="-5" dirty="0">
                <a:latin typeface="Times New Roman"/>
                <a:cs typeface="Times New Roman"/>
              </a:rPr>
              <a:t>and</a:t>
            </a:r>
            <a:r>
              <a:rPr sz="2400" spc="5" dirty="0">
                <a:latin typeface="Times New Roman"/>
                <a:cs typeface="Times New Roman"/>
              </a:rPr>
              <a:t> </a:t>
            </a:r>
            <a:r>
              <a:rPr sz="2400" spc="-10" dirty="0">
                <a:latin typeface="Times New Roman"/>
                <a:cs typeface="Times New Roman"/>
              </a:rPr>
              <a:t>MAN</a:t>
            </a:r>
            <a:r>
              <a:rPr sz="2000" spc="-10" dirty="0">
                <a:latin typeface="Times New Roman"/>
                <a:cs typeface="Times New Roman"/>
              </a:rPr>
              <a:t>.</a:t>
            </a:r>
            <a:endParaRPr sz="2000" dirty="0">
              <a:latin typeface="Times New Roman"/>
              <a:cs typeface="Times New Roman"/>
            </a:endParaRPr>
          </a:p>
        </p:txBody>
      </p:sp>
      <p:sp>
        <p:nvSpPr>
          <p:cNvPr id="7" name="object 7"/>
          <p:cNvSpPr/>
          <p:nvPr/>
        </p:nvSpPr>
        <p:spPr>
          <a:xfrm>
            <a:off x="908303" y="2892551"/>
            <a:ext cx="7123176" cy="23012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53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35152"/>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71043" y="301574"/>
            <a:ext cx="382016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Local </a:t>
            </a:r>
            <a:r>
              <a:rPr sz="2400" spc="-20" dirty="0">
                <a:latin typeface="Times New Roman"/>
                <a:cs typeface="Times New Roman"/>
              </a:rPr>
              <a:t>Area </a:t>
            </a:r>
            <a:r>
              <a:rPr sz="2400" spc="-5" dirty="0">
                <a:latin typeface="Times New Roman"/>
                <a:cs typeface="Times New Roman"/>
              </a:rPr>
              <a:t>Networks</a:t>
            </a:r>
            <a:r>
              <a:rPr sz="2400" spc="-120" dirty="0">
                <a:latin typeface="Times New Roman"/>
                <a:cs typeface="Times New Roman"/>
              </a:rPr>
              <a:t> </a:t>
            </a:r>
            <a:r>
              <a:rPr sz="2400" spc="-5" dirty="0">
                <a:latin typeface="Times New Roman"/>
                <a:cs typeface="Times New Roman"/>
              </a:rPr>
              <a:t>(LANs)</a:t>
            </a:r>
            <a:endParaRPr sz="2400" dirty="0">
              <a:latin typeface="Times New Roman"/>
              <a:cs typeface="Times New Roman"/>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p:nvPr/>
        </p:nvSpPr>
        <p:spPr>
          <a:xfrm>
            <a:off x="1548383" y="2112264"/>
            <a:ext cx="6022847" cy="357530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579625" y="1083005"/>
            <a:ext cx="5644515" cy="758190"/>
          </a:xfrm>
          <a:prstGeom prst="rect">
            <a:avLst/>
          </a:prstGeom>
        </p:spPr>
        <p:txBody>
          <a:bodyPr vert="horz" wrap="square" lIns="0" tIns="12700" rIns="0" bIns="0" rtlCol="0">
            <a:spAutoFit/>
          </a:bodyPr>
          <a:lstStyle/>
          <a:p>
            <a:pPr marL="356870" indent="-344805">
              <a:lnSpc>
                <a:spcPct val="100000"/>
              </a:lnSpc>
              <a:spcBef>
                <a:spcPts val="100"/>
              </a:spcBef>
              <a:buFont typeface="Arial"/>
              <a:buChar char="•"/>
              <a:tabLst>
                <a:tab pos="356870" algn="l"/>
                <a:tab pos="357505" algn="l"/>
              </a:tabLst>
            </a:pPr>
            <a:r>
              <a:rPr sz="2400" spc="-5" dirty="0">
                <a:latin typeface="Times New Roman"/>
                <a:cs typeface="Times New Roman"/>
              </a:rPr>
              <a:t>Short distances</a:t>
            </a:r>
            <a:endParaRPr sz="2400" dirty="0">
              <a:latin typeface="Times New Roman"/>
              <a:cs typeface="Times New Roman"/>
            </a:endParaRPr>
          </a:p>
          <a:p>
            <a:pPr marL="356870" indent="-344805">
              <a:lnSpc>
                <a:spcPct val="100000"/>
              </a:lnSpc>
              <a:spcBef>
                <a:spcPts val="5"/>
              </a:spcBef>
              <a:buFont typeface="Arial"/>
              <a:buChar char="•"/>
              <a:tabLst>
                <a:tab pos="356870" algn="l"/>
                <a:tab pos="357505" algn="l"/>
              </a:tabLst>
            </a:pPr>
            <a:r>
              <a:rPr sz="2400" spc="-10" dirty="0">
                <a:latin typeface="Times New Roman"/>
                <a:cs typeface="Times New Roman"/>
              </a:rPr>
              <a:t>Designed </a:t>
            </a:r>
            <a:r>
              <a:rPr sz="2400" dirty="0">
                <a:latin typeface="Times New Roman"/>
                <a:cs typeface="Times New Roman"/>
              </a:rPr>
              <a:t>to provide </a:t>
            </a:r>
            <a:r>
              <a:rPr sz="2400" spc="-5" dirty="0">
                <a:latin typeface="Times New Roman"/>
                <a:cs typeface="Times New Roman"/>
              </a:rPr>
              <a:t>local</a:t>
            </a:r>
            <a:r>
              <a:rPr sz="2400" spc="15" dirty="0">
                <a:latin typeface="Times New Roman"/>
                <a:cs typeface="Times New Roman"/>
              </a:rPr>
              <a:t> </a:t>
            </a:r>
            <a:r>
              <a:rPr sz="2400" spc="-5" dirty="0">
                <a:latin typeface="Times New Roman"/>
                <a:cs typeface="Times New Roman"/>
              </a:rPr>
              <a:t>interconnectivity</a:t>
            </a:r>
            <a:endParaRPr sz="2400" dirty="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90" y="285673"/>
            <a:ext cx="6403340" cy="874598"/>
          </a:xfrm>
          <a:prstGeom prst="rect">
            <a:avLst/>
          </a:prstGeom>
        </p:spPr>
        <p:txBody>
          <a:bodyPr vert="horz" wrap="square" lIns="0" tIns="12700" rIns="0" bIns="0" rtlCol="0">
            <a:spAutoFit/>
          </a:bodyPr>
          <a:lstStyle/>
          <a:p>
            <a:pPr marL="12700">
              <a:lnSpc>
                <a:spcPct val="100000"/>
              </a:lnSpc>
              <a:spcBef>
                <a:spcPts val="100"/>
              </a:spcBef>
            </a:pPr>
            <a:r>
              <a:rPr lang="en-US" sz="3200" b="0" spc="-5" dirty="0">
                <a:solidFill>
                  <a:srgbClr val="FF0000"/>
                </a:solidFill>
                <a:latin typeface="Times New Roman"/>
                <a:cs typeface="Times New Roman"/>
              </a:rPr>
              <a:t>Introduction: </a:t>
            </a:r>
            <a:r>
              <a:rPr lang="en-US" sz="2400" b="0" spc="-5" dirty="0">
                <a:latin typeface="Times New Roman"/>
                <a:cs typeface="Times New Roman"/>
              </a:rPr>
              <a:t/>
            </a:r>
            <a:br>
              <a:rPr lang="en-US" sz="2400" b="0" spc="-5" dirty="0">
                <a:latin typeface="Times New Roman"/>
                <a:cs typeface="Times New Roman"/>
              </a:rPr>
            </a:br>
            <a:r>
              <a:rPr sz="2400" b="0" spc="-5" dirty="0">
                <a:latin typeface="Times New Roman"/>
                <a:cs typeface="Times New Roman"/>
              </a:rPr>
              <a:t>A data communications </a:t>
            </a:r>
            <a:r>
              <a:rPr sz="2400" b="0" spc="-15" dirty="0">
                <a:latin typeface="Times New Roman"/>
                <a:cs typeface="Times New Roman"/>
              </a:rPr>
              <a:t>system </a:t>
            </a:r>
            <a:r>
              <a:rPr sz="2400" b="0" spc="-5" dirty="0">
                <a:latin typeface="Times New Roman"/>
                <a:cs typeface="Times New Roman"/>
              </a:rPr>
              <a:t>has </a:t>
            </a:r>
            <a:r>
              <a:rPr sz="2400" b="0" dirty="0">
                <a:latin typeface="Times New Roman"/>
                <a:cs typeface="Times New Roman"/>
              </a:rPr>
              <a:t>five</a:t>
            </a:r>
            <a:r>
              <a:rPr sz="2400" b="0" spc="-10" dirty="0">
                <a:latin typeface="Times New Roman"/>
                <a:cs typeface="Times New Roman"/>
              </a:rPr>
              <a:t> </a:t>
            </a:r>
            <a:r>
              <a:rPr sz="2400" b="0" spc="-5" dirty="0">
                <a:latin typeface="Times New Roman"/>
                <a:cs typeface="Times New Roman"/>
              </a:rPr>
              <a:t>components</a:t>
            </a:r>
            <a:endParaRPr sz="2400" dirty="0">
              <a:latin typeface="Times New Roman"/>
              <a:cs typeface="Times New Roman"/>
            </a:endParaRPr>
          </a:p>
        </p:txBody>
      </p:sp>
      <p:sp>
        <p:nvSpPr>
          <p:cNvPr id="3" name="object 3"/>
          <p:cNvSpPr txBox="1"/>
          <p:nvPr/>
        </p:nvSpPr>
        <p:spPr>
          <a:xfrm>
            <a:off x="329590" y="1023093"/>
            <a:ext cx="7826375" cy="2233295"/>
          </a:xfrm>
          <a:prstGeom prst="rect">
            <a:avLst/>
          </a:prstGeom>
        </p:spPr>
        <p:txBody>
          <a:bodyPr vert="horz" wrap="square" lIns="0" tIns="86995" rIns="0" bIns="0" rtlCol="0">
            <a:spAutoFit/>
          </a:bodyPr>
          <a:lstStyle/>
          <a:p>
            <a:pPr marL="293370" indent="-281305">
              <a:lnSpc>
                <a:spcPct val="100000"/>
              </a:lnSpc>
              <a:spcBef>
                <a:spcPts val="685"/>
              </a:spcBef>
              <a:buAutoNum type="arabicPeriod"/>
              <a:tabLst>
                <a:tab pos="294005" algn="l"/>
              </a:tabLst>
            </a:pPr>
            <a:r>
              <a:rPr sz="2000" b="1" dirty="0">
                <a:latin typeface="Times New Roman"/>
                <a:cs typeface="Times New Roman"/>
              </a:rPr>
              <a:t>Message: </a:t>
            </a:r>
            <a:r>
              <a:rPr sz="2000" spc="-10" dirty="0">
                <a:latin typeface="Times New Roman"/>
                <a:cs typeface="Times New Roman"/>
              </a:rPr>
              <a:t>Information(data) </a:t>
            </a:r>
            <a:r>
              <a:rPr sz="2000" spc="-5" dirty="0">
                <a:latin typeface="Times New Roman"/>
                <a:cs typeface="Times New Roman"/>
              </a:rPr>
              <a:t>to be</a:t>
            </a:r>
            <a:r>
              <a:rPr sz="2000" spc="-95" dirty="0">
                <a:latin typeface="Times New Roman"/>
                <a:cs typeface="Times New Roman"/>
              </a:rPr>
              <a:t> </a:t>
            </a:r>
            <a:r>
              <a:rPr sz="2000" spc="-15" dirty="0">
                <a:latin typeface="Times New Roman"/>
                <a:cs typeface="Times New Roman"/>
              </a:rPr>
              <a:t>communicated</a:t>
            </a:r>
            <a:endParaRPr sz="2000" dirty="0">
              <a:latin typeface="Times New Roman"/>
              <a:cs typeface="Times New Roman"/>
            </a:endParaRPr>
          </a:p>
          <a:p>
            <a:pPr marL="264795" indent="-252729">
              <a:lnSpc>
                <a:spcPct val="100000"/>
              </a:lnSpc>
              <a:spcBef>
                <a:spcPts val="475"/>
              </a:spcBef>
              <a:buAutoNum type="arabicPeriod"/>
              <a:tabLst>
                <a:tab pos="265430" algn="l"/>
              </a:tabLst>
            </a:pPr>
            <a:r>
              <a:rPr sz="2000" b="1" spc="-5" dirty="0">
                <a:latin typeface="Times New Roman"/>
                <a:cs typeface="Times New Roman"/>
              </a:rPr>
              <a:t>Sender</a:t>
            </a:r>
            <a:endParaRPr sz="2000" dirty="0">
              <a:latin typeface="Times New Roman"/>
              <a:cs typeface="Times New Roman"/>
            </a:endParaRPr>
          </a:p>
          <a:p>
            <a:pPr marL="264795" indent="-252729">
              <a:lnSpc>
                <a:spcPct val="100000"/>
              </a:lnSpc>
              <a:spcBef>
                <a:spcPts val="480"/>
              </a:spcBef>
              <a:buAutoNum type="arabicPeriod"/>
              <a:tabLst>
                <a:tab pos="265430" algn="l"/>
              </a:tabLst>
            </a:pPr>
            <a:r>
              <a:rPr sz="2000" b="1" spc="-5" dirty="0">
                <a:latin typeface="Times New Roman"/>
                <a:cs typeface="Times New Roman"/>
              </a:rPr>
              <a:t>Receiver</a:t>
            </a:r>
            <a:endParaRPr sz="2000" dirty="0">
              <a:latin typeface="Times New Roman"/>
              <a:cs typeface="Times New Roman"/>
            </a:endParaRPr>
          </a:p>
          <a:p>
            <a:pPr marL="261620" indent="-249554">
              <a:lnSpc>
                <a:spcPct val="100000"/>
              </a:lnSpc>
              <a:spcBef>
                <a:spcPts val="480"/>
              </a:spcBef>
              <a:buAutoNum type="arabicPeriod"/>
              <a:tabLst>
                <a:tab pos="262255" algn="l"/>
              </a:tabLst>
            </a:pPr>
            <a:r>
              <a:rPr sz="2000" b="1" spc="-25" dirty="0">
                <a:latin typeface="Times New Roman"/>
                <a:cs typeface="Times New Roman"/>
              </a:rPr>
              <a:t>Transmission </a:t>
            </a:r>
            <a:r>
              <a:rPr sz="2000" b="1" dirty="0">
                <a:latin typeface="Times New Roman"/>
                <a:cs typeface="Times New Roman"/>
              </a:rPr>
              <a:t>Medium </a:t>
            </a:r>
            <a:r>
              <a:rPr sz="2000" spc="-5" dirty="0">
                <a:latin typeface="Times New Roman"/>
                <a:cs typeface="Times New Roman"/>
              </a:rPr>
              <a:t>- </a:t>
            </a:r>
            <a:r>
              <a:rPr sz="2000" spc="-10" dirty="0">
                <a:latin typeface="Times New Roman"/>
                <a:cs typeface="Times New Roman"/>
              </a:rPr>
              <a:t>Physical </a:t>
            </a:r>
            <a:r>
              <a:rPr sz="2000" spc="-5" dirty="0">
                <a:latin typeface="Times New Roman"/>
                <a:cs typeface="Times New Roman"/>
              </a:rPr>
              <a:t>path </a:t>
            </a:r>
            <a:r>
              <a:rPr sz="2000" dirty="0">
                <a:latin typeface="Times New Roman"/>
                <a:cs typeface="Times New Roman"/>
              </a:rPr>
              <a:t>by </a:t>
            </a:r>
            <a:r>
              <a:rPr sz="2000" spc="-20" dirty="0">
                <a:latin typeface="Times New Roman"/>
                <a:cs typeface="Times New Roman"/>
              </a:rPr>
              <a:t>which </a:t>
            </a:r>
            <a:r>
              <a:rPr sz="2000" spc="-5" dirty="0">
                <a:latin typeface="Times New Roman"/>
                <a:cs typeface="Times New Roman"/>
              </a:rPr>
              <a:t>a </a:t>
            </a:r>
            <a:r>
              <a:rPr sz="2000" spc="-15" dirty="0">
                <a:latin typeface="Times New Roman"/>
                <a:cs typeface="Times New Roman"/>
              </a:rPr>
              <a:t>message</a:t>
            </a:r>
            <a:r>
              <a:rPr sz="2000" spc="175" dirty="0">
                <a:latin typeface="Times New Roman"/>
                <a:cs typeface="Times New Roman"/>
              </a:rPr>
              <a:t> </a:t>
            </a:r>
            <a:r>
              <a:rPr sz="2000" spc="-5" dirty="0">
                <a:latin typeface="Times New Roman"/>
                <a:cs typeface="Times New Roman"/>
              </a:rPr>
              <a:t>travels</a:t>
            </a:r>
            <a:endParaRPr sz="2000" dirty="0">
              <a:latin typeface="Times New Roman"/>
              <a:cs typeface="Times New Roman"/>
            </a:endParaRPr>
          </a:p>
          <a:p>
            <a:pPr marL="12700" marR="5080">
              <a:lnSpc>
                <a:spcPct val="100000"/>
              </a:lnSpc>
              <a:spcBef>
                <a:spcPts val="484"/>
              </a:spcBef>
              <a:buAutoNum type="arabicPeriod"/>
              <a:tabLst>
                <a:tab pos="328930" algn="l"/>
              </a:tabLst>
            </a:pPr>
            <a:r>
              <a:rPr sz="2000" b="1" spc="-5" dirty="0">
                <a:latin typeface="Times New Roman"/>
                <a:cs typeface="Times New Roman"/>
              </a:rPr>
              <a:t>Protocol </a:t>
            </a:r>
            <a:r>
              <a:rPr sz="2000" spc="-5" dirty="0">
                <a:latin typeface="Times New Roman"/>
                <a:cs typeface="Times New Roman"/>
              </a:rPr>
              <a:t>- </a:t>
            </a:r>
            <a:r>
              <a:rPr sz="2000" spc="-10" dirty="0">
                <a:latin typeface="Times New Roman"/>
                <a:cs typeface="Times New Roman"/>
              </a:rPr>
              <a:t>A </a:t>
            </a:r>
            <a:r>
              <a:rPr sz="2000" dirty="0">
                <a:latin typeface="Times New Roman"/>
                <a:cs typeface="Times New Roman"/>
              </a:rPr>
              <a:t>protocol </a:t>
            </a:r>
            <a:r>
              <a:rPr sz="2000" spc="-5" dirty="0">
                <a:latin typeface="Times New Roman"/>
                <a:cs typeface="Times New Roman"/>
              </a:rPr>
              <a:t>is a </a:t>
            </a:r>
            <a:r>
              <a:rPr sz="2000" spc="-10" dirty="0">
                <a:latin typeface="Times New Roman"/>
                <a:cs typeface="Times New Roman"/>
              </a:rPr>
              <a:t>set </a:t>
            </a:r>
            <a:r>
              <a:rPr sz="2000" dirty="0">
                <a:latin typeface="Times New Roman"/>
                <a:cs typeface="Times New Roman"/>
              </a:rPr>
              <a:t>of </a:t>
            </a:r>
            <a:r>
              <a:rPr sz="2000" spc="-10" dirty="0">
                <a:latin typeface="Times New Roman"/>
                <a:cs typeface="Times New Roman"/>
              </a:rPr>
              <a:t>rules that govern </a:t>
            </a:r>
            <a:r>
              <a:rPr sz="2000" spc="-5" dirty="0">
                <a:latin typeface="Times New Roman"/>
                <a:cs typeface="Times New Roman"/>
              </a:rPr>
              <a:t>data </a:t>
            </a:r>
            <a:r>
              <a:rPr sz="2000" spc="-15" dirty="0">
                <a:latin typeface="Times New Roman"/>
                <a:cs typeface="Times New Roman"/>
              </a:rPr>
              <a:t>communications. </a:t>
            </a:r>
            <a:r>
              <a:rPr sz="2000" dirty="0">
                <a:latin typeface="Times New Roman"/>
                <a:cs typeface="Times New Roman"/>
              </a:rPr>
              <a:t>It  </a:t>
            </a:r>
            <a:r>
              <a:rPr sz="2000" spc="-5" dirty="0">
                <a:latin typeface="Times New Roman"/>
                <a:cs typeface="Times New Roman"/>
              </a:rPr>
              <a:t>represents an </a:t>
            </a:r>
            <a:r>
              <a:rPr sz="2000" spc="-10" dirty="0">
                <a:latin typeface="Times New Roman"/>
                <a:cs typeface="Times New Roman"/>
              </a:rPr>
              <a:t>agreement between the </a:t>
            </a:r>
            <a:r>
              <a:rPr sz="2000" spc="-15" dirty="0">
                <a:latin typeface="Times New Roman"/>
                <a:cs typeface="Times New Roman"/>
              </a:rPr>
              <a:t>communicating</a:t>
            </a:r>
            <a:r>
              <a:rPr sz="2000" spc="215" dirty="0">
                <a:latin typeface="Times New Roman"/>
                <a:cs typeface="Times New Roman"/>
              </a:rPr>
              <a:t> </a:t>
            </a:r>
            <a:r>
              <a:rPr sz="2000" spc="-5" dirty="0">
                <a:latin typeface="Times New Roman"/>
                <a:cs typeface="Times New Roman"/>
              </a:rPr>
              <a:t>devices.</a:t>
            </a:r>
            <a:endParaRPr sz="2000" dirty="0">
              <a:latin typeface="Times New Roman"/>
              <a:cs typeface="Times New Roman"/>
            </a:endParaRPr>
          </a:p>
        </p:txBody>
      </p:sp>
      <p:sp>
        <p:nvSpPr>
          <p:cNvPr id="4" name="object 4"/>
          <p:cNvSpPr/>
          <p:nvPr/>
        </p:nvSpPr>
        <p:spPr>
          <a:xfrm>
            <a:off x="716280" y="4175759"/>
            <a:ext cx="7056120" cy="202082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xmlns="" val="3837005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28FBE8-87C5-431C-AB7E-8968FBAD7339}"/>
              </a:ext>
            </a:extLst>
          </p:cNvPr>
          <p:cNvSpPr>
            <a:spLocks noGrp="1"/>
          </p:cNvSpPr>
          <p:nvPr>
            <p:ph type="title"/>
          </p:nvPr>
        </p:nvSpPr>
        <p:spPr/>
        <p:txBody>
          <a:bodyPr/>
          <a:lstStyle/>
          <a:p>
            <a:r>
              <a:rPr lang="en-IN" sz="4000" spc="-5" dirty="0">
                <a:solidFill>
                  <a:srgbClr val="FF0000"/>
                </a:solidFill>
                <a:latin typeface="Times New Roman"/>
                <a:cs typeface="Times New Roman"/>
              </a:rPr>
              <a:t>Local </a:t>
            </a:r>
            <a:r>
              <a:rPr lang="en-IN" sz="4000" spc="-20" dirty="0">
                <a:solidFill>
                  <a:srgbClr val="FF0000"/>
                </a:solidFill>
                <a:latin typeface="Times New Roman"/>
                <a:cs typeface="Times New Roman"/>
              </a:rPr>
              <a:t>Area </a:t>
            </a:r>
            <a:r>
              <a:rPr lang="en-IN" sz="4000" spc="-5" dirty="0">
                <a:solidFill>
                  <a:srgbClr val="FF0000"/>
                </a:solidFill>
                <a:latin typeface="Times New Roman"/>
                <a:cs typeface="Times New Roman"/>
              </a:rPr>
              <a:t>Networks</a:t>
            </a:r>
            <a:r>
              <a:rPr lang="en-IN" sz="4000" spc="-120" dirty="0">
                <a:solidFill>
                  <a:srgbClr val="FF0000"/>
                </a:solidFill>
                <a:latin typeface="Times New Roman"/>
                <a:cs typeface="Times New Roman"/>
              </a:rPr>
              <a:t> </a:t>
            </a:r>
            <a:r>
              <a:rPr lang="en-IN" sz="4000" spc="-5" dirty="0">
                <a:solidFill>
                  <a:srgbClr val="FF0000"/>
                </a:solidFill>
                <a:latin typeface="Times New Roman"/>
                <a:cs typeface="Times New Roman"/>
              </a:rPr>
              <a:t>(LANs)</a:t>
            </a:r>
            <a:endParaRPr lang="en-IN" dirty="0">
              <a:solidFill>
                <a:srgbClr val="FF0000"/>
              </a:solidFill>
            </a:endParaRPr>
          </a:p>
        </p:txBody>
      </p:sp>
      <p:sp>
        <p:nvSpPr>
          <p:cNvPr id="3" name="Text Placeholder 2">
            <a:extLst>
              <a:ext uri="{FF2B5EF4-FFF2-40B4-BE49-F238E27FC236}">
                <a16:creationId xmlns:a16="http://schemas.microsoft.com/office/drawing/2014/main" xmlns="" id="{F78C9C1C-DA17-4D1F-996E-2AFEA4644EF1}"/>
              </a:ext>
            </a:extLst>
          </p:cNvPr>
          <p:cNvSpPr>
            <a:spLocks noGrp="1"/>
          </p:cNvSpPr>
          <p:nvPr>
            <p:ph type="body" idx="1"/>
          </p:nvPr>
        </p:nvSpPr>
        <p:spPr>
          <a:xfrm>
            <a:off x="501332" y="1028343"/>
            <a:ext cx="8141334" cy="4924425"/>
          </a:xfrm>
        </p:spPr>
        <p:txBody>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Local Area Network is a group of computers connected to each other in a small area such as building, office.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LAN is used for connecting two or more personal computers through a communication medium such as twisted pair, coaxial cable, etc.</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is less costly as it is built with inexpensive hardware such as hubs, network adapters, and ethernet cables.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data is transferred at an extremely faster rate in Local Area Network.</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Local Area Network provides higher security.</a:t>
            </a:r>
          </a:p>
          <a:p>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endParaRPr lang="en-US" sz="2800"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638484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53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65048"/>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457200" y="281432"/>
            <a:ext cx="4892040"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FF0000"/>
                </a:solidFill>
                <a:latin typeface="Times New Roman"/>
                <a:cs typeface="Times New Roman"/>
              </a:rPr>
              <a:t>Metropolitan </a:t>
            </a:r>
            <a:r>
              <a:rPr sz="2400" spc="-20" dirty="0">
                <a:solidFill>
                  <a:srgbClr val="FF0000"/>
                </a:solidFill>
                <a:latin typeface="Times New Roman"/>
                <a:cs typeface="Times New Roman"/>
              </a:rPr>
              <a:t>Area </a:t>
            </a:r>
            <a:r>
              <a:rPr sz="2400" spc="-5" dirty="0">
                <a:solidFill>
                  <a:srgbClr val="FF0000"/>
                </a:solidFill>
                <a:latin typeface="Times New Roman"/>
                <a:cs typeface="Times New Roman"/>
              </a:rPr>
              <a:t>Networks</a:t>
            </a:r>
            <a:r>
              <a:rPr sz="2400" spc="-95" dirty="0">
                <a:solidFill>
                  <a:srgbClr val="FF0000"/>
                </a:solidFill>
                <a:latin typeface="Times New Roman"/>
                <a:cs typeface="Times New Roman"/>
              </a:rPr>
              <a:t> </a:t>
            </a:r>
            <a:r>
              <a:rPr sz="2400" spc="-5" dirty="0">
                <a:solidFill>
                  <a:srgbClr val="FF0000"/>
                </a:solidFill>
                <a:latin typeface="Times New Roman"/>
                <a:cs typeface="Times New Roman"/>
              </a:rPr>
              <a:t>(MANs)</a:t>
            </a:r>
            <a:endParaRPr sz="2400" dirty="0">
              <a:solidFill>
                <a:srgbClr val="FF0000"/>
              </a:solidFill>
              <a:latin typeface="Times New Roman"/>
              <a:cs typeface="Times New Roman"/>
            </a:endParaRPr>
          </a:p>
        </p:txBody>
      </p:sp>
      <p:sp>
        <p:nvSpPr>
          <p:cNvPr id="5" name="object 5"/>
          <p:cNvSpPr txBox="1"/>
          <p:nvPr/>
        </p:nvSpPr>
        <p:spPr>
          <a:xfrm>
            <a:off x="971499" y="866978"/>
            <a:ext cx="5490210" cy="817244"/>
          </a:xfrm>
          <a:prstGeom prst="rect">
            <a:avLst/>
          </a:prstGeom>
        </p:spPr>
        <p:txBody>
          <a:bodyPr vert="horz" wrap="square" lIns="0" tIns="12065" rIns="0" bIns="0" rtlCol="0">
            <a:spAutoFit/>
          </a:bodyPr>
          <a:lstStyle/>
          <a:p>
            <a:pPr marL="356870" indent="-344805">
              <a:lnSpc>
                <a:spcPct val="100000"/>
              </a:lnSpc>
              <a:spcBef>
                <a:spcPts val="95"/>
              </a:spcBef>
              <a:buFont typeface="Arial"/>
              <a:buChar char="•"/>
              <a:tabLst>
                <a:tab pos="356870" algn="l"/>
                <a:tab pos="357505" algn="l"/>
              </a:tabLst>
            </a:pPr>
            <a:r>
              <a:rPr sz="2000" spc="-10" dirty="0">
                <a:latin typeface="Times New Roman"/>
                <a:cs typeface="Times New Roman"/>
              </a:rPr>
              <a:t>Designed </a:t>
            </a:r>
            <a:r>
              <a:rPr sz="2000" spc="-5" dirty="0">
                <a:latin typeface="Times New Roman"/>
                <a:cs typeface="Times New Roman"/>
              </a:rPr>
              <a:t>to </a:t>
            </a:r>
            <a:r>
              <a:rPr sz="2000" spc="-10" dirty="0">
                <a:latin typeface="Times New Roman"/>
                <a:cs typeface="Times New Roman"/>
              </a:rPr>
              <a:t>extend </a:t>
            </a:r>
            <a:r>
              <a:rPr sz="2000" spc="-5" dirty="0">
                <a:latin typeface="Times New Roman"/>
                <a:cs typeface="Times New Roman"/>
              </a:rPr>
              <a:t>to an entire</a:t>
            </a:r>
            <a:r>
              <a:rPr sz="2000" spc="65" dirty="0">
                <a:latin typeface="Times New Roman"/>
                <a:cs typeface="Times New Roman"/>
              </a:rPr>
              <a:t> </a:t>
            </a:r>
            <a:r>
              <a:rPr sz="2000" spc="-5" dirty="0">
                <a:latin typeface="Times New Roman"/>
                <a:cs typeface="Times New Roman"/>
              </a:rPr>
              <a:t>city</a:t>
            </a:r>
            <a:endParaRPr sz="2000">
              <a:latin typeface="Times New Roman"/>
              <a:cs typeface="Times New Roman"/>
            </a:endParaRPr>
          </a:p>
          <a:p>
            <a:pPr marL="356870" indent="-344805">
              <a:lnSpc>
                <a:spcPct val="100000"/>
              </a:lnSpc>
              <a:spcBef>
                <a:spcPts val="1440"/>
              </a:spcBef>
              <a:buFont typeface="Arial"/>
              <a:buChar char="•"/>
              <a:tabLst>
                <a:tab pos="356870" algn="l"/>
                <a:tab pos="357505" algn="l"/>
              </a:tabLst>
            </a:pPr>
            <a:r>
              <a:rPr sz="2000" spc="-5" dirty="0">
                <a:latin typeface="Times New Roman"/>
                <a:cs typeface="Times New Roman"/>
              </a:rPr>
              <a:t>Cable </a:t>
            </a:r>
            <a:r>
              <a:rPr sz="2000" spc="5" dirty="0">
                <a:latin typeface="Times New Roman"/>
                <a:cs typeface="Times New Roman"/>
              </a:rPr>
              <a:t>TV </a:t>
            </a:r>
            <a:r>
              <a:rPr sz="2000" spc="-15" dirty="0">
                <a:latin typeface="Times New Roman"/>
                <a:cs typeface="Times New Roman"/>
              </a:rPr>
              <a:t>network, </a:t>
            </a:r>
            <a:r>
              <a:rPr sz="2000" spc="-5" dirty="0">
                <a:latin typeface="Times New Roman"/>
                <a:cs typeface="Times New Roman"/>
              </a:rPr>
              <a:t>a </a:t>
            </a:r>
            <a:r>
              <a:rPr sz="2000" spc="-30" dirty="0">
                <a:latin typeface="Times New Roman"/>
                <a:cs typeface="Times New Roman"/>
              </a:rPr>
              <a:t>company’s </a:t>
            </a:r>
            <a:r>
              <a:rPr sz="2000" spc="-10" dirty="0">
                <a:latin typeface="Times New Roman"/>
                <a:cs typeface="Times New Roman"/>
              </a:rPr>
              <a:t>connected</a:t>
            </a:r>
            <a:r>
              <a:rPr sz="2000" spc="204" dirty="0">
                <a:latin typeface="Times New Roman"/>
                <a:cs typeface="Times New Roman"/>
              </a:rPr>
              <a:t> </a:t>
            </a:r>
            <a:r>
              <a:rPr sz="2000" spc="-45" dirty="0">
                <a:latin typeface="Times New Roman"/>
                <a:cs typeface="Times New Roman"/>
              </a:rPr>
              <a:t>LAN’s</a:t>
            </a:r>
            <a:endParaRPr sz="2000">
              <a:latin typeface="Times New Roman"/>
              <a:cs typeface="Times New Roman"/>
            </a:endParaRPr>
          </a:p>
        </p:txBody>
      </p:sp>
      <p:sp>
        <p:nvSpPr>
          <p:cNvPr id="6" name="object 6"/>
          <p:cNvSpPr/>
          <p:nvPr/>
        </p:nvSpPr>
        <p:spPr>
          <a:xfrm>
            <a:off x="972311" y="2203704"/>
            <a:ext cx="6169151" cy="38892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8A5968-F3CC-4C98-B41D-284BEC492450}"/>
              </a:ext>
            </a:extLst>
          </p:cNvPr>
          <p:cNvSpPr>
            <a:spLocks noGrp="1"/>
          </p:cNvSpPr>
          <p:nvPr>
            <p:ph type="title"/>
          </p:nvPr>
        </p:nvSpPr>
        <p:spPr>
          <a:xfrm>
            <a:off x="850925" y="179578"/>
            <a:ext cx="7442149" cy="430887"/>
          </a:xfrm>
        </p:spPr>
        <p:txBody>
          <a:bodyPr/>
          <a:lstStyle/>
          <a:p>
            <a:r>
              <a:rPr lang="en-IN" sz="2800" spc="-10" dirty="0">
                <a:solidFill>
                  <a:srgbClr val="FF0000"/>
                </a:solidFill>
                <a:latin typeface="Times New Roman"/>
                <a:cs typeface="Times New Roman"/>
              </a:rPr>
              <a:t>Metropolitan </a:t>
            </a:r>
            <a:r>
              <a:rPr lang="en-IN" sz="2800" spc="-20" dirty="0">
                <a:solidFill>
                  <a:srgbClr val="FF0000"/>
                </a:solidFill>
                <a:latin typeface="Times New Roman"/>
                <a:cs typeface="Times New Roman"/>
              </a:rPr>
              <a:t>Area </a:t>
            </a:r>
            <a:r>
              <a:rPr lang="en-IN" sz="2800" spc="-5" dirty="0">
                <a:solidFill>
                  <a:srgbClr val="FF0000"/>
                </a:solidFill>
                <a:latin typeface="Times New Roman"/>
                <a:cs typeface="Times New Roman"/>
              </a:rPr>
              <a:t>Networks</a:t>
            </a:r>
            <a:r>
              <a:rPr lang="en-IN" sz="2800" spc="-95" dirty="0">
                <a:solidFill>
                  <a:srgbClr val="FF0000"/>
                </a:solidFill>
                <a:latin typeface="Times New Roman"/>
                <a:cs typeface="Times New Roman"/>
              </a:rPr>
              <a:t> </a:t>
            </a:r>
            <a:r>
              <a:rPr lang="en-IN" sz="2800" spc="-5" dirty="0">
                <a:solidFill>
                  <a:srgbClr val="FF0000"/>
                </a:solidFill>
                <a:latin typeface="Times New Roman"/>
                <a:cs typeface="Times New Roman"/>
              </a:rPr>
              <a:t>(MANs)</a:t>
            </a:r>
            <a:endParaRPr lang="en-IN" sz="2800" dirty="0"/>
          </a:p>
        </p:txBody>
      </p:sp>
      <p:sp>
        <p:nvSpPr>
          <p:cNvPr id="3" name="Text Placeholder 2">
            <a:extLst>
              <a:ext uri="{FF2B5EF4-FFF2-40B4-BE49-F238E27FC236}">
                <a16:creationId xmlns:a16="http://schemas.microsoft.com/office/drawing/2014/main" xmlns="" id="{56329E1D-97B8-4EEF-ACA9-38FEF4C2BEF4}"/>
              </a:ext>
            </a:extLst>
          </p:cNvPr>
          <p:cNvSpPr>
            <a:spLocks noGrp="1"/>
          </p:cNvSpPr>
          <p:nvPr>
            <p:ph type="body" idx="1"/>
          </p:nvPr>
        </p:nvSpPr>
        <p:spPr>
          <a:xfrm>
            <a:off x="501332" y="762000"/>
            <a:ext cx="8141334" cy="6278642"/>
          </a:xfrm>
        </p:spPr>
        <p:txBody>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 metropolitan area network is a network that covers </a:t>
            </a:r>
            <a:r>
              <a:rPr lang="en-US" dirty="0">
                <a:solidFill>
                  <a:srgbClr val="000000"/>
                </a:solidFill>
                <a:latin typeface="Times New Roman" panose="02020603050405020304" pitchFamily="18" charset="0"/>
                <a:cs typeface="Times New Roman" panose="02020603050405020304" pitchFamily="18" charset="0"/>
              </a:rPr>
              <a:t>areas with in the city </a:t>
            </a:r>
            <a:r>
              <a:rPr lang="en-US" b="0" i="0" dirty="0">
                <a:solidFill>
                  <a:srgbClr val="000000"/>
                </a:solidFill>
                <a:effectLst/>
                <a:latin typeface="Times New Roman" panose="02020603050405020304" pitchFamily="18" charset="0"/>
                <a:cs typeface="Times New Roman" panose="02020603050405020304" pitchFamily="18" charset="0"/>
              </a:rPr>
              <a:t>by interconnecting a different LAN to form a larger network.</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Government agencies use MAN to connect to the citizens and private industries.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 MAN, various LANs are connected to each other through a telephone exchange line.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most widely used protocols in MAN are RS-232, Frame Relay, ATM, ISDN, OC-3, ADSL, etc.</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a higher range than Local Area Network(LAN).</a:t>
            </a:r>
          </a:p>
          <a:p>
            <a:pPr algn="just"/>
            <a:r>
              <a:rPr lang="en-US" b="0" i="0" dirty="0">
                <a:solidFill>
                  <a:srgbClr val="610B4B"/>
                </a:solidFill>
                <a:effectLst/>
                <a:latin typeface="Times New Roman" panose="02020603050405020304" pitchFamily="18" charset="0"/>
                <a:cs typeface="Times New Roman" panose="02020603050405020304" pitchFamily="18" charset="0"/>
              </a:rPr>
              <a:t>Uses Of Metropolitan Area Network:</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MAN is used in communication between the banks in a city.</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can be used in an Airline Reservation.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can be used in a college within a city.</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can also be used for communication in the military.</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3591754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267036"/>
            <a:ext cx="5845658" cy="443711"/>
          </a:xfrm>
          <a:prstGeom prst="rect">
            <a:avLst/>
          </a:prstGeom>
        </p:spPr>
        <p:txBody>
          <a:bodyPr vert="horz" wrap="square" lIns="0" tIns="12700" rIns="0" bIns="0" rtlCol="0">
            <a:spAutoFit/>
          </a:bodyPr>
          <a:lstStyle/>
          <a:p>
            <a:pPr marL="12700">
              <a:lnSpc>
                <a:spcPct val="100000"/>
              </a:lnSpc>
              <a:spcBef>
                <a:spcPts val="100"/>
              </a:spcBef>
            </a:pPr>
            <a:r>
              <a:rPr sz="2800" spc="-15" dirty="0">
                <a:solidFill>
                  <a:srgbClr val="FF0000"/>
                </a:solidFill>
                <a:latin typeface="Times New Roman"/>
                <a:cs typeface="Times New Roman"/>
              </a:rPr>
              <a:t>Wide </a:t>
            </a:r>
            <a:r>
              <a:rPr sz="2800" spc="-20" dirty="0">
                <a:solidFill>
                  <a:srgbClr val="FF0000"/>
                </a:solidFill>
                <a:latin typeface="Times New Roman"/>
                <a:cs typeface="Times New Roman"/>
              </a:rPr>
              <a:t>Area</a:t>
            </a:r>
            <a:r>
              <a:rPr sz="2800" spc="-145" dirty="0">
                <a:solidFill>
                  <a:srgbClr val="FF0000"/>
                </a:solidFill>
                <a:latin typeface="Times New Roman"/>
                <a:cs typeface="Times New Roman"/>
              </a:rPr>
              <a:t> </a:t>
            </a:r>
            <a:r>
              <a:rPr sz="2800" spc="-25" dirty="0">
                <a:solidFill>
                  <a:srgbClr val="FF0000"/>
                </a:solidFill>
                <a:latin typeface="Times New Roman"/>
                <a:cs typeface="Times New Roman"/>
              </a:rPr>
              <a:t>Networks(WANs</a:t>
            </a:r>
            <a:r>
              <a:rPr sz="2400" spc="-25" dirty="0">
                <a:latin typeface="Times New Roman"/>
                <a:cs typeface="Times New Roman"/>
              </a:rPr>
              <a:t>)</a:t>
            </a:r>
            <a:endParaRPr sz="2400" dirty="0">
              <a:latin typeface="Times New Roman"/>
              <a:cs typeface="Times New Roman"/>
            </a:endParaRPr>
          </a:p>
        </p:txBody>
      </p:sp>
      <p:sp>
        <p:nvSpPr>
          <p:cNvPr id="3" name="object 3"/>
          <p:cNvSpPr txBox="1"/>
          <p:nvPr/>
        </p:nvSpPr>
        <p:spPr>
          <a:xfrm>
            <a:off x="684072" y="964133"/>
            <a:ext cx="7084695" cy="758190"/>
          </a:xfrm>
          <a:prstGeom prst="rect">
            <a:avLst/>
          </a:prstGeom>
        </p:spPr>
        <p:txBody>
          <a:bodyPr vert="horz" wrap="square" lIns="0" tIns="12700" rIns="0" bIns="0" rtlCol="0">
            <a:spAutoFit/>
          </a:bodyPr>
          <a:lstStyle/>
          <a:p>
            <a:pPr marL="299720" indent="-287655">
              <a:lnSpc>
                <a:spcPct val="100000"/>
              </a:lnSpc>
              <a:spcBef>
                <a:spcPts val="100"/>
              </a:spcBef>
              <a:buFont typeface="Times New Roman"/>
              <a:buChar char="•"/>
              <a:tabLst>
                <a:tab pos="299720" algn="l"/>
                <a:tab pos="300355" algn="l"/>
              </a:tabLst>
            </a:pPr>
            <a:r>
              <a:rPr sz="2400" spc="-15" dirty="0">
                <a:latin typeface="Times New Roman"/>
                <a:cs typeface="Times New Roman"/>
              </a:rPr>
              <a:t>Long </a:t>
            </a:r>
            <a:r>
              <a:rPr sz="2400" spc="-5" dirty="0">
                <a:latin typeface="Times New Roman"/>
                <a:cs typeface="Times New Roman"/>
              </a:rPr>
              <a:t>distance transmission, </a:t>
            </a:r>
            <a:r>
              <a:rPr sz="2400" spc="-10" dirty="0">
                <a:latin typeface="Times New Roman"/>
                <a:cs typeface="Times New Roman"/>
              </a:rPr>
              <a:t>e.g., </a:t>
            </a:r>
            <a:r>
              <a:rPr sz="2400" dirty="0">
                <a:latin typeface="Times New Roman"/>
                <a:cs typeface="Times New Roman"/>
              </a:rPr>
              <a:t>a </a:t>
            </a:r>
            <a:r>
              <a:rPr sz="2400" spc="-35" dirty="0">
                <a:latin typeface="Times New Roman"/>
                <a:cs typeface="Times New Roman"/>
              </a:rPr>
              <a:t>country, </a:t>
            </a:r>
            <a:r>
              <a:rPr sz="2400" dirty="0">
                <a:latin typeface="Times New Roman"/>
                <a:cs typeface="Times New Roman"/>
              </a:rPr>
              <a:t>a</a:t>
            </a:r>
            <a:r>
              <a:rPr sz="2400" spc="210" dirty="0">
                <a:latin typeface="Times New Roman"/>
                <a:cs typeface="Times New Roman"/>
              </a:rPr>
              <a:t> </a:t>
            </a:r>
            <a:r>
              <a:rPr sz="2400" dirty="0">
                <a:latin typeface="Times New Roman"/>
                <a:cs typeface="Times New Roman"/>
              </a:rPr>
              <a:t>continent,</a:t>
            </a:r>
          </a:p>
          <a:p>
            <a:pPr marL="299720">
              <a:lnSpc>
                <a:spcPct val="100000"/>
              </a:lnSpc>
              <a:spcBef>
                <a:spcPts val="5"/>
              </a:spcBef>
            </a:pPr>
            <a:r>
              <a:rPr sz="2400" dirty="0">
                <a:latin typeface="Times New Roman"/>
                <a:cs typeface="Times New Roman"/>
              </a:rPr>
              <a:t>the</a:t>
            </a:r>
            <a:r>
              <a:rPr sz="2400" spc="-5" dirty="0">
                <a:latin typeface="Times New Roman"/>
                <a:cs typeface="Times New Roman"/>
              </a:rPr>
              <a:t> world</a:t>
            </a:r>
            <a:endParaRPr sz="2400" dirty="0">
              <a:latin typeface="Times New Roman"/>
              <a:cs typeface="Times New Roman"/>
            </a:endParaRPr>
          </a:p>
        </p:txBody>
      </p:sp>
      <p:sp>
        <p:nvSpPr>
          <p:cNvPr id="4" name="object 4"/>
          <p:cNvSpPr/>
          <p:nvPr/>
        </p:nvSpPr>
        <p:spPr>
          <a:xfrm>
            <a:off x="1452372" y="1981200"/>
            <a:ext cx="5934456" cy="4483608"/>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153923" y="83819"/>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p:nvPr/>
        </p:nvSpPr>
        <p:spPr>
          <a:xfrm>
            <a:off x="152400" y="765048"/>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7" name="AutoShape 2" descr="Computer Network Types">
            <a:extLst>
              <a:ext uri="{FF2B5EF4-FFF2-40B4-BE49-F238E27FC236}">
                <a16:creationId xmlns:a16="http://schemas.microsoft.com/office/drawing/2014/main" xmlns="" id="{E1EE1538-D24B-4F4C-94FE-D1A23CE8E2E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D10DEDC-41C8-4F7A-9587-DCEFED8A6E9A}"/>
              </a:ext>
            </a:extLst>
          </p:cNvPr>
          <p:cNvPicPr>
            <a:picLocks noChangeAspect="1"/>
          </p:cNvPicPr>
          <p:nvPr/>
        </p:nvPicPr>
        <p:blipFill>
          <a:blip r:embed="rId2"/>
          <a:stretch>
            <a:fillRect/>
          </a:stretch>
        </p:blipFill>
        <p:spPr>
          <a:xfrm>
            <a:off x="685800" y="762000"/>
            <a:ext cx="7391400" cy="5410200"/>
          </a:xfrm>
          <a:prstGeom prst="rect">
            <a:avLst/>
          </a:prstGeom>
        </p:spPr>
      </p:pic>
    </p:spTree>
    <p:extLst>
      <p:ext uri="{BB962C8B-B14F-4D97-AF65-F5344CB8AC3E}">
        <p14:creationId xmlns:p14="http://schemas.microsoft.com/office/powerpoint/2010/main" xmlns="" val="302981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0D792A-D2D0-40E4-8E8B-95B8A9D26805}"/>
              </a:ext>
            </a:extLst>
          </p:cNvPr>
          <p:cNvSpPr>
            <a:spLocks noGrp="1"/>
          </p:cNvSpPr>
          <p:nvPr>
            <p:ph type="title"/>
          </p:nvPr>
        </p:nvSpPr>
        <p:spPr>
          <a:xfrm>
            <a:off x="850925" y="179578"/>
            <a:ext cx="7442149" cy="492443"/>
          </a:xfrm>
        </p:spPr>
        <p:txBody>
          <a:bodyPr/>
          <a:lstStyle/>
          <a:p>
            <a:r>
              <a:rPr lang="en-IN" sz="3200" spc="-15" dirty="0">
                <a:solidFill>
                  <a:srgbClr val="FF0000"/>
                </a:solidFill>
                <a:latin typeface="Times New Roman"/>
                <a:cs typeface="Times New Roman"/>
              </a:rPr>
              <a:t>Wide </a:t>
            </a:r>
            <a:r>
              <a:rPr lang="en-IN" sz="3200" spc="-20" dirty="0">
                <a:solidFill>
                  <a:srgbClr val="FF0000"/>
                </a:solidFill>
                <a:latin typeface="Times New Roman"/>
                <a:cs typeface="Times New Roman"/>
              </a:rPr>
              <a:t>Area</a:t>
            </a:r>
            <a:r>
              <a:rPr lang="en-IN" sz="3200" spc="-145" dirty="0">
                <a:solidFill>
                  <a:srgbClr val="FF0000"/>
                </a:solidFill>
                <a:latin typeface="Times New Roman"/>
                <a:cs typeface="Times New Roman"/>
              </a:rPr>
              <a:t> </a:t>
            </a:r>
            <a:r>
              <a:rPr lang="en-IN" sz="3200" spc="-25" dirty="0">
                <a:solidFill>
                  <a:srgbClr val="FF0000"/>
                </a:solidFill>
                <a:latin typeface="Times New Roman"/>
                <a:cs typeface="Times New Roman"/>
              </a:rPr>
              <a:t>Networks(WANs)</a:t>
            </a:r>
            <a:endParaRPr lang="en-IN" sz="3200" dirty="0"/>
          </a:p>
        </p:txBody>
      </p:sp>
      <p:sp>
        <p:nvSpPr>
          <p:cNvPr id="3" name="Text Placeholder 2">
            <a:extLst>
              <a:ext uri="{FF2B5EF4-FFF2-40B4-BE49-F238E27FC236}">
                <a16:creationId xmlns:a16="http://schemas.microsoft.com/office/drawing/2014/main" xmlns="" id="{F8404AC3-5B12-4B2A-A8ED-AC80C9848CC6}"/>
              </a:ext>
            </a:extLst>
          </p:cNvPr>
          <p:cNvSpPr>
            <a:spLocks noGrp="1"/>
          </p:cNvSpPr>
          <p:nvPr>
            <p:ph type="body" idx="1"/>
          </p:nvPr>
        </p:nvSpPr>
        <p:spPr>
          <a:xfrm>
            <a:off x="501332" y="914400"/>
            <a:ext cx="8141334" cy="4062651"/>
          </a:xfrm>
        </p:spPr>
        <p:txBody>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 Wide Area Network is a network that extends over a large geographical area such as states or countries.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 Wide Area Network is quite bigger network than the LAN.</a:t>
            </a:r>
          </a:p>
          <a:p>
            <a:pPr algn="just">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 Wide Area Network is not limited to a single location, but it spans over a large geographical area through a telephone line, fiber optic cable or satellite links.</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internet is one of the biggest WAN in the world.</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 Wide Area Network is widely used in the field of Business, government, and education.</a:t>
            </a:r>
          </a:p>
          <a:p>
            <a:r>
              <a:rPr lang="en-US" dirty="0"/>
              <a:t/>
            </a:r>
            <a:br>
              <a:rPr lang="en-US" dirty="0"/>
            </a:br>
            <a:endParaRPr lang="en-IN" dirty="0"/>
          </a:p>
        </p:txBody>
      </p:sp>
    </p:spTree>
    <p:extLst>
      <p:ext uri="{BB962C8B-B14F-4D97-AF65-F5344CB8AC3E}">
        <p14:creationId xmlns:p14="http://schemas.microsoft.com/office/powerpoint/2010/main" xmlns="" val="980824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29AB758-0AA6-418B-A596-D78C40FC4713}"/>
              </a:ext>
            </a:extLst>
          </p:cNvPr>
          <p:cNvSpPr txBox="1"/>
          <p:nvPr/>
        </p:nvSpPr>
        <p:spPr>
          <a:xfrm>
            <a:off x="495300" y="533400"/>
            <a:ext cx="8153400" cy="5693866"/>
          </a:xfrm>
          <a:prstGeom prst="rect">
            <a:avLst/>
          </a:prstGeom>
          <a:noFill/>
        </p:spPr>
        <p:txBody>
          <a:bodyPr wrap="square">
            <a:spAutoFit/>
          </a:bodyPr>
          <a:lstStyle/>
          <a:p>
            <a:pPr algn="just"/>
            <a:r>
              <a:rPr lang="en-US" sz="2400" b="0" i="0" dirty="0">
                <a:solidFill>
                  <a:srgbClr val="FF0000"/>
                </a:solidFill>
                <a:effectLst/>
                <a:latin typeface="Times New Roman" panose="02020603050405020304" pitchFamily="18" charset="0"/>
                <a:cs typeface="Times New Roman" panose="02020603050405020304" pitchFamily="18" charset="0"/>
              </a:rPr>
              <a:t>Advantages Of Wide Area Network:</a:t>
            </a:r>
          </a:p>
          <a:p>
            <a:pPr algn="just"/>
            <a:r>
              <a:rPr lang="en-US" sz="2000" b="0" i="0" dirty="0">
                <a:solidFill>
                  <a:srgbClr val="333333"/>
                </a:solidFill>
                <a:effectLst/>
                <a:latin typeface="Times New Roman" panose="02020603050405020304" pitchFamily="18" charset="0"/>
                <a:cs typeface="Times New Roman" panose="02020603050405020304" pitchFamily="18" charset="0"/>
              </a:rPr>
              <a:t>Following are the advantages of the Wide Area Network:</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Geographical area:</a:t>
            </a:r>
            <a:r>
              <a:rPr lang="en-US" sz="2000" b="0" i="0" dirty="0">
                <a:solidFill>
                  <a:srgbClr val="000000"/>
                </a:solidFill>
                <a:effectLst/>
                <a:latin typeface="Times New Roman" panose="02020603050405020304" pitchFamily="18" charset="0"/>
                <a:cs typeface="Times New Roman" panose="02020603050405020304" pitchFamily="18" charset="0"/>
              </a:rPr>
              <a:t> A Wide Area Network provides a large geographical area. Suppose if the branch of our office is in a different city then we can connect with them through WAN. T.</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Centralized data:</a:t>
            </a:r>
            <a:r>
              <a:rPr lang="en-US" sz="2000" b="0" i="0" dirty="0">
                <a:solidFill>
                  <a:srgbClr val="000000"/>
                </a:solidFill>
                <a:effectLst/>
                <a:latin typeface="Times New Roman" panose="02020603050405020304" pitchFamily="18" charset="0"/>
                <a:cs typeface="Times New Roman" panose="02020603050405020304" pitchFamily="18" charset="0"/>
              </a:rPr>
              <a:t> In case of WAN network, data is centralized. Therefore, we do not need to buy the emails, files or back up servers.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Get updated files:</a:t>
            </a:r>
            <a:r>
              <a:rPr lang="en-US" sz="2000" b="0" i="0" dirty="0">
                <a:solidFill>
                  <a:srgbClr val="000000"/>
                </a:solidFill>
                <a:effectLst/>
                <a:latin typeface="Times New Roman" panose="02020603050405020304" pitchFamily="18" charset="0"/>
                <a:cs typeface="Times New Roman" panose="02020603050405020304" pitchFamily="18" charset="0"/>
              </a:rPr>
              <a:t> Software companies work on the live server. Therefore, the programmers get the updated files within seconds.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Exchange messages:</a:t>
            </a:r>
            <a:r>
              <a:rPr lang="en-US" sz="2000" b="0" i="0" dirty="0">
                <a:solidFill>
                  <a:srgbClr val="000000"/>
                </a:solidFill>
                <a:effectLst/>
                <a:latin typeface="Times New Roman" panose="02020603050405020304" pitchFamily="18" charset="0"/>
                <a:cs typeface="Times New Roman" panose="02020603050405020304" pitchFamily="18" charset="0"/>
              </a:rPr>
              <a:t> In a WAN network, messages are transmitted fast. The web application like Facebook, </a:t>
            </a:r>
            <a:r>
              <a:rPr lang="en-US" sz="2000" b="0" i="0" dirty="0" err="1">
                <a:solidFill>
                  <a:srgbClr val="000000"/>
                </a:solidFill>
                <a:effectLst/>
                <a:latin typeface="Times New Roman" panose="02020603050405020304" pitchFamily="18" charset="0"/>
                <a:cs typeface="Times New Roman" panose="02020603050405020304" pitchFamily="18" charset="0"/>
              </a:rPr>
              <a:t>Whatsapp</a:t>
            </a:r>
            <a:r>
              <a:rPr lang="en-US" sz="2000" b="0" i="0" dirty="0">
                <a:solidFill>
                  <a:srgbClr val="000000"/>
                </a:solidFill>
                <a:effectLst/>
                <a:latin typeface="Times New Roman" panose="02020603050405020304" pitchFamily="18" charset="0"/>
                <a:cs typeface="Times New Roman" panose="02020603050405020304" pitchFamily="18" charset="0"/>
              </a:rPr>
              <a:t>, Skype allows you to communicate with friends.</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Sharing of software and resources:</a:t>
            </a:r>
            <a:r>
              <a:rPr lang="en-US" sz="2000" b="0" i="0" dirty="0">
                <a:solidFill>
                  <a:srgbClr val="000000"/>
                </a:solidFill>
                <a:effectLst/>
                <a:latin typeface="Times New Roman" panose="02020603050405020304" pitchFamily="18" charset="0"/>
                <a:cs typeface="Times New Roman" panose="02020603050405020304" pitchFamily="18" charset="0"/>
              </a:rPr>
              <a:t> In WAN network, we can share the software and other resources like a hard drive, RAM.</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Global business:</a:t>
            </a:r>
            <a:r>
              <a:rPr lang="en-US" sz="2000" b="0" i="0" dirty="0">
                <a:solidFill>
                  <a:srgbClr val="000000"/>
                </a:solidFill>
                <a:effectLst/>
                <a:latin typeface="Times New Roman" panose="02020603050405020304" pitchFamily="18" charset="0"/>
                <a:cs typeface="Times New Roman" panose="02020603050405020304" pitchFamily="18" charset="0"/>
              </a:rPr>
              <a:t> We can do the business over the internet globally.</a:t>
            </a:r>
          </a:p>
          <a:p>
            <a:pPr algn="just">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High bandwidth:</a:t>
            </a:r>
            <a:r>
              <a:rPr lang="en-US" sz="2000" b="0" i="0" dirty="0">
                <a:solidFill>
                  <a:srgbClr val="000000"/>
                </a:solidFill>
                <a:effectLst/>
                <a:latin typeface="Times New Roman" panose="02020603050405020304" pitchFamily="18" charset="0"/>
                <a:cs typeface="Times New Roman" panose="02020603050405020304" pitchFamily="18" charset="0"/>
              </a:rPr>
              <a:t> If we use the leased lines for our company then this gives the high bandwidth. The high bandwidth increases the data transfer rate which in turn increases the productivity of our company</a:t>
            </a:r>
            <a:r>
              <a:rPr lang="en-US" b="0" i="0" dirty="0">
                <a:solidFill>
                  <a:srgbClr val="000000"/>
                </a:solidFill>
                <a:effectLst/>
                <a:latin typeface="inter-regular"/>
              </a:rPr>
              <a:t>.</a:t>
            </a:r>
          </a:p>
        </p:txBody>
      </p:sp>
    </p:spTree>
    <p:extLst>
      <p:ext uri="{BB962C8B-B14F-4D97-AF65-F5344CB8AC3E}">
        <p14:creationId xmlns:p14="http://schemas.microsoft.com/office/powerpoint/2010/main" xmlns="" val="1929351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6B2F2-7964-44F6-ABF4-DC29AFF3FE88}"/>
              </a:ext>
            </a:extLst>
          </p:cNvPr>
          <p:cNvSpPr>
            <a:spLocks noGrp="1"/>
          </p:cNvSpPr>
          <p:nvPr>
            <p:ph type="title"/>
          </p:nvPr>
        </p:nvSpPr>
        <p:spPr>
          <a:xfrm>
            <a:off x="532118" y="179579"/>
            <a:ext cx="7442149" cy="617958"/>
          </a:xfrm>
        </p:spPr>
        <p:txBody>
          <a:bodyPr/>
          <a:lstStyle/>
          <a:p>
            <a:pPr algn="l"/>
            <a:r>
              <a:rPr lang="en-US" sz="3200" b="0" i="0" dirty="0">
                <a:solidFill>
                  <a:srgbClr val="FF0000"/>
                </a:solidFill>
                <a:effectLst/>
                <a:latin typeface="Times New Roman" panose="02020603050405020304" pitchFamily="18" charset="0"/>
                <a:cs typeface="Times New Roman" panose="02020603050405020304" pitchFamily="18" charset="0"/>
              </a:rPr>
              <a:t>Disadvantages of Wide Area Network:</a:t>
            </a:r>
            <a:br>
              <a:rPr lang="en-US" sz="3200" b="0" i="0" dirty="0">
                <a:solidFill>
                  <a:srgbClr val="FF0000"/>
                </a:solidFill>
                <a:effectLst/>
                <a:latin typeface="Times New Roman" panose="02020603050405020304" pitchFamily="18" charset="0"/>
                <a:cs typeface="Times New Roman" panose="02020603050405020304" pitchFamily="18" charset="0"/>
              </a:rPr>
            </a:b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xmlns="" id="{FD149DBE-8419-4EE2-B4A9-16A13C0F8C7F}"/>
              </a:ext>
            </a:extLst>
          </p:cNvPr>
          <p:cNvSpPr>
            <a:spLocks noGrp="1"/>
          </p:cNvSpPr>
          <p:nvPr>
            <p:ph type="body" idx="1"/>
          </p:nvPr>
        </p:nvSpPr>
        <p:spPr>
          <a:xfrm>
            <a:off x="381000" y="1028343"/>
            <a:ext cx="8141334" cy="4801314"/>
          </a:xfrm>
        </p:spPr>
        <p:txBody>
          <a:bodyPr/>
          <a:lstStyle/>
          <a:p>
            <a:pPr algn="just"/>
            <a:r>
              <a:rPr lang="en-US" b="0" i="0" dirty="0">
                <a:solidFill>
                  <a:srgbClr val="333333"/>
                </a:solidFill>
                <a:effectLst/>
                <a:latin typeface="inter-regular"/>
              </a:rPr>
              <a:t>The following are the disadvantages of the Wide Area Network:</a:t>
            </a:r>
          </a:p>
          <a:p>
            <a:pPr algn="just">
              <a:buFont typeface="Arial" panose="020B0604020202020204" pitchFamily="34" charset="0"/>
              <a:buChar char="•"/>
            </a:pPr>
            <a:r>
              <a:rPr lang="en-US" b="1" i="0" dirty="0">
                <a:solidFill>
                  <a:srgbClr val="000000"/>
                </a:solidFill>
                <a:effectLst/>
                <a:latin typeface="inter-bold"/>
              </a:rPr>
              <a:t>Security issue:</a:t>
            </a:r>
            <a:r>
              <a:rPr lang="en-US" b="0" i="0" dirty="0">
                <a:solidFill>
                  <a:srgbClr val="000000"/>
                </a:solidFill>
                <a:effectLst/>
                <a:latin typeface="inter-regular"/>
              </a:rPr>
              <a:t> A WAN network has more security issues as compared to LAN and MAN network as all the technologies are combined together that creates the security problem.</a:t>
            </a:r>
          </a:p>
          <a:p>
            <a:pPr algn="just">
              <a:buFont typeface="Arial" panose="020B0604020202020204" pitchFamily="34" charset="0"/>
              <a:buChar char="•"/>
            </a:pPr>
            <a:r>
              <a:rPr lang="en-US" b="1" i="0" dirty="0">
                <a:solidFill>
                  <a:srgbClr val="000000"/>
                </a:solidFill>
                <a:effectLst/>
                <a:latin typeface="inter-bold"/>
              </a:rPr>
              <a:t>Needs Firewall &amp; antivirus software:</a:t>
            </a:r>
            <a:r>
              <a:rPr lang="en-US" b="0" i="0" dirty="0">
                <a:solidFill>
                  <a:srgbClr val="000000"/>
                </a:solidFill>
                <a:effectLst/>
                <a:latin typeface="inter-regular"/>
              </a:rPr>
              <a:t> The data is transferred on the internet which can be changed or hacked by the hackers, so the firewall needs to be used. Some people can inject the virus in our system so antivirus is needed to protect from such a virus.</a:t>
            </a:r>
          </a:p>
          <a:p>
            <a:pPr algn="just">
              <a:buFont typeface="Arial" panose="020B0604020202020204" pitchFamily="34" charset="0"/>
              <a:buChar char="•"/>
            </a:pPr>
            <a:r>
              <a:rPr lang="en-US" b="1" i="0" dirty="0">
                <a:solidFill>
                  <a:srgbClr val="000000"/>
                </a:solidFill>
                <a:effectLst/>
                <a:latin typeface="inter-bold"/>
              </a:rPr>
              <a:t>High Setup cost:</a:t>
            </a:r>
            <a:r>
              <a:rPr lang="en-US" b="0" i="0" dirty="0">
                <a:solidFill>
                  <a:srgbClr val="000000"/>
                </a:solidFill>
                <a:effectLst/>
                <a:latin typeface="inter-regular"/>
              </a:rPr>
              <a:t> An installation cost of the WAN network is high as it involves the purchasing of routers, switches.</a:t>
            </a:r>
          </a:p>
          <a:p>
            <a:pPr algn="just">
              <a:buFont typeface="Arial" panose="020B0604020202020204" pitchFamily="34" charset="0"/>
              <a:buChar char="•"/>
            </a:pPr>
            <a:r>
              <a:rPr lang="en-US" b="1" i="0" dirty="0">
                <a:solidFill>
                  <a:srgbClr val="000000"/>
                </a:solidFill>
                <a:effectLst/>
                <a:latin typeface="inter-bold"/>
              </a:rPr>
              <a:t>Troubleshooting problems:</a:t>
            </a:r>
            <a:r>
              <a:rPr lang="en-US" b="0" i="0" dirty="0">
                <a:solidFill>
                  <a:srgbClr val="000000"/>
                </a:solidFill>
                <a:effectLst/>
                <a:latin typeface="inter-regular"/>
              </a:rPr>
              <a:t> It covers a large area so fixing the problem is difficult.</a:t>
            </a:r>
          </a:p>
          <a:p>
            <a:endParaRPr lang="en-IN" dirty="0"/>
          </a:p>
        </p:txBody>
      </p:sp>
    </p:spTree>
    <p:extLst>
      <p:ext uri="{BB962C8B-B14F-4D97-AF65-F5344CB8AC3E}">
        <p14:creationId xmlns:p14="http://schemas.microsoft.com/office/powerpoint/2010/main" xmlns="" val="1511155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83819"/>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65048"/>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23189" y="211023"/>
            <a:ext cx="7525411" cy="443711"/>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FF0000"/>
                </a:solidFill>
                <a:latin typeface="Times New Roman"/>
                <a:cs typeface="Times New Roman"/>
              </a:rPr>
              <a:t>Reference </a:t>
            </a:r>
            <a:r>
              <a:rPr sz="2800" spc="-5" dirty="0">
                <a:solidFill>
                  <a:srgbClr val="FF0000"/>
                </a:solidFill>
                <a:latin typeface="Times New Roman"/>
                <a:cs typeface="Times New Roman"/>
              </a:rPr>
              <a:t>Models </a:t>
            </a:r>
            <a:r>
              <a:rPr sz="2800" dirty="0">
                <a:solidFill>
                  <a:srgbClr val="FF0000"/>
                </a:solidFill>
                <a:latin typeface="Times New Roman"/>
                <a:cs typeface="Times New Roman"/>
              </a:rPr>
              <a:t>: OSI </a:t>
            </a:r>
            <a:r>
              <a:rPr sz="2800" spc="-5" dirty="0">
                <a:solidFill>
                  <a:srgbClr val="FF0000"/>
                </a:solidFill>
                <a:latin typeface="Times New Roman"/>
                <a:cs typeface="Times New Roman"/>
              </a:rPr>
              <a:t>Model, TCP/IP</a:t>
            </a:r>
            <a:r>
              <a:rPr sz="2800" spc="-125" dirty="0">
                <a:solidFill>
                  <a:srgbClr val="FF0000"/>
                </a:solidFill>
                <a:latin typeface="Times New Roman"/>
                <a:cs typeface="Times New Roman"/>
              </a:rPr>
              <a:t> </a:t>
            </a:r>
            <a:r>
              <a:rPr sz="2800" spc="-5" dirty="0">
                <a:solidFill>
                  <a:srgbClr val="FF0000"/>
                </a:solidFill>
                <a:latin typeface="Times New Roman"/>
                <a:cs typeface="Times New Roman"/>
              </a:rPr>
              <a:t>Model</a:t>
            </a:r>
            <a:r>
              <a:rPr sz="2400" spc="-5" dirty="0">
                <a:latin typeface="Times New Roman"/>
                <a:cs typeface="Times New Roman"/>
              </a:rPr>
              <a:t>,</a:t>
            </a:r>
            <a:endParaRPr sz="2400" dirty="0">
              <a:latin typeface="Times New Roman"/>
              <a:cs typeface="Times New Roman"/>
            </a:endParaRPr>
          </a:p>
        </p:txBody>
      </p:sp>
      <p:grpSp>
        <p:nvGrpSpPr>
          <p:cNvPr id="5" name="object 5"/>
          <p:cNvGrpSpPr/>
          <p:nvPr/>
        </p:nvGrpSpPr>
        <p:grpSpPr>
          <a:xfrm>
            <a:off x="164592" y="1959813"/>
            <a:ext cx="8112125" cy="2135505"/>
            <a:chOff x="164592" y="1959813"/>
            <a:chExt cx="8112125" cy="2135505"/>
          </a:xfrm>
        </p:grpSpPr>
        <p:sp>
          <p:nvSpPr>
            <p:cNvPr id="6" name="object 6"/>
            <p:cNvSpPr/>
            <p:nvPr/>
          </p:nvSpPr>
          <p:spPr>
            <a:xfrm>
              <a:off x="344592" y="2130584"/>
              <a:ext cx="378948" cy="21820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15696" y="1959813"/>
              <a:ext cx="745058" cy="6261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072895" y="1959813"/>
              <a:ext cx="714590" cy="62616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96567" y="1959813"/>
              <a:ext cx="1241869" cy="62616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450592" y="1959813"/>
              <a:ext cx="607860" cy="62616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767584" y="1959813"/>
              <a:ext cx="1040714" cy="62616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3517392" y="1959813"/>
              <a:ext cx="592670" cy="62616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822192" y="1959813"/>
              <a:ext cx="745058" cy="62616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279392" y="1959813"/>
              <a:ext cx="930960" cy="62616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922520" y="1959813"/>
              <a:ext cx="745058" cy="62616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5294376" y="1959813"/>
              <a:ext cx="443293" cy="62616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5449824" y="1959813"/>
              <a:ext cx="681037" cy="626160"/>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5843015" y="1959813"/>
              <a:ext cx="638403" cy="626160"/>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190488" y="1959813"/>
              <a:ext cx="1388110" cy="626160"/>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7290815" y="1959813"/>
              <a:ext cx="653592" cy="626160"/>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7656575" y="1959813"/>
              <a:ext cx="620102" cy="626160"/>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164592" y="2462733"/>
              <a:ext cx="1321053" cy="626160"/>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246631" y="2462733"/>
              <a:ext cx="793826" cy="626160"/>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1801368" y="2462733"/>
              <a:ext cx="1147381" cy="626160"/>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2709671" y="2462733"/>
              <a:ext cx="851725" cy="626160"/>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3322319" y="2462733"/>
              <a:ext cx="1881886" cy="626160"/>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4962144" y="2462733"/>
              <a:ext cx="1241869" cy="626160"/>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5964936" y="2462733"/>
              <a:ext cx="1043749" cy="626160"/>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6769608" y="2462733"/>
              <a:ext cx="870026" cy="626160"/>
            </a:xfrm>
            <a:prstGeom prst="rect">
              <a:avLst/>
            </a:prstGeom>
            <a:blipFill>
              <a:blip r:embed="rId25" cstate="print"/>
              <a:stretch>
                <a:fillRect/>
              </a:stretch>
            </a:blipFill>
          </p:spPr>
          <p:txBody>
            <a:bodyPr wrap="square" lIns="0" tIns="0" rIns="0" bIns="0" rtlCol="0"/>
            <a:lstStyle/>
            <a:p>
              <a:endParaRPr/>
            </a:p>
          </p:txBody>
        </p:sp>
        <p:sp>
          <p:nvSpPr>
            <p:cNvPr id="30" name="object 30"/>
            <p:cNvSpPr/>
            <p:nvPr/>
          </p:nvSpPr>
          <p:spPr>
            <a:xfrm>
              <a:off x="7266432" y="2462733"/>
              <a:ext cx="443293" cy="626160"/>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7467599" y="2462733"/>
              <a:ext cx="809028" cy="626160"/>
            </a:xfrm>
            <a:prstGeom prst="rect">
              <a:avLst/>
            </a:prstGeom>
            <a:blipFill>
              <a:blip r:embed="rId26" cstate="print"/>
              <a:stretch>
                <a:fillRect/>
              </a:stretch>
            </a:blipFill>
          </p:spPr>
          <p:txBody>
            <a:bodyPr wrap="square" lIns="0" tIns="0" rIns="0" bIns="0" rtlCol="0"/>
            <a:lstStyle/>
            <a:p>
              <a:endParaRPr/>
            </a:p>
          </p:txBody>
        </p:sp>
        <p:sp>
          <p:nvSpPr>
            <p:cNvPr id="32" name="object 32"/>
            <p:cNvSpPr/>
            <p:nvPr/>
          </p:nvSpPr>
          <p:spPr>
            <a:xfrm>
              <a:off x="164592" y="2965653"/>
              <a:ext cx="1211402" cy="626160"/>
            </a:xfrm>
            <a:prstGeom prst="rect">
              <a:avLst/>
            </a:prstGeom>
            <a:blipFill>
              <a:blip r:embed="rId27" cstate="print"/>
              <a:stretch>
                <a:fillRect/>
              </a:stretch>
            </a:blipFill>
          </p:spPr>
          <p:txBody>
            <a:bodyPr wrap="square" lIns="0" tIns="0" rIns="0" bIns="0" rtlCol="0"/>
            <a:lstStyle/>
            <a:p>
              <a:endParaRPr/>
            </a:p>
          </p:txBody>
        </p:sp>
        <p:sp>
          <p:nvSpPr>
            <p:cNvPr id="33" name="object 33"/>
            <p:cNvSpPr/>
            <p:nvPr/>
          </p:nvSpPr>
          <p:spPr>
            <a:xfrm>
              <a:off x="1121664" y="2965653"/>
              <a:ext cx="607860" cy="626160"/>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1475231" y="2965653"/>
              <a:ext cx="1241869" cy="626160"/>
            </a:xfrm>
            <a:prstGeom prst="rect">
              <a:avLst/>
            </a:prstGeom>
            <a:blipFill>
              <a:blip r:embed="rId28" cstate="print"/>
              <a:stretch>
                <a:fillRect/>
              </a:stretch>
            </a:blipFill>
          </p:spPr>
          <p:txBody>
            <a:bodyPr wrap="square" lIns="0" tIns="0" rIns="0" bIns="0" rtlCol="0"/>
            <a:lstStyle/>
            <a:p>
              <a:endParaRPr/>
            </a:p>
          </p:txBody>
        </p:sp>
        <p:sp>
          <p:nvSpPr>
            <p:cNvPr id="35" name="object 35"/>
            <p:cNvSpPr/>
            <p:nvPr/>
          </p:nvSpPr>
          <p:spPr>
            <a:xfrm>
              <a:off x="2462784" y="2965653"/>
              <a:ext cx="498170" cy="626160"/>
            </a:xfrm>
            <a:prstGeom prst="rect">
              <a:avLst/>
            </a:prstGeom>
            <a:blipFill>
              <a:blip r:embed="rId29" cstate="print"/>
              <a:stretch>
                <a:fillRect/>
              </a:stretch>
            </a:blipFill>
          </p:spPr>
          <p:txBody>
            <a:bodyPr wrap="square" lIns="0" tIns="0" rIns="0" bIns="0" rtlCol="0"/>
            <a:lstStyle/>
            <a:p>
              <a:endParaRPr/>
            </a:p>
          </p:txBody>
        </p:sp>
        <p:sp>
          <p:nvSpPr>
            <p:cNvPr id="36" name="object 36"/>
            <p:cNvSpPr/>
            <p:nvPr/>
          </p:nvSpPr>
          <p:spPr>
            <a:xfrm>
              <a:off x="2706624" y="2965653"/>
              <a:ext cx="946226" cy="626160"/>
            </a:xfrm>
            <a:prstGeom prst="rect">
              <a:avLst/>
            </a:prstGeom>
            <a:blipFill>
              <a:blip r:embed="rId30" cstate="print"/>
              <a:stretch>
                <a:fillRect/>
              </a:stretch>
            </a:blipFill>
          </p:spPr>
          <p:txBody>
            <a:bodyPr wrap="square" lIns="0" tIns="0" rIns="0" bIns="0" rtlCol="0"/>
            <a:lstStyle/>
            <a:p>
              <a:endParaRPr/>
            </a:p>
          </p:txBody>
        </p:sp>
        <p:sp>
          <p:nvSpPr>
            <p:cNvPr id="37" name="object 37"/>
            <p:cNvSpPr/>
            <p:nvPr/>
          </p:nvSpPr>
          <p:spPr>
            <a:xfrm>
              <a:off x="3398519" y="2965653"/>
              <a:ext cx="592670" cy="626160"/>
            </a:xfrm>
            <a:prstGeom prst="rect">
              <a:avLst/>
            </a:prstGeom>
            <a:blipFill>
              <a:blip r:embed="rId31" cstate="print"/>
              <a:stretch>
                <a:fillRect/>
              </a:stretch>
            </a:blipFill>
          </p:spPr>
          <p:txBody>
            <a:bodyPr wrap="square" lIns="0" tIns="0" rIns="0" bIns="0" rtlCol="0"/>
            <a:lstStyle/>
            <a:p>
              <a:endParaRPr/>
            </a:p>
          </p:txBody>
        </p:sp>
        <p:sp>
          <p:nvSpPr>
            <p:cNvPr id="38" name="object 38"/>
            <p:cNvSpPr/>
            <p:nvPr/>
          </p:nvSpPr>
          <p:spPr>
            <a:xfrm>
              <a:off x="3736847" y="2965653"/>
              <a:ext cx="498170" cy="626160"/>
            </a:xfrm>
            <a:prstGeom prst="rect">
              <a:avLst/>
            </a:prstGeom>
            <a:blipFill>
              <a:blip r:embed="rId29" cstate="print"/>
              <a:stretch>
                <a:fillRect/>
              </a:stretch>
            </a:blipFill>
          </p:spPr>
          <p:txBody>
            <a:bodyPr wrap="square" lIns="0" tIns="0" rIns="0" bIns="0" rtlCol="0"/>
            <a:lstStyle/>
            <a:p>
              <a:endParaRPr/>
            </a:p>
          </p:txBody>
        </p:sp>
        <p:sp>
          <p:nvSpPr>
            <p:cNvPr id="39" name="object 39"/>
            <p:cNvSpPr/>
            <p:nvPr/>
          </p:nvSpPr>
          <p:spPr>
            <a:xfrm>
              <a:off x="3980688" y="2965653"/>
              <a:ext cx="1043749" cy="626160"/>
            </a:xfrm>
            <a:prstGeom prst="rect">
              <a:avLst/>
            </a:prstGeom>
            <a:blipFill>
              <a:blip r:embed="rId32" cstate="print"/>
              <a:stretch>
                <a:fillRect/>
              </a:stretch>
            </a:blipFill>
          </p:spPr>
          <p:txBody>
            <a:bodyPr wrap="square" lIns="0" tIns="0" rIns="0" bIns="0" rtlCol="0"/>
            <a:lstStyle/>
            <a:p>
              <a:endParaRPr/>
            </a:p>
          </p:txBody>
        </p:sp>
        <p:sp>
          <p:nvSpPr>
            <p:cNvPr id="40" name="object 40"/>
            <p:cNvSpPr/>
            <p:nvPr/>
          </p:nvSpPr>
          <p:spPr>
            <a:xfrm>
              <a:off x="4770120" y="2965653"/>
              <a:ext cx="1074216" cy="626160"/>
            </a:xfrm>
            <a:prstGeom prst="rect">
              <a:avLst/>
            </a:prstGeom>
            <a:blipFill>
              <a:blip r:embed="rId33" cstate="print"/>
              <a:stretch>
                <a:fillRect/>
              </a:stretch>
            </a:blipFill>
          </p:spPr>
          <p:txBody>
            <a:bodyPr wrap="square" lIns="0" tIns="0" rIns="0" bIns="0" rtlCol="0"/>
            <a:lstStyle/>
            <a:p>
              <a:endParaRPr/>
            </a:p>
          </p:txBody>
        </p:sp>
        <p:sp>
          <p:nvSpPr>
            <p:cNvPr id="41" name="object 41"/>
            <p:cNvSpPr/>
            <p:nvPr/>
          </p:nvSpPr>
          <p:spPr>
            <a:xfrm>
              <a:off x="5590032" y="2965653"/>
              <a:ext cx="635304" cy="626160"/>
            </a:xfrm>
            <a:prstGeom prst="rect">
              <a:avLst/>
            </a:prstGeom>
            <a:blipFill>
              <a:blip r:embed="rId34" cstate="print"/>
              <a:stretch>
                <a:fillRect/>
              </a:stretch>
            </a:blipFill>
          </p:spPr>
          <p:txBody>
            <a:bodyPr wrap="square" lIns="0" tIns="0" rIns="0" bIns="0" rtlCol="0"/>
            <a:lstStyle/>
            <a:p>
              <a:endParaRPr/>
            </a:p>
          </p:txBody>
        </p:sp>
        <p:sp>
          <p:nvSpPr>
            <p:cNvPr id="42" name="object 42"/>
            <p:cNvSpPr/>
            <p:nvPr/>
          </p:nvSpPr>
          <p:spPr>
            <a:xfrm>
              <a:off x="5971032" y="2965653"/>
              <a:ext cx="1333245" cy="626160"/>
            </a:xfrm>
            <a:prstGeom prst="rect">
              <a:avLst/>
            </a:prstGeom>
            <a:blipFill>
              <a:blip r:embed="rId35" cstate="print"/>
              <a:stretch>
                <a:fillRect/>
              </a:stretch>
            </a:blipFill>
          </p:spPr>
          <p:txBody>
            <a:bodyPr wrap="square" lIns="0" tIns="0" rIns="0" bIns="0" rtlCol="0"/>
            <a:lstStyle/>
            <a:p>
              <a:endParaRPr/>
            </a:p>
          </p:txBody>
        </p:sp>
        <p:sp>
          <p:nvSpPr>
            <p:cNvPr id="43" name="object 43"/>
            <p:cNvSpPr/>
            <p:nvPr/>
          </p:nvSpPr>
          <p:spPr>
            <a:xfrm>
              <a:off x="7050023" y="2965653"/>
              <a:ext cx="546925" cy="626160"/>
            </a:xfrm>
            <a:prstGeom prst="rect">
              <a:avLst/>
            </a:prstGeom>
            <a:blipFill>
              <a:blip r:embed="rId36" cstate="print"/>
              <a:stretch>
                <a:fillRect/>
              </a:stretch>
            </a:blipFill>
          </p:spPr>
          <p:txBody>
            <a:bodyPr wrap="square" lIns="0" tIns="0" rIns="0" bIns="0" rtlCol="0"/>
            <a:lstStyle/>
            <a:p>
              <a:endParaRPr/>
            </a:p>
          </p:txBody>
        </p:sp>
        <p:sp>
          <p:nvSpPr>
            <p:cNvPr id="44" name="object 44"/>
            <p:cNvSpPr/>
            <p:nvPr/>
          </p:nvSpPr>
          <p:spPr>
            <a:xfrm>
              <a:off x="7342632" y="2965653"/>
              <a:ext cx="934046" cy="626160"/>
            </a:xfrm>
            <a:prstGeom prst="rect">
              <a:avLst/>
            </a:prstGeom>
            <a:blipFill>
              <a:blip r:embed="rId37" cstate="print"/>
              <a:stretch>
                <a:fillRect/>
              </a:stretch>
            </a:blipFill>
          </p:spPr>
          <p:txBody>
            <a:bodyPr wrap="square" lIns="0" tIns="0" rIns="0" bIns="0" rtlCol="0"/>
            <a:lstStyle/>
            <a:p>
              <a:endParaRPr/>
            </a:p>
          </p:txBody>
        </p:sp>
        <p:sp>
          <p:nvSpPr>
            <p:cNvPr id="45" name="object 45"/>
            <p:cNvSpPr/>
            <p:nvPr/>
          </p:nvSpPr>
          <p:spPr>
            <a:xfrm>
              <a:off x="164592" y="3468573"/>
              <a:ext cx="918781" cy="626160"/>
            </a:xfrm>
            <a:prstGeom prst="rect">
              <a:avLst/>
            </a:prstGeom>
            <a:blipFill>
              <a:blip r:embed="rId38" cstate="print"/>
              <a:stretch>
                <a:fillRect/>
              </a:stretch>
            </a:blipFill>
          </p:spPr>
          <p:txBody>
            <a:bodyPr wrap="square" lIns="0" tIns="0" rIns="0" bIns="0" rtlCol="0"/>
            <a:lstStyle/>
            <a:p>
              <a:endParaRPr/>
            </a:p>
          </p:txBody>
        </p:sp>
        <p:sp>
          <p:nvSpPr>
            <p:cNvPr id="46" name="object 46"/>
            <p:cNvSpPr/>
            <p:nvPr/>
          </p:nvSpPr>
          <p:spPr>
            <a:xfrm>
              <a:off x="777240" y="3468573"/>
              <a:ext cx="653592" cy="626160"/>
            </a:xfrm>
            <a:prstGeom prst="rect">
              <a:avLst/>
            </a:prstGeom>
            <a:blipFill>
              <a:blip r:embed="rId39" cstate="print"/>
              <a:stretch>
                <a:fillRect/>
              </a:stretch>
            </a:blipFill>
          </p:spPr>
          <p:txBody>
            <a:bodyPr wrap="square" lIns="0" tIns="0" rIns="0" bIns="0" rtlCol="0"/>
            <a:lstStyle/>
            <a:p>
              <a:endParaRPr/>
            </a:p>
          </p:txBody>
        </p:sp>
        <p:sp>
          <p:nvSpPr>
            <p:cNvPr id="47" name="object 47"/>
            <p:cNvSpPr/>
            <p:nvPr/>
          </p:nvSpPr>
          <p:spPr>
            <a:xfrm>
              <a:off x="1127759" y="3468573"/>
              <a:ext cx="1278509" cy="626160"/>
            </a:xfrm>
            <a:prstGeom prst="rect">
              <a:avLst/>
            </a:prstGeom>
            <a:blipFill>
              <a:blip r:embed="rId40" cstate="print"/>
              <a:stretch>
                <a:fillRect/>
              </a:stretch>
            </a:blipFill>
          </p:spPr>
          <p:txBody>
            <a:bodyPr wrap="square" lIns="0" tIns="0" rIns="0" bIns="0" rtlCol="0"/>
            <a:lstStyle/>
            <a:p>
              <a:endParaRPr/>
            </a:p>
          </p:txBody>
        </p:sp>
        <p:sp>
          <p:nvSpPr>
            <p:cNvPr id="48" name="object 48"/>
            <p:cNvSpPr/>
            <p:nvPr/>
          </p:nvSpPr>
          <p:spPr>
            <a:xfrm>
              <a:off x="2093975" y="3468573"/>
              <a:ext cx="1388110" cy="626160"/>
            </a:xfrm>
            <a:prstGeom prst="rect">
              <a:avLst/>
            </a:prstGeom>
            <a:blipFill>
              <a:blip r:embed="rId41" cstate="print"/>
              <a:stretch>
                <a:fillRect/>
              </a:stretch>
            </a:blipFill>
          </p:spPr>
          <p:txBody>
            <a:bodyPr wrap="square" lIns="0" tIns="0" rIns="0" bIns="0" rtlCol="0"/>
            <a:lstStyle/>
            <a:p>
              <a:endParaRPr/>
            </a:p>
          </p:txBody>
        </p:sp>
        <p:sp>
          <p:nvSpPr>
            <p:cNvPr id="49" name="object 49"/>
            <p:cNvSpPr/>
            <p:nvPr/>
          </p:nvSpPr>
          <p:spPr>
            <a:xfrm>
              <a:off x="3172968" y="3468573"/>
              <a:ext cx="915746" cy="626160"/>
            </a:xfrm>
            <a:prstGeom prst="rect">
              <a:avLst/>
            </a:prstGeom>
            <a:blipFill>
              <a:blip r:embed="rId42" cstate="print"/>
              <a:stretch>
                <a:fillRect/>
              </a:stretch>
            </a:blipFill>
          </p:spPr>
          <p:txBody>
            <a:bodyPr wrap="square" lIns="0" tIns="0" rIns="0" bIns="0" rtlCol="0"/>
            <a:lstStyle/>
            <a:p>
              <a:endParaRPr/>
            </a:p>
          </p:txBody>
        </p:sp>
        <p:sp>
          <p:nvSpPr>
            <p:cNvPr id="50" name="object 50"/>
            <p:cNvSpPr/>
            <p:nvPr/>
          </p:nvSpPr>
          <p:spPr>
            <a:xfrm>
              <a:off x="3788663" y="3468573"/>
              <a:ext cx="717626" cy="626160"/>
            </a:xfrm>
            <a:prstGeom prst="rect">
              <a:avLst/>
            </a:prstGeom>
            <a:blipFill>
              <a:blip r:embed="rId43" cstate="print"/>
              <a:stretch>
                <a:fillRect/>
              </a:stretch>
            </a:blipFill>
          </p:spPr>
          <p:txBody>
            <a:bodyPr wrap="square" lIns="0" tIns="0" rIns="0" bIns="0" rtlCol="0"/>
            <a:lstStyle/>
            <a:p>
              <a:endParaRPr/>
            </a:p>
          </p:txBody>
        </p:sp>
        <p:sp>
          <p:nvSpPr>
            <p:cNvPr id="51" name="object 51"/>
            <p:cNvSpPr/>
            <p:nvPr/>
          </p:nvSpPr>
          <p:spPr>
            <a:xfrm>
              <a:off x="4197095" y="3468573"/>
              <a:ext cx="842581" cy="626160"/>
            </a:xfrm>
            <a:prstGeom prst="rect">
              <a:avLst/>
            </a:prstGeom>
            <a:blipFill>
              <a:blip r:embed="rId44" cstate="print"/>
              <a:stretch>
                <a:fillRect/>
              </a:stretch>
            </a:blipFill>
          </p:spPr>
          <p:txBody>
            <a:bodyPr wrap="square" lIns="0" tIns="0" rIns="0" bIns="0" rtlCol="0"/>
            <a:lstStyle/>
            <a:p>
              <a:endParaRPr/>
            </a:p>
          </p:txBody>
        </p:sp>
        <p:sp>
          <p:nvSpPr>
            <p:cNvPr id="52" name="object 52"/>
            <p:cNvSpPr/>
            <p:nvPr/>
          </p:nvSpPr>
          <p:spPr>
            <a:xfrm>
              <a:off x="4733544" y="3468573"/>
              <a:ext cx="1025448" cy="626160"/>
            </a:xfrm>
            <a:prstGeom prst="rect">
              <a:avLst/>
            </a:prstGeom>
            <a:blipFill>
              <a:blip r:embed="rId45" cstate="print"/>
              <a:stretch>
                <a:fillRect/>
              </a:stretch>
            </a:blipFill>
          </p:spPr>
          <p:txBody>
            <a:bodyPr wrap="square" lIns="0" tIns="0" rIns="0" bIns="0" rtlCol="0"/>
            <a:lstStyle/>
            <a:p>
              <a:endParaRPr/>
            </a:p>
          </p:txBody>
        </p:sp>
        <p:sp>
          <p:nvSpPr>
            <p:cNvPr id="53" name="object 53"/>
            <p:cNvSpPr/>
            <p:nvPr/>
          </p:nvSpPr>
          <p:spPr>
            <a:xfrm>
              <a:off x="5385815" y="3468573"/>
              <a:ext cx="443293" cy="626160"/>
            </a:xfrm>
            <a:prstGeom prst="rect">
              <a:avLst/>
            </a:prstGeom>
            <a:blipFill>
              <a:blip r:embed="rId12" cstate="print"/>
              <a:stretch>
                <a:fillRect/>
              </a:stretch>
            </a:blipFill>
          </p:spPr>
          <p:txBody>
            <a:bodyPr wrap="square" lIns="0" tIns="0" rIns="0" bIns="0" rtlCol="0"/>
            <a:lstStyle/>
            <a:p>
              <a:endParaRPr/>
            </a:p>
          </p:txBody>
        </p:sp>
      </p:grpSp>
      <p:sp>
        <p:nvSpPr>
          <p:cNvPr id="54" name="object 54"/>
          <p:cNvSpPr txBox="1"/>
          <p:nvPr/>
        </p:nvSpPr>
        <p:spPr>
          <a:xfrm>
            <a:off x="329590" y="1186687"/>
            <a:ext cx="7769859" cy="3415359"/>
          </a:xfrm>
          <a:prstGeom prst="rect">
            <a:avLst/>
          </a:prstGeom>
        </p:spPr>
        <p:txBody>
          <a:bodyPr vert="horz" wrap="square" lIns="0" tIns="11430" rIns="0" bIns="0" rtlCol="0">
            <a:spAutoFit/>
          </a:bodyPr>
          <a:lstStyle/>
          <a:p>
            <a:pPr marL="12700" algn="just">
              <a:lnSpc>
                <a:spcPct val="100000"/>
              </a:lnSpc>
              <a:spcBef>
                <a:spcPts val="90"/>
              </a:spcBef>
            </a:pPr>
            <a:r>
              <a:rPr sz="2000" b="1" u="heavy" spc="-35" dirty="0">
                <a:uFill>
                  <a:solidFill>
                    <a:srgbClr val="000000"/>
                  </a:solidFill>
                </a:uFill>
                <a:latin typeface="Times New Roman"/>
                <a:cs typeface="Times New Roman"/>
              </a:rPr>
              <a:t>LAYERED</a:t>
            </a:r>
            <a:r>
              <a:rPr sz="2000" b="1" u="heavy" spc="65" dirty="0">
                <a:uFill>
                  <a:solidFill>
                    <a:srgbClr val="000000"/>
                  </a:solidFill>
                </a:uFill>
                <a:latin typeface="Times New Roman"/>
                <a:cs typeface="Times New Roman"/>
              </a:rPr>
              <a:t> </a:t>
            </a:r>
            <a:r>
              <a:rPr sz="2000" b="1" u="heavy" spc="-35" dirty="0">
                <a:uFill>
                  <a:solidFill>
                    <a:srgbClr val="000000"/>
                  </a:solidFill>
                </a:uFill>
                <a:latin typeface="Times New Roman"/>
                <a:cs typeface="Times New Roman"/>
              </a:rPr>
              <a:t>TASKS</a:t>
            </a:r>
            <a:endParaRPr sz="2000" dirty="0">
              <a:latin typeface="Times New Roman"/>
              <a:cs typeface="Times New Roman"/>
            </a:endParaRPr>
          </a:p>
          <a:p>
            <a:pPr>
              <a:lnSpc>
                <a:spcPct val="100000"/>
              </a:lnSpc>
              <a:spcBef>
                <a:spcPts val="5"/>
              </a:spcBef>
            </a:pPr>
            <a:endParaRPr sz="2550" dirty="0">
              <a:latin typeface="Times New Roman"/>
              <a:cs typeface="Times New Roman"/>
            </a:endParaRPr>
          </a:p>
          <a:p>
            <a:pPr marL="12700" marR="5080" algn="just">
              <a:lnSpc>
                <a:spcPct val="150100"/>
              </a:lnSpc>
            </a:pPr>
            <a:r>
              <a:rPr sz="2400" spc="-80" dirty="0">
                <a:latin typeface="Times New Roman"/>
                <a:cs typeface="Times New Roman"/>
              </a:rPr>
              <a:t>We </a:t>
            </a:r>
            <a:r>
              <a:rPr sz="2400" spc="-5" dirty="0">
                <a:latin typeface="Times New Roman"/>
                <a:cs typeface="Times New Roman"/>
              </a:rPr>
              <a:t>use the </a:t>
            </a:r>
            <a:r>
              <a:rPr sz="2400" dirty="0">
                <a:latin typeface="Times New Roman"/>
                <a:cs typeface="Times New Roman"/>
              </a:rPr>
              <a:t>concept of </a:t>
            </a:r>
            <a:r>
              <a:rPr sz="2400" spc="-5" dirty="0">
                <a:solidFill>
                  <a:srgbClr val="FF0000"/>
                </a:solidFill>
                <a:latin typeface="Times New Roman"/>
                <a:cs typeface="Times New Roman"/>
              </a:rPr>
              <a:t>layers </a:t>
            </a:r>
            <a:r>
              <a:rPr sz="2400" spc="5" dirty="0">
                <a:latin typeface="Times New Roman"/>
                <a:cs typeface="Times New Roman"/>
              </a:rPr>
              <a:t>in </a:t>
            </a:r>
            <a:r>
              <a:rPr sz="2400" spc="-5" dirty="0">
                <a:latin typeface="Times New Roman"/>
                <a:cs typeface="Times New Roman"/>
              </a:rPr>
              <a:t>our </a:t>
            </a:r>
            <a:r>
              <a:rPr sz="2400" dirty="0">
                <a:latin typeface="Times New Roman"/>
                <a:cs typeface="Times New Roman"/>
              </a:rPr>
              <a:t>daily </a:t>
            </a:r>
            <a:r>
              <a:rPr sz="2400" spc="-5" dirty="0">
                <a:latin typeface="Times New Roman"/>
                <a:cs typeface="Times New Roman"/>
              </a:rPr>
              <a:t>life. As </a:t>
            </a:r>
            <a:r>
              <a:rPr sz="2400" dirty="0">
                <a:latin typeface="Times New Roman"/>
                <a:cs typeface="Times New Roman"/>
              </a:rPr>
              <a:t>an </a:t>
            </a:r>
            <a:r>
              <a:rPr sz="2400" spc="-5" dirty="0">
                <a:latin typeface="Times New Roman"/>
                <a:cs typeface="Times New Roman"/>
              </a:rPr>
              <a:t>example, let </a:t>
            </a:r>
            <a:r>
              <a:rPr sz="2400" spc="-25" dirty="0">
                <a:latin typeface="Times New Roman"/>
                <a:cs typeface="Times New Roman"/>
              </a:rPr>
              <a:t>us  </a:t>
            </a:r>
            <a:r>
              <a:rPr sz="2400" spc="-5" dirty="0">
                <a:latin typeface="Times New Roman"/>
                <a:cs typeface="Times New Roman"/>
              </a:rPr>
              <a:t>consider </a:t>
            </a:r>
            <a:r>
              <a:rPr sz="2400" dirty="0">
                <a:latin typeface="Times New Roman"/>
                <a:cs typeface="Times New Roman"/>
              </a:rPr>
              <a:t>two </a:t>
            </a:r>
            <a:r>
              <a:rPr sz="2400" spc="-5" dirty="0">
                <a:latin typeface="Times New Roman"/>
                <a:cs typeface="Times New Roman"/>
              </a:rPr>
              <a:t>friends </a:t>
            </a:r>
            <a:r>
              <a:rPr sz="2400" dirty="0">
                <a:latin typeface="Times New Roman"/>
                <a:cs typeface="Times New Roman"/>
              </a:rPr>
              <a:t>who communicate </a:t>
            </a:r>
            <a:r>
              <a:rPr sz="2400" spc="-5" dirty="0">
                <a:latin typeface="Times New Roman"/>
                <a:cs typeface="Times New Roman"/>
              </a:rPr>
              <a:t>through </a:t>
            </a:r>
            <a:r>
              <a:rPr sz="2400" dirty="0">
                <a:latin typeface="Times New Roman"/>
                <a:cs typeface="Times New Roman"/>
              </a:rPr>
              <a:t>postal </a:t>
            </a:r>
            <a:r>
              <a:rPr sz="2400" spc="-5" dirty="0">
                <a:latin typeface="Times New Roman"/>
                <a:cs typeface="Times New Roman"/>
              </a:rPr>
              <a:t>mail. </a:t>
            </a:r>
            <a:r>
              <a:rPr sz="2400" spc="10" dirty="0">
                <a:latin typeface="Times New Roman"/>
                <a:cs typeface="Times New Roman"/>
              </a:rPr>
              <a:t>The </a:t>
            </a:r>
            <a:r>
              <a:rPr sz="2400" spc="570" dirty="0">
                <a:latin typeface="Times New Roman"/>
                <a:cs typeface="Times New Roman"/>
              </a:rPr>
              <a:t> </a:t>
            </a:r>
            <a:r>
              <a:rPr sz="2400" spc="-5" dirty="0">
                <a:latin typeface="Times New Roman"/>
                <a:cs typeface="Times New Roman"/>
              </a:rPr>
              <a:t>process </a:t>
            </a:r>
            <a:r>
              <a:rPr sz="2400" dirty="0">
                <a:latin typeface="Times New Roman"/>
                <a:cs typeface="Times New Roman"/>
              </a:rPr>
              <a:t>of sending a </a:t>
            </a:r>
            <a:r>
              <a:rPr sz="2400" spc="-5" dirty="0">
                <a:latin typeface="Times New Roman"/>
                <a:cs typeface="Times New Roman"/>
              </a:rPr>
              <a:t>letter </a:t>
            </a:r>
            <a:r>
              <a:rPr sz="2400" spc="5" dirty="0">
                <a:latin typeface="Times New Roman"/>
                <a:cs typeface="Times New Roman"/>
              </a:rPr>
              <a:t>to </a:t>
            </a:r>
            <a:r>
              <a:rPr sz="2400" dirty="0">
                <a:latin typeface="Times New Roman"/>
                <a:cs typeface="Times New Roman"/>
              </a:rPr>
              <a:t>a friend would </a:t>
            </a:r>
            <a:r>
              <a:rPr sz="2400" spc="-10" dirty="0">
                <a:latin typeface="Times New Roman"/>
                <a:cs typeface="Times New Roman"/>
              </a:rPr>
              <a:t>be </a:t>
            </a:r>
            <a:r>
              <a:rPr sz="2400" spc="-5" dirty="0">
                <a:latin typeface="Times New Roman"/>
                <a:cs typeface="Times New Roman"/>
              </a:rPr>
              <a:t>complex </a:t>
            </a:r>
            <a:r>
              <a:rPr sz="2400" spc="5" dirty="0">
                <a:latin typeface="Times New Roman"/>
                <a:cs typeface="Times New Roman"/>
              </a:rPr>
              <a:t>if </a:t>
            </a:r>
            <a:r>
              <a:rPr sz="2400" dirty="0">
                <a:latin typeface="Times New Roman"/>
                <a:cs typeface="Times New Roman"/>
              </a:rPr>
              <a:t>there  were no services available </a:t>
            </a:r>
            <a:r>
              <a:rPr sz="2400" spc="5" dirty="0">
                <a:latin typeface="Times New Roman"/>
                <a:cs typeface="Times New Roman"/>
              </a:rPr>
              <a:t>from the </a:t>
            </a:r>
            <a:r>
              <a:rPr sz="2400" dirty="0">
                <a:latin typeface="Times New Roman"/>
                <a:cs typeface="Times New Roman"/>
              </a:rPr>
              <a:t>post</a:t>
            </a:r>
            <a:r>
              <a:rPr sz="2400" spc="-190" dirty="0">
                <a:latin typeface="Times New Roman"/>
                <a:cs typeface="Times New Roman"/>
              </a:rPr>
              <a:t> </a:t>
            </a:r>
            <a:r>
              <a:rPr sz="2400" dirty="0">
                <a:latin typeface="Times New Roman"/>
                <a:cs typeface="Times New Roman"/>
              </a:rPr>
              <a:t>office.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53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990600"/>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231140" y="404825"/>
            <a:ext cx="4337685" cy="391795"/>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FF0000"/>
                </a:solidFill>
                <a:latin typeface="Times New Roman"/>
                <a:cs typeface="Times New Roman"/>
              </a:rPr>
              <a:t>Tasks </a:t>
            </a:r>
            <a:r>
              <a:rPr sz="2400" dirty="0">
                <a:solidFill>
                  <a:srgbClr val="FF0000"/>
                </a:solidFill>
                <a:latin typeface="Times New Roman"/>
                <a:cs typeface="Times New Roman"/>
              </a:rPr>
              <a:t>involved in sending a</a:t>
            </a:r>
            <a:r>
              <a:rPr sz="2400" spc="-65" dirty="0">
                <a:solidFill>
                  <a:srgbClr val="FF0000"/>
                </a:solidFill>
                <a:latin typeface="Times New Roman"/>
                <a:cs typeface="Times New Roman"/>
              </a:rPr>
              <a:t> </a:t>
            </a:r>
            <a:r>
              <a:rPr sz="2400" spc="-10" dirty="0">
                <a:solidFill>
                  <a:srgbClr val="FF0000"/>
                </a:solidFill>
                <a:latin typeface="Times New Roman"/>
                <a:cs typeface="Times New Roman"/>
              </a:rPr>
              <a:t>letter</a:t>
            </a:r>
            <a:endParaRPr sz="2400" dirty="0">
              <a:solidFill>
                <a:srgbClr val="FF0000"/>
              </a:solidFill>
              <a:latin typeface="Times New Roman"/>
              <a:cs typeface="Times New Roman"/>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p:nvPr/>
        </p:nvSpPr>
        <p:spPr>
          <a:xfrm>
            <a:off x="1664207" y="1219200"/>
            <a:ext cx="5574792" cy="47975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798547-F85B-403B-A8A2-DF935D02728C}"/>
              </a:ext>
            </a:extLst>
          </p:cNvPr>
          <p:cNvSpPr>
            <a:spLocks noGrp="1"/>
          </p:cNvSpPr>
          <p:nvPr>
            <p:ph type="title"/>
          </p:nvPr>
        </p:nvSpPr>
        <p:spPr>
          <a:xfrm>
            <a:off x="457200" y="274639"/>
            <a:ext cx="2209800" cy="639762"/>
          </a:xfrm>
        </p:spPr>
        <p:txBody>
          <a:bodyPr>
            <a:normAutofit/>
          </a:bodyPr>
          <a:lstStyle/>
          <a:p>
            <a:pPr algn="l"/>
            <a:r>
              <a:rPr lang="en-US" dirty="0">
                <a:solidFill>
                  <a:srgbClr val="FF0000"/>
                </a:solidFill>
              </a:rPr>
              <a:t>Contd</a:t>
            </a:r>
            <a:r>
              <a:rPr lang="en-US" dirty="0"/>
              <a:t>..</a:t>
            </a:r>
            <a:endParaRPr lang="en-IN" dirty="0"/>
          </a:p>
        </p:txBody>
      </p:sp>
      <p:pic>
        <p:nvPicPr>
          <p:cNvPr id="5" name="Content Placeholder 4">
            <a:extLst>
              <a:ext uri="{FF2B5EF4-FFF2-40B4-BE49-F238E27FC236}">
                <a16:creationId xmlns:a16="http://schemas.microsoft.com/office/drawing/2014/main" xmlns="" id="{FCAE991C-FC3B-44D8-96D7-705A36FDD49A}"/>
              </a:ext>
            </a:extLst>
          </p:cNvPr>
          <p:cNvPicPr>
            <a:picLocks noGrp="1" noChangeAspect="1"/>
          </p:cNvPicPr>
          <p:nvPr>
            <p:ph idx="1"/>
          </p:nvPr>
        </p:nvPicPr>
        <p:blipFill>
          <a:blip r:embed="rId3"/>
          <a:stretch>
            <a:fillRect/>
          </a:stretch>
        </p:blipFill>
        <p:spPr>
          <a:xfrm>
            <a:off x="457200" y="1066800"/>
            <a:ext cx="8077200" cy="5029200"/>
          </a:xfrm>
        </p:spPr>
      </p:pic>
    </p:spTree>
    <p:extLst>
      <p:ext uri="{BB962C8B-B14F-4D97-AF65-F5344CB8AC3E}">
        <p14:creationId xmlns:p14="http://schemas.microsoft.com/office/powerpoint/2010/main" xmlns="" val="4273942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342" y="222884"/>
            <a:ext cx="6139815"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Times New Roman"/>
                <a:cs typeface="Times New Roman"/>
              </a:rPr>
              <a:t>Reference </a:t>
            </a:r>
            <a:r>
              <a:rPr sz="2400" spc="-5" dirty="0">
                <a:latin typeface="Times New Roman"/>
                <a:cs typeface="Times New Roman"/>
              </a:rPr>
              <a:t>Models </a:t>
            </a:r>
            <a:r>
              <a:rPr sz="2400" dirty="0">
                <a:latin typeface="Times New Roman"/>
                <a:cs typeface="Times New Roman"/>
              </a:rPr>
              <a:t>: OSI </a:t>
            </a:r>
            <a:r>
              <a:rPr sz="2400" spc="-5" dirty="0">
                <a:latin typeface="Times New Roman"/>
                <a:cs typeface="Times New Roman"/>
              </a:rPr>
              <a:t>Model, </a:t>
            </a:r>
            <a:r>
              <a:rPr sz="2400" spc="-10" dirty="0">
                <a:latin typeface="Times New Roman"/>
                <a:cs typeface="Times New Roman"/>
              </a:rPr>
              <a:t>TCP/IP</a:t>
            </a:r>
            <a:r>
              <a:rPr sz="2400" spc="-90" dirty="0">
                <a:latin typeface="Times New Roman"/>
                <a:cs typeface="Times New Roman"/>
              </a:rPr>
              <a:t> </a:t>
            </a:r>
            <a:r>
              <a:rPr sz="2400" spc="-5" dirty="0">
                <a:latin typeface="Times New Roman"/>
                <a:cs typeface="Times New Roman"/>
              </a:rPr>
              <a:t>Model,</a:t>
            </a:r>
            <a:endParaRPr sz="2400">
              <a:latin typeface="Times New Roman"/>
              <a:cs typeface="Times New Roman"/>
            </a:endParaRPr>
          </a:p>
        </p:txBody>
      </p:sp>
      <p:sp>
        <p:nvSpPr>
          <p:cNvPr id="3" name="object 3"/>
          <p:cNvSpPr/>
          <p:nvPr/>
        </p:nvSpPr>
        <p:spPr>
          <a:xfrm>
            <a:off x="153923" y="83819"/>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52400" y="765048"/>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p:nvPr/>
        </p:nvSpPr>
        <p:spPr>
          <a:xfrm>
            <a:off x="337515" y="938972"/>
            <a:ext cx="8209280" cy="1992630"/>
          </a:xfrm>
          <a:prstGeom prst="rect">
            <a:avLst/>
          </a:prstGeom>
        </p:spPr>
        <p:txBody>
          <a:bodyPr vert="horz" wrap="square" lIns="0" tIns="12700" rIns="0" bIns="0" rtlCol="0">
            <a:spAutoFit/>
          </a:bodyPr>
          <a:lstStyle/>
          <a:p>
            <a:pPr marL="356870" marR="5080" indent="-344805" algn="just">
              <a:lnSpc>
                <a:spcPct val="107400"/>
              </a:lnSpc>
              <a:spcBef>
                <a:spcPts val="100"/>
              </a:spcBef>
              <a:buSzPct val="45454"/>
              <a:buFont typeface="Symbol"/>
              <a:buChar char=""/>
              <a:tabLst>
                <a:tab pos="357505" algn="l"/>
              </a:tabLst>
            </a:pPr>
            <a:r>
              <a:rPr sz="2200" spc="-5" dirty="0">
                <a:latin typeface="Times New Roman"/>
                <a:cs typeface="Times New Roman"/>
              </a:rPr>
              <a:t>Computer </a:t>
            </a:r>
            <a:r>
              <a:rPr sz="2200" dirty="0">
                <a:latin typeface="Times New Roman"/>
                <a:cs typeface="Times New Roman"/>
              </a:rPr>
              <a:t>network </a:t>
            </a:r>
            <a:r>
              <a:rPr sz="2200" spc="5" dirty="0">
                <a:latin typeface="Times New Roman"/>
                <a:cs typeface="Times New Roman"/>
              </a:rPr>
              <a:t>reference </a:t>
            </a:r>
            <a:r>
              <a:rPr sz="2200" spc="-5" dirty="0">
                <a:latin typeface="Times New Roman"/>
                <a:cs typeface="Times New Roman"/>
              </a:rPr>
              <a:t>models </a:t>
            </a:r>
            <a:r>
              <a:rPr sz="2200" spc="5" dirty="0">
                <a:latin typeface="Times New Roman"/>
                <a:cs typeface="Times New Roman"/>
              </a:rPr>
              <a:t>are responsible for</a:t>
            </a:r>
            <a:r>
              <a:rPr sz="2200" spc="5" dirty="0">
                <a:solidFill>
                  <a:srgbClr val="FF0000"/>
                </a:solidFill>
                <a:latin typeface="Times New Roman"/>
                <a:cs typeface="Times New Roman"/>
              </a:rPr>
              <a:t> </a:t>
            </a:r>
            <a:r>
              <a:rPr sz="2200" dirty="0">
                <a:solidFill>
                  <a:srgbClr val="FF0000"/>
                </a:solidFill>
                <a:uFill>
                  <a:solidFill>
                    <a:srgbClr val="FF0000"/>
                  </a:solidFill>
                </a:uFill>
                <a:latin typeface="Times New Roman"/>
                <a:cs typeface="Times New Roman"/>
                <a:hlinkClick r:id="rId2"/>
              </a:rPr>
              <a:t>establishing</a:t>
            </a:r>
            <a:r>
              <a:rPr sz="2200" spc="-229" dirty="0">
                <a:solidFill>
                  <a:srgbClr val="FF0000"/>
                </a:solidFill>
                <a:latin typeface="Times New Roman"/>
                <a:cs typeface="Times New Roman"/>
                <a:hlinkClick r:id="rId2"/>
              </a:rPr>
              <a:t> </a:t>
            </a:r>
            <a:r>
              <a:rPr sz="2200" dirty="0">
                <a:latin typeface="Times New Roman"/>
                <a:cs typeface="Times New Roman"/>
              </a:rPr>
              <a:t>a  </a:t>
            </a:r>
            <a:r>
              <a:rPr sz="2200" spc="5" dirty="0">
                <a:latin typeface="Times New Roman"/>
                <a:cs typeface="Times New Roman"/>
              </a:rPr>
              <a:t>connection </a:t>
            </a:r>
            <a:r>
              <a:rPr sz="2200" spc="-5" dirty="0">
                <a:latin typeface="Times New Roman"/>
                <a:cs typeface="Times New Roman"/>
              </a:rPr>
              <a:t>among </a:t>
            </a:r>
            <a:r>
              <a:rPr sz="2200" dirty="0">
                <a:latin typeface="Times New Roman"/>
                <a:cs typeface="Times New Roman"/>
              </a:rPr>
              <a:t>the sender and receiver and transmitting the </a:t>
            </a:r>
            <a:r>
              <a:rPr sz="2200" spc="5" dirty="0">
                <a:latin typeface="Times New Roman"/>
                <a:cs typeface="Times New Roman"/>
              </a:rPr>
              <a:t>data</a:t>
            </a:r>
            <a:r>
              <a:rPr sz="2200" spc="-295" dirty="0">
                <a:latin typeface="Times New Roman"/>
                <a:cs typeface="Times New Roman"/>
              </a:rPr>
              <a:t> </a:t>
            </a:r>
            <a:r>
              <a:rPr sz="2200" spc="5" dirty="0">
                <a:latin typeface="Times New Roman"/>
                <a:cs typeface="Times New Roman"/>
              </a:rPr>
              <a:t>in  </a:t>
            </a:r>
            <a:r>
              <a:rPr sz="2200" dirty="0">
                <a:latin typeface="Times New Roman"/>
                <a:cs typeface="Times New Roman"/>
              </a:rPr>
              <a:t>a </a:t>
            </a:r>
            <a:r>
              <a:rPr sz="2200" spc="-5" dirty="0">
                <a:latin typeface="Times New Roman"/>
                <a:cs typeface="Times New Roman"/>
              </a:rPr>
              <a:t>smooth manner</a:t>
            </a:r>
            <a:r>
              <a:rPr sz="2200" spc="-20" dirty="0">
                <a:latin typeface="Times New Roman"/>
                <a:cs typeface="Times New Roman"/>
              </a:rPr>
              <a:t> </a:t>
            </a:r>
            <a:r>
              <a:rPr sz="2200" dirty="0">
                <a:latin typeface="Times New Roman"/>
                <a:cs typeface="Times New Roman"/>
              </a:rPr>
              <a:t>respectively</a:t>
            </a:r>
            <a:r>
              <a:rPr sz="2000" dirty="0">
                <a:latin typeface="Times New Roman"/>
                <a:cs typeface="Times New Roman"/>
              </a:rPr>
              <a:t>.</a:t>
            </a:r>
          </a:p>
          <a:p>
            <a:pPr marL="369570" indent="-344805">
              <a:lnSpc>
                <a:spcPct val="100000"/>
              </a:lnSpc>
              <a:spcBef>
                <a:spcPts val="1505"/>
              </a:spcBef>
              <a:buSzPct val="45454"/>
              <a:buFont typeface="Symbol"/>
              <a:buChar char=""/>
              <a:tabLst>
                <a:tab pos="369570" algn="l"/>
                <a:tab pos="370205" algn="l"/>
              </a:tabLst>
            </a:pPr>
            <a:r>
              <a:rPr sz="2200" spc="5" dirty="0">
                <a:latin typeface="Times New Roman"/>
                <a:cs typeface="Times New Roman"/>
                <a:hlinkClick r:id="rId3"/>
              </a:rPr>
              <a:t>There are </a:t>
            </a:r>
            <a:r>
              <a:rPr sz="2200" dirty="0">
                <a:latin typeface="Times New Roman"/>
                <a:cs typeface="Times New Roman"/>
                <a:hlinkClick r:id="rId3"/>
              </a:rPr>
              <a:t>two computer </a:t>
            </a:r>
            <a:r>
              <a:rPr sz="2200" spc="5" dirty="0">
                <a:latin typeface="Times New Roman"/>
                <a:cs typeface="Times New Roman"/>
                <a:hlinkClick r:id="rId3"/>
              </a:rPr>
              <a:t>network </a:t>
            </a:r>
            <a:r>
              <a:rPr sz="2200" spc="-5" dirty="0">
                <a:latin typeface="Times New Roman"/>
                <a:cs typeface="Times New Roman"/>
                <a:hlinkClick r:id="rId3"/>
              </a:rPr>
              <a:t>models </a:t>
            </a:r>
            <a:r>
              <a:rPr sz="2200" spc="5" dirty="0">
                <a:latin typeface="Times New Roman"/>
                <a:cs typeface="Times New Roman"/>
                <a:hlinkClick r:id="rId3"/>
              </a:rPr>
              <a:t>i.e.</a:t>
            </a:r>
            <a:r>
              <a:rPr sz="2200" spc="5" dirty="0">
                <a:solidFill>
                  <a:srgbClr val="FF0000"/>
                </a:solidFill>
                <a:latin typeface="Times New Roman"/>
                <a:cs typeface="Times New Roman"/>
                <a:hlinkClick r:id="rId3"/>
              </a:rPr>
              <a:t> </a:t>
            </a:r>
            <a:r>
              <a:rPr sz="2200" spc="-5" dirty="0">
                <a:solidFill>
                  <a:srgbClr val="FF0000"/>
                </a:solidFill>
                <a:uFill>
                  <a:solidFill>
                    <a:srgbClr val="FF0000"/>
                  </a:solidFill>
                </a:uFill>
                <a:latin typeface="Times New Roman"/>
                <a:cs typeface="Times New Roman"/>
                <a:hlinkClick r:id="rId3"/>
              </a:rPr>
              <a:t>OSI </a:t>
            </a:r>
            <a:r>
              <a:rPr sz="2200" spc="5" dirty="0">
                <a:solidFill>
                  <a:srgbClr val="FF0000"/>
                </a:solidFill>
                <a:uFill>
                  <a:solidFill>
                    <a:srgbClr val="FF0000"/>
                  </a:solidFill>
                </a:uFill>
                <a:latin typeface="Times New Roman"/>
                <a:cs typeface="Times New Roman"/>
                <a:hlinkClick r:id="rId3"/>
              </a:rPr>
              <a:t>Model</a:t>
            </a:r>
            <a:r>
              <a:rPr sz="2200" spc="5" dirty="0">
                <a:solidFill>
                  <a:srgbClr val="FF0000"/>
                </a:solidFill>
                <a:latin typeface="Times New Roman"/>
                <a:cs typeface="Times New Roman"/>
                <a:hlinkClick r:id="rId3"/>
              </a:rPr>
              <a:t> </a:t>
            </a:r>
            <a:r>
              <a:rPr sz="2200" dirty="0">
                <a:latin typeface="Times New Roman"/>
                <a:cs typeface="Times New Roman"/>
                <a:hlinkClick r:id="rId3"/>
              </a:rPr>
              <a:t>and</a:t>
            </a:r>
            <a:r>
              <a:rPr sz="2200" spc="-250" dirty="0">
                <a:solidFill>
                  <a:srgbClr val="FF0000"/>
                </a:solidFill>
                <a:latin typeface="Times New Roman"/>
                <a:cs typeface="Times New Roman"/>
                <a:hlinkClick r:id="rId3"/>
              </a:rPr>
              <a:t> </a:t>
            </a:r>
            <a:r>
              <a:rPr sz="2200" spc="-5" dirty="0">
                <a:solidFill>
                  <a:srgbClr val="FF0000"/>
                </a:solidFill>
                <a:uFill>
                  <a:solidFill>
                    <a:srgbClr val="FF0000"/>
                  </a:solidFill>
                </a:uFill>
                <a:latin typeface="Times New Roman"/>
                <a:cs typeface="Times New Roman"/>
                <a:hlinkClick r:id="rId3"/>
              </a:rPr>
              <a:t>TCP/IP</a:t>
            </a:r>
            <a:endParaRPr sz="2200" dirty="0">
              <a:latin typeface="Times New Roman"/>
              <a:cs typeface="Times New Roman"/>
            </a:endParaRPr>
          </a:p>
          <a:p>
            <a:pPr marL="369570">
              <a:lnSpc>
                <a:spcPct val="100000"/>
              </a:lnSpc>
              <a:spcBef>
                <a:spcPts val="195"/>
              </a:spcBef>
            </a:pPr>
            <a:r>
              <a:rPr sz="2200" spc="5" dirty="0">
                <a:solidFill>
                  <a:srgbClr val="FF0000"/>
                </a:solidFill>
                <a:uFill>
                  <a:solidFill>
                    <a:srgbClr val="FF0000"/>
                  </a:solidFill>
                </a:uFill>
                <a:latin typeface="Times New Roman"/>
                <a:cs typeface="Times New Roman"/>
                <a:hlinkClick r:id="rId3"/>
              </a:rPr>
              <a:t>Model</a:t>
            </a:r>
            <a:r>
              <a:rPr sz="2200" spc="5" dirty="0">
                <a:solidFill>
                  <a:srgbClr val="FF0000"/>
                </a:solidFill>
                <a:latin typeface="Times New Roman"/>
                <a:cs typeface="Times New Roman"/>
                <a:hlinkClick r:id="rId3"/>
              </a:rPr>
              <a:t> </a:t>
            </a:r>
            <a:r>
              <a:rPr sz="2200" spc="5" dirty="0">
                <a:latin typeface="Times New Roman"/>
                <a:cs typeface="Times New Roman"/>
                <a:hlinkClick r:id="rId3"/>
              </a:rPr>
              <a:t>on </a:t>
            </a:r>
            <a:r>
              <a:rPr sz="2200" dirty="0">
                <a:latin typeface="Times New Roman"/>
                <a:cs typeface="Times New Roman"/>
                <a:hlinkClick r:id="rId3"/>
              </a:rPr>
              <a:t>which </a:t>
            </a:r>
            <a:r>
              <a:rPr sz="2200" spc="5" dirty="0">
                <a:latin typeface="Times New Roman"/>
                <a:cs typeface="Times New Roman"/>
                <a:hlinkClick r:id="rId3"/>
              </a:rPr>
              <a:t>the </a:t>
            </a:r>
            <a:r>
              <a:rPr sz="2200" dirty="0">
                <a:latin typeface="Times New Roman"/>
                <a:cs typeface="Times New Roman"/>
                <a:hlinkClick r:id="rId3"/>
              </a:rPr>
              <a:t>whole </a:t>
            </a:r>
            <a:r>
              <a:rPr sz="2200" spc="5" dirty="0">
                <a:latin typeface="Times New Roman"/>
                <a:cs typeface="Times New Roman"/>
                <a:hlinkClick r:id="rId3"/>
              </a:rPr>
              <a:t>data </a:t>
            </a:r>
            <a:r>
              <a:rPr sz="2200" dirty="0">
                <a:latin typeface="Times New Roman"/>
                <a:cs typeface="Times New Roman"/>
                <a:hlinkClick r:id="rId3"/>
              </a:rPr>
              <a:t>communication </a:t>
            </a:r>
            <a:r>
              <a:rPr sz="2200" spc="5" dirty="0">
                <a:latin typeface="Times New Roman"/>
                <a:cs typeface="Times New Roman"/>
                <a:hlinkClick r:id="rId3"/>
              </a:rPr>
              <a:t>process</a:t>
            </a:r>
            <a:r>
              <a:rPr sz="2200" spc="-265" dirty="0">
                <a:latin typeface="Times New Roman"/>
                <a:cs typeface="Times New Roman"/>
                <a:hlinkClick r:id="rId3"/>
              </a:rPr>
              <a:t> </a:t>
            </a:r>
            <a:r>
              <a:rPr sz="2200" spc="5" dirty="0">
                <a:latin typeface="Times New Roman"/>
                <a:cs typeface="Times New Roman"/>
                <a:hlinkClick r:id="rId3"/>
              </a:rPr>
              <a:t>relies.</a:t>
            </a:r>
            <a:endParaRPr sz="2200" dirty="0">
              <a:latin typeface="Times New Roman"/>
              <a:cs typeface="Times New Roman"/>
            </a:endParaRPr>
          </a:p>
        </p:txBody>
      </p:sp>
      <p:sp>
        <p:nvSpPr>
          <p:cNvPr id="6" name="object 6"/>
          <p:cNvSpPr/>
          <p:nvPr/>
        </p:nvSpPr>
        <p:spPr>
          <a:xfrm>
            <a:off x="1621536" y="3358896"/>
            <a:ext cx="5824727" cy="2877311"/>
          </a:xfrm>
          <a:prstGeom prst="rect">
            <a:avLst/>
          </a:prstGeom>
          <a:blipFill>
            <a:blip r:embed="rId4" cstate="print"/>
            <a:stretch>
              <a:fillRect/>
            </a:stretch>
          </a:blipFill>
        </p:spPr>
        <p:txBody>
          <a:bodyPr wrap="square" lIns="0" tIns="0" rIns="0" bIns="0" rtlCol="0"/>
          <a:lstStyle/>
          <a:p>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542" y="222884"/>
            <a:ext cx="28295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OSI </a:t>
            </a:r>
            <a:r>
              <a:rPr sz="2400" spc="-15" dirty="0">
                <a:latin typeface="Times New Roman"/>
                <a:cs typeface="Times New Roman"/>
              </a:rPr>
              <a:t>Reference </a:t>
            </a:r>
            <a:r>
              <a:rPr sz="2400" spc="-5" dirty="0">
                <a:latin typeface="Times New Roman"/>
                <a:cs typeface="Times New Roman"/>
              </a:rPr>
              <a:t>Model</a:t>
            </a:r>
            <a:endParaRPr sz="2400">
              <a:latin typeface="Times New Roman"/>
              <a:cs typeface="Times New Roman"/>
            </a:endParaRPr>
          </a:p>
        </p:txBody>
      </p:sp>
      <p:sp>
        <p:nvSpPr>
          <p:cNvPr id="3" name="object 3"/>
          <p:cNvSpPr/>
          <p:nvPr/>
        </p:nvSpPr>
        <p:spPr>
          <a:xfrm>
            <a:off x="153923" y="83819"/>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52400" y="765048"/>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p:nvPr/>
        </p:nvSpPr>
        <p:spPr>
          <a:xfrm>
            <a:off x="388416" y="993775"/>
            <a:ext cx="8293100" cy="4567555"/>
          </a:xfrm>
          <a:prstGeom prst="rect">
            <a:avLst/>
          </a:prstGeom>
        </p:spPr>
        <p:txBody>
          <a:bodyPr vert="horz" wrap="square" lIns="0" tIns="11430" rIns="0" bIns="0" rtlCol="0">
            <a:spAutoFit/>
          </a:bodyPr>
          <a:lstStyle/>
          <a:p>
            <a:pPr marL="356870" indent="-344805">
              <a:lnSpc>
                <a:spcPct val="100000"/>
              </a:lnSpc>
              <a:spcBef>
                <a:spcPts val="90"/>
              </a:spcBef>
              <a:buFont typeface="Symbol"/>
              <a:buChar char=""/>
              <a:tabLst>
                <a:tab pos="356870" algn="l"/>
                <a:tab pos="357505" algn="l"/>
              </a:tabLst>
            </a:pPr>
            <a:r>
              <a:rPr sz="2000" spc="-5" dirty="0">
                <a:latin typeface="Times New Roman"/>
                <a:cs typeface="Times New Roman"/>
              </a:rPr>
              <a:t>OSI </a:t>
            </a:r>
            <a:r>
              <a:rPr sz="2000" spc="-10" dirty="0">
                <a:latin typeface="Times New Roman"/>
                <a:cs typeface="Times New Roman"/>
              </a:rPr>
              <a:t>stands for </a:t>
            </a:r>
            <a:r>
              <a:rPr sz="2000" spc="-5" dirty="0">
                <a:latin typeface="Times New Roman"/>
                <a:cs typeface="Times New Roman"/>
              </a:rPr>
              <a:t>Open </a:t>
            </a:r>
            <a:r>
              <a:rPr sz="2000" spc="-20" dirty="0">
                <a:latin typeface="Times New Roman"/>
                <a:cs typeface="Times New Roman"/>
              </a:rPr>
              <a:t>Systems</a:t>
            </a:r>
            <a:r>
              <a:rPr sz="2000" spc="160" dirty="0">
                <a:latin typeface="Times New Roman"/>
                <a:cs typeface="Times New Roman"/>
              </a:rPr>
              <a:t> </a:t>
            </a:r>
            <a:r>
              <a:rPr sz="2000" spc="-5" dirty="0">
                <a:latin typeface="Times New Roman"/>
                <a:cs typeface="Times New Roman"/>
              </a:rPr>
              <a:t>Interconnection</a:t>
            </a:r>
            <a:endParaRPr sz="2000">
              <a:latin typeface="Times New Roman"/>
              <a:cs typeface="Times New Roman"/>
            </a:endParaRPr>
          </a:p>
          <a:p>
            <a:pPr marL="356870" indent="-344805">
              <a:lnSpc>
                <a:spcPct val="100000"/>
              </a:lnSpc>
              <a:spcBef>
                <a:spcPts val="1465"/>
              </a:spcBef>
              <a:buFont typeface="Symbol"/>
              <a:buChar char=""/>
              <a:tabLst>
                <a:tab pos="356870" algn="l"/>
                <a:tab pos="357505" algn="l"/>
              </a:tabLst>
            </a:pPr>
            <a:r>
              <a:rPr sz="2000" spc="-5" dirty="0">
                <a:latin typeface="Times New Roman"/>
                <a:cs typeface="Times New Roman"/>
              </a:rPr>
              <a:t>Created </a:t>
            </a:r>
            <a:r>
              <a:rPr sz="2000" dirty="0">
                <a:latin typeface="Times New Roman"/>
                <a:cs typeface="Times New Roman"/>
              </a:rPr>
              <a:t>by </a:t>
            </a:r>
            <a:r>
              <a:rPr sz="2000" spc="-5" dirty="0">
                <a:latin typeface="Times New Roman"/>
                <a:cs typeface="Times New Roman"/>
              </a:rPr>
              <a:t>International Standards </a:t>
            </a:r>
            <a:r>
              <a:rPr sz="2000" spc="-10" dirty="0">
                <a:latin typeface="Times New Roman"/>
                <a:cs typeface="Times New Roman"/>
              </a:rPr>
              <a:t>Organization</a:t>
            </a:r>
            <a:r>
              <a:rPr sz="2000" spc="80" dirty="0">
                <a:latin typeface="Times New Roman"/>
                <a:cs typeface="Times New Roman"/>
              </a:rPr>
              <a:t> </a:t>
            </a:r>
            <a:r>
              <a:rPr sz="2000" spc="-5" dirty="0">
                <a:latin typeface="Times New Roman"/>
                <a:cs typeface="Times New Roman"/>
              </a:rPr>
              <a:t>(ISO)</a:t>
            </a:r>
            <a:endParaRPr sz="2000">
              <a:latin typeface="Times New Roman"/>
              <a:cs typeface="Times New Roman"/>
            </a:endParaRPr>
          </a:p>
          <a:p>
            <a:pPr marL="356870" indent="-344805" algn="just">
              <a:lnSpc>
                <a:spcPct val="100000"/>
              </a:lnSpc>
              <a:spcBef>
                <a:spcPts val="1320"/>
              </a:spcBef>
              <a:buFont typeface="Symbol"/>
              <a:buChar char=""/>
              <a:tabLst>
                <a:tab pos="357505" algn="l"/>
              </a:tabLst>
            </a:pPr>
            <a:r>
              <a:rPr sz="2000" spc="-60" dirty="0">
                <a:latin typeface="Times New Roman"/>
                <a:cs typeface="Times New Roman"/>
              </a:rPr>
              <a:t>Was</a:t>
            </a:r>
            <a:r>
              <a:rPr sz="2000" spc="310" dirty="0">
                <a:latin typeface="Times New Roman"/>
                <a:cs typeface="Times New Roman"/>
              </a:rPr>
              <a:t> </a:t>
            </a:r>
            <a:r>
              <a:rPr sz="2000" spc="-5" dirty="0">
                <a:latin typeface="Times New Roman"/>
                <a:cs typeface="Times New Roman"/>
              </a:rPr>
              <a:t>created</a:t>
            </a:r>
            <a:r>
              <a:rPr sz="2000" spc="340" dirty="0">
                <a:latin typeface="Times New Roman"/>
                <a:cs typeface="Times New Roman"/>
              </a:rPr>
              <a:t> </a:t>
            </a:r>
            <a:r>
              <a:rPr sz="2000" spc="-5" dirty="0">
                <a:latin typeface="Times New Roman"/>
                <a:cs typeface="Times New Roman"/>
              </a:rPr>
              <a:t>as</a:t>
            </a:r>
            <a:r>
              <a:rPr sz="2000" spc="310" dirty="0">
                <a:latin typeface="Times New Roman"/>
                <a:cs typeface="Times New Roman"/>
              </a:rPr>
              <a:t> </a:t>
            </a:r>
            <a:r>
              <a:rPr sz="2000" spc="-5" dirty="0">
                <a:latin typeface="Times New Roman"/>
                <a:cs typeface="Times New Roman"/>
              </a:rPr>
              <a:t>a</a:t>
            </a:r>
            <a:r>
              <a:rPr sz="2000" spc="320" dirty="0">
                <a:latin typeface="Times New Roman"/>
                <a:cs typeface="Times New Roman"/>
              </a:rPr>
              <a:t> </a:t>
            </a:r>
            <a:r>
              <a:rPr sz="2000" spc="-10" dirty="0">
                <a:latin typeface="Times New Roman"/>
                <a:cs typeface="Times New Roman"/>
              </a:rPr>
              <a:t>framework</a:t>
            </a:r>
            <a:r>
              <a:rPr sz="2000" spc="320" dirty="0">
                <a:latin typeface="Times New Roman"/>
                <a:cs typeface="Times New Roman"/>
              </a:rPr>
              <a:t> </a:t>
            </a:r>
            <a:r>
              <a:rPr sz="2000" spc="-10" dirty="0">
                <a:latin typeface="Times New Roman"/>
                <a:cs typeface="Times New Roman"/>
              </a:rPr>
              <a:t>and</a:t>
            </a:r>
            <a:r>
              <a:rPr sz="2000" spc="330" dirty="0">
                <a:latin typeface="Times New Roman"/>
                <a:cs typeface="Times New Roman"/>
              </a:rPr>
              <a:t> </a:t>
            </a:r>
            <a:r>
              <a:rPr sz="2000" spc="-5" dirty="0">
                <a:latin typeface="Times New Roman"/>
                <a:cs typeface="Times New Roman"/>
              </a:rPr>
              <a:t>reference</a:t>
            </a:r>
            <a:r>
              <a:rPr sz="2000" spc="350" dirty="0">
                <a:latin typeface="Times New Roman"/>
                <a:cs typeface="Times New Roman"/>
              </a:rPr>
              <a:t> </a:t>
            </a:r>
            <a:r>
              <a:rPr sz="2000" spc="-10" dirty="0">
                <a:latin typeface="Times New Roman"/>
                <a:cs typeface="Times New Roman"/>
              </a:rPr>
              <a:t>model</a:t>
            </a:r>
            <a:r>
              <a:rPr sz="2000" spc="325" dirty="0">
                <a:latin typeface="Times New Roman"/>
                <a:cs typeface="Times New Roman"/>
              </a:rPr>
              <a:t> </a:t>
            </a:r>
            <a:r>
              <a:rPr sz="2000" spc="-5" dirty="0">
                <a:latin typeface="Times New Roman"/>
                <a:cs typeface="Times New Roman"/>
              </a:rPr>
              <a:t>to</a:t>
            </a:r>
            <a:r>
              <a:rPr sz="2000" spc="330" dirty="0">
                <a:latin typeface="Times New Roman"/>
                <a:cs typeface="Times New Roman"/>
              </a:rPr>
              <a:t> </a:t>
            </a:r>
            <a:r>
              <a:rPr sz="2000" spc="-10" dirty="0">
                <a:latin typeface="Times New Roman"/>
                <a:cs typeface="Times New Roman"/>
              </a:rPr>
              <a:t>explain</a:t>
            </a:r>
            <a:r>
              <a:rPr sz="2000" spc="305" dirty="0">
                <a:latin typeface="Times New Roman"/>
                <a:cs typeface="Times New Roman"/>
              </a:rPr>
              <a:t> </a:t>
            </a:r>
            <a:r>
              <a:rPr sz="2000" dirty="0">
                <a:latin typeface="Times New Roman"/>
                <a:cs typeface="Times New Roman"/>
              </a:rPr>
              <a:t>how</a:t>
            </a:r>
            <a:r>
              <a:rPr sz="2000" spc="300" dirty="0">
                <a:latin typeface="Times New Roman"/>
                <a:cs typeface="Times New Roman"/>
              </a:rPr>
              <a:t> </a:t>
            </a:r>
            <a:r>
              <a:rPr sz="2000" spc="-10" dirty="0">
                <a:latin typeface="Times New Roman"/>
                <a:cs typeface="Times New Roman"/>
              </a:rPr>
              <a:t>different</a:t>
            </a:r>
            <a:endParaRPr sz="2000">
              <a:latin typeface="Times New Roman"/>
              <a:cs typeface="Times New Roman"/>
            </a:endParaRPr>
          </a:p>
          <a:p>
            <a:pPr marL="356870" algn="just">
              <a:lnSpc>
                <a:spcPct val="100000"/>
              </a:lnSpc>
              <a:spcBef>
                <a:spcPts val="5"/>
              </a:spcBef>
            </a:pPr>
            <a:r>
              <a:rPr sz="2000" spc="-15" dirty="0">
                <a:latin typeface="Times New Roman"/>
                <a:cs typeface="Times New Roman"/>
              </a:rPr>
              <a:t>networking </a:t>
            </a:r>
            <a:r>
              <a:rPr sz="2000" spc="-10" dirty="0">
                <a:latin typeface="Times New Roman"/>
                <a:cs typeface="Times New Roman"/>
              </a:rPr>
              <a:t>technologies </a:t>
            </a:r>
            <a:r>
              <a:rPr sz="2000" spc="-15" dirty="0">
                <a:latin typeface="Times New Roman"/>
                <a:cs typeface="Times New Roman"/>
              </a:rPr>
              <a:t>work </a:t>
            </a:r>
            <a:r>
              <a:rPr sz="2000" spc="-10" dirty="0">
                <a:latin typeface="Times New Roman"/>
                <a:cs typeface="Times New Roman"/>
              </a:rPr>
              <a:t>together and</a:t>
            </a:r>
            <a:r>
              <a:rPr sz="2000" spc="265" dirty="0">
                <a:latin typeface="Times New Roman"/>
                <a:cs typeface="Times New Roman"/>
              </a:rPr>
              <a:t> </a:t>
            </a:r>
            <a:r>
              <a:rPr sz="2000" spc="-5" dirty="0">
                <a:latin typeface="Times New Roman"/>
                <a:cs typeface="Times New Roman"/>
              </a:rPr>
              <a:t>interact</a:t>
            </a:r>
            <a:endParaRPr sz="2000">
              <a:latin typeface="Times New Roman"/>
              <a:cs typeface="Times New Roman"/>
            </a:endParaRPr>
          </a:p>
          <a:p>
            <a:pPr marL="356870" indent="-344805" algn="just">
              <a:lnSpc>
                <a:spcPct val="100000"/>
              </a:lnSpc>
              <a:spcBef>
                <a:spcPts val="1105"/>
              </a:spcBef>
              <a:buFont typeface="Symbol"/>
              <a:buChar char=""/>
              <a:tabLst>
                <a:tab pos="357505" algn="l"/>
              </a:tabLst>
            </a:pPr>
            <a:r>
              <a:rPr sz="2000" dirty="0">
                <a:latin typeface="Times New Roman"/>
                <a:cs typeface="Times New Roman"/>
              </a:rPr>
              <a:t>It </a:t>
            </a:r>
            <a:r>
              <a:rPr sz="2000" spc="-5" dirty="0">
                <a:latin typeface="Times New Roman"/>
                <a:cs typeface="Times New Roman"/>
              </a:rPr>
              <a:t>is </a:t>
            </a:r>
            <a:r>
              <a:rPr sz="2000" spc="-10" dirty="0">
                <a:latin typeface="Times New Roman"/>
                <a:cs typeface="Times New Roman"/>
              </a:rPr>
              <a:t>not </a:t>
            </a:r>
            <a:r>
              <a:rPr sz="2000" spc="-5" dirty="0">
                <a:latin typeface="Times New Roman"/>
                <a:cs typeface="Times New Roman"/>
              </a:rPr>
              <a:t>a standard </a:t>
            </a:r>
            <a:r>
              <a:rPr sz="2000" spc="-10" dirty="0">
                <a:latin typeface="Times New Roman"/>
                <a:cs typeface="Times New Roman"/>
              </a:rPr>
              <a:t>that </a:t>
            </a:r>
            <a:r>
              <a:rPr sz="2000" spc="-15" dirty="0">
                <a:latin typeface="Times New Roman"/>
                <a:cs typeface="Times New Roman"/>
              </a:rPr>
              <a:t>networking </a:t>
            </a:r>
            <a:r>
              <a:rPr sz="2000" dirty="0">
                <a:latin typeface="Times New Roman"/>
                <a:cs typeface="Times New Roman"/>
              </a:rPr>
              <a:t>protocols </a:t>
            </a:r>
            <a:r>
              <a:rPr sz="2000" spc="-20" dirty="0">
                <a:latin typeface="Times New Roman"/>
                <a:cs typeface="Times New Roman"/>
              </a:rPr>
              <a:t>must</a:t>
            </a:r>
            <a:r>
              <a:rPr sz="2000" spc="175" dirty="0">
                <a:latin typeface="Times New Roman"/>
                <a:cs typeface="Times New Roman"/>
              </a:rPr>
              <a:t> </a:t>
            </a:r>
            <a:r>
              <a:rPr sz="2000" spc="-5" dirty="0">
                <a:latin typeface="Times New Roman"/>
                <a:cs typeface="Times New Roman"/>
              </a:rPr>
              <a:t>follow</a:t>
            </a:r>
            <a:endParaRPr sz="2000">
              <a:latin typeface="Times New Roman"/>
              <a:cs typeface="Times New Roman"/>
            </a:endParaRPr>
          </a:p>
          <a:p>
            <a:pPr marL="356870" marR="5080" indent="-344805" algn="just">
              <a:lnSpc>
                <a:spcPct val="115100"/>
              </a:lnSpc>
              <a:spcBef>
                <a:spcPts val="1100"/>
              </a:spcBef>
              <a:buFont typeface="Symbol"/>
              <a:buChar char=""/>
              <a:tabLst>
                <a:tab pos="357505" algn="l"/>
              </a:tabLst>
            </a:pPr>
            <a:r>
              <a:rPr sz="2000" spc="-5" dirty="0">
                <a:latin typeface="Times New Roman"/>
                <a:cs typeface="Times New Roman"/>
              </a:rPr>
              <a:t>OSI </a:t>
            </a:r>
            <a:r>
              <a:rPr sz="2000" spc="-10" dirty="0">
                <a:latin typeface="Times New Roman"/>
                <a:cs typeface="Times New Roman"/>
              </a:rPr>
              <a:t>model is </a:t>
            </a:r>
            <a:r>
              <a:rPr sz="2000" spc="-5" dirty="0">
                <a:latin typeface="Times New Roman"/>
                <a:cs typeface="Times New Roman"/>
              </a:rPr>
              <a:t>called as “Open Source” because </a:t>
            </a:r>
            <a:r>
              <a:rPr sz="2000" dirty="0">
                <a:latin typeface="Times New Roman"/>
                <a:cs typeface="Times New Roman"/>
              </a:rPr>
              <a:t>of its </a:t>
            </a:r>
            <a:r>
              <a:rPr sz="2000" spc="-15" dirty="0">
                <a:latin typeface="Times New Roman"/>
                <a:cs typeface="Times New Roman"/>
              </a:rPr>
              <a:t>“fit </a:t>
            </a:r>
            <a:r>
              <a:rPr sz="2000" spc="-5" dirty="0">
                <a:latin typeface="Times New Roman"/>
                <a:cs typeface="Times New Roman"/>
              </a:rPr>
              <a:t>anywhere” </a:t>
            </a:r>
            <a:r>
              <a:rPr sz="2000" spc="-20" dirty="0">
                <a:latin typeface="Times New Roman"/>
                <a:cs typeface="Times New Roman"/>
              </a:rPr>
              <a:t>ability.  </a:t>
            </a:r>
            <a:r>
              <a:rPr sz="2000" spc="-5" dirty="0">
                <a:latin typeface="Times New Roman"/>
                <a:cs typeface="Times New Roman"/>
              </a:rPr>
              <a:t>Any connection </a:t>
            </a:r>
            <a:r>
              <a:rPr sz="2000" spc="5" dirty="0">
                <a:latin typeface="Times New Roman"/>
                <a:cs typeface="Times New Roman"/>
              </a:rPr>
              <a:t>can </a:t>
            </a:r>
            <a:r>
              <a:rPr sz="2000" dirty="0">
                <a:latin typeface="Times New Roman"/>
                <a:cs typeface="Times New Roman"/>
              </a:rPr>
              <a:t>be </a:t>
            </a:r>
            <a:r>
              <a:rPr sz="2000" spc="-10" dirty="0">
                <a:latin typeface="Times New Roman"/>
                <a:cs typeface="Times New Roman"/>
              </a:rPr>
              <a:t>established </a:t>
            </a:r>
            <a:r>
              <a:rPr sz="2000" spc="-5" dirty="0">
                <a:latin typeface="Times New Roman"/>
                <a:cs typeface="Times New Roman"/>
              </a:rPr>
              <a:t>using the </a:t>
            </a:r>
            <a:r>
              <a:rPr sz="2000" dirty="0">
                <a:latin typeface="Times New Roman"/>
                <a:cs typeface="Times New Roman"/>
              </a:rPr>
              <a:t>OSI </a:t>
            </a:r>
            <a:r>
              <a:rPr sz="2000" spc="-10" dirty="0">
                <a:latin typeface="Times New Roman"/>
                <a:cs typeface="Times New Roman"/>
              </a:rPr>
              <a:t>model </a:t>
            </a:r>
            <a:r>
              <a:rPr sz="2000" spc="-5" dirty="0">
                <a:latin typeface="Times New Roman"/>
                <a:cs typeface="Times New Roman"/>
              </a:rPr>
              <a:t>unless </a:t>
            </a:r>
            <a:r>
              <a:rPr sz="2000" spc="-10" dirty="0">
                <a:latin typeface="Times New Roman"/>
                <a:cs typeface="Times New Roman"/>
              </a:rPr>
              <a:t>and </a:t>
            </a:r>
            <a:r>
              <a:rPr sz="2000" spc="-5" dirty="0">
                <a:latin typeface="Times New Roman"/>
                <a:cs typeface="Times New Roman"/>
              </a:rPr>
              <a:t>until any  protocols </a:t>
            </a:r>
            <a:r>
              <a:rPr sz="2000" dirty="0">
                <a:latin typeface="Times New Roman"/>
                <a:cs typeface="Times New Roman"/>
              </a:rPr>
              <a:t>are </a:t>
            </a:r>
            <a:r>
              <a:rPr sz="2000" spc="-10" dirty="0">
                <a:latin typeface="Times New Roman"/>
                <a:cs typeface="Times New Roman"/>
              </a:rPr>
              <a:t>not used </a:t>
            </a:r>
            <a:r>
              <a:rPr sz="2000" spc="-5" dirty="0">
                <a:latin typeface="Times New Roman"/>
                <a:cs typeface="Times New Roman"/>
              </a:rPr>
              <a:t>as </a:t>
            </a:r>
            <a:r>
              <a:rPr sz="2000" dirty="0">
                <a:latin typeface="Times New Roman"/>
                <a:cs typeface="Times New Roman"/>
              </a:rPr>
              <a:t>OSI </a:t>
            </a:r>
            <a:r>
              <a:rPr sz="2000" spc="-10" dirty="0">
                <a:latin typeface="Times New Roman"/>
                <a:cs typeface="Times New Roman"/>
              </a:rPr>
              <a:t>model </a:t>
            </a:r>
            <a:r>
              <a:rPr sz="2000" dirty="0">
                <a:latin typeface="Times New Roman"/>
                <a:cs typeface="Times New Roman"/>
              </a:rPr>
              <a:t>does </a:t>
            </a:r>
            <a:r>
              <a:rPr sz="2000" spc="-5" dirty="0">
                <a:latin typeface="Times New Roman"/>
                <a:cs typeface="Times New Roman"/>
              </a:rPr>
              <a:t>not </a:t>
            </a:r>
            <a:r>
              <a:rPr sz="2000" dirty="0">
                <a:latin typeface="Times New Roman"/>
                <a:cs typeface="Times New Roman"/>
              </a:rPr>
              <a:t>support </a:t>
            </a:r>
            <a:r>
              <a:rPr sz="2000" spc="-5" dirty="0">
                <a:latin typeface="Times New Roman"/>
                <a:cs typeface="Times New Roman"/>
              </a:rPr>
              <a:t>protocol establishment.  </a:t>
            </a:r>
            <a:r>
              <a:rPr sz="2000" dirty="0">
                <a:latin typeface="Times New Roman"/>
                <a:cs typeface="Times New Roman"/>
              </a:rPr>
              <a:t>It </a:t>
            </a:r>
            <a:r>
              <a:rPr sz="2000" spc="-10" dirty="0">
                <a:latin typeface="Times New Roman"/>
                <a:cs typeface="Times New Roman"/>
              </a:rPr>
              <a:t>runs </a:t>
            </a:r>
            <a:r>
              <a:rPr sz="2000" spc="-15" dirty="0">
                <a:latin typeface="Times New Roman"/>
                <a:cs typeface="Times New Roman"/>
              </a:rPr>
              <a:t>without </a:t>
            </a:r>
            <a:r>
              <a:rPr sz="2000" spc="-10" dirty="0">
                <a:latin typeface="Times New Roman"/>
                <a:cs typeface="Times New Roman"/>
              </a:rPr>
              <a:t>the </a:t>
            </a:r>
            <a:r>
              <a:rPr sz="2000" spc="-15" dirty="0">
                <a:latin typeface="Times New Roman"/>
                <a:cs typeface="Times New Roman"/>
              </a:rPr>
              <a:t>use </a:t>
            </a:r>
            <a:r>
              <a:rPr sz="2000" dirty="0">
                <a:latin typeface="Times New Roman"/>
                <a:cs typeface="Times New Roman"/>
              </a:rPr>
              <a:t>of</a:t>
            </a:r>
            <a:r>
              <a:rPr sz="2000" spc="165" dirty="0">
                <a:latin typeface="Times New Roman"/>
                <a:cs typeface="Times New Roman"/>
              </a:rPr>
              <a:t> </a:t>
            </a:r>
            <a:r>
              <a:rPr sz="2000" dirty="0">
                <a:latin typeface="Times New Roman"/>
                <a:cs typeface="Times New Roman"/>
              </a:rPr>
              <a:t>protocols</a:t>
            </a:r>
            <a:endParaRPr sz="2000">
              <a:latin typeface="Times New Roman"/>
              <a:cs typeface="Times New Roman"/>
            </a:endParaRPr>
          </a:p>
          <a:p>
            <a:pPr marL="356870" indent="-344805" algn="just">
              <a:lnSpc>
                <a:spcPct val="100000"/>
              </a:lnSpc>
              <a:spcBef>
                <a:spcPts val="1465"/>
              </a:spcBef>
              <a:buFont typeface="Symbol"/>
              <a:buChar char=""/>
              <a:tabLst>
                <a:tab pos="357505" algn="l"/>
              </a:tabLst>
            </a:pPr>
            <a:r>
              <a:rPr sz="2000" spc="-5" dirty="0">
                <a:latin typeface="Times New Roman"/>
                <a:cs typeface="Times New Roman"/>
              </a:rPr>
              <a:t>Each </a:t>
            </a:r>
            <a:r>
              <a:rPr sz="2000" spc="-15" dirty="0">
                <a:latin typeface="Times New Roman"/>
                <a:cs typeface="Times New Roman"/>
              </a:rPr>
              <a:t>layer </a:t>
            </a:r>
            <a:r>
              <a:rPr sz="2000" spc="-10" dirty="0">
                <a:latin typeface="Times New Roman"/>
                <a:cs typeface="Times New Roman"/>
              </a:rPr>
              <a:t>has </a:t>
            </a:r>
            <a:r>
              <a:rPr sz="2000" spc="-5" dirty="0">
                <a:latin typeface="Times New Roman"/>
                <a:cs typeface="Times New Roman"/>
              </a:rPr>
              <a:t>specific </a:t>
            </a:r>
            <a:r>
              <a:rPr sz="2000" spc="-10" dirty="0">
                <a:latin typeface="Times New Roman"/>
                <a:cs typeface="Times New Roman"/>
              </a:rPr>
              <a:t>functions </a:t>
            </a:r>
            <a:r>
              <a:rPr sz="2000" spc="-5" dirty="0">
                <a:latin typeface="Times New Roman"/>
                <a:cs typeface="Times New Roman"/>
              </a:rPr>
              <a:t>it is responsible</a:t>
            </a:r>
            <a:r>
              <a:rPr sz="2000" spc="110" dirty="0">
                <a:latin typeface="Times New Roman"/>
                <a:cs typeface="Times New Roman"/>
              </a:rPr>
              <a:t> </a:t>
            </a:r>
            <a:r>
              <a:rPr sz="2000" spc="-5" dirty="0">
                <a:latin typeface="Times New Roman"/>
                <a:cs typeface="Times New Roman"/>
              </a:rPr>
              <a:t>for</a:t>
            </a:r>
            <a:endParaRPr sz="2000">
              <a:latin typeface="Times New Roman"/>
              <a:cs typeface="Times New Roman"/>
            </a:endParaRPr>
          </a:p>
          <a:p>
            <a:pPr marL="356870" indent="-344805" algn="just">
              <a:lnSpc>
                <a:spcPct val="100000"/>
              </a:lnSpc>
              <a:spcBef>
                <a:spcPts val="1465"/>
              </a:spcBef>
              <a:buFont typeface="Symbol"/>
              <a:buChar char=""/>
              <a:tabLst>
                <a:tab pos="357505" algn="l"/>
              </a:tabLst>
            </a:pPr>
            <a:r>
              <a:rPr sz="2000" spc="-15" dirty="0">
                <a:latin typeface="Times New Roman"/>
                <a:cs typeface="Times New Roman"/>
              </a:rPr>
              <a:t>All </a:t>
            </a:r>
            <a:r>
              <a:rPr sz="2000" spc="-10" dirty="0">
                <a:latin typeface="Times New Roman"/>
                <a:cs typeface="Times New Roman"/>
              </a:rPr>
              <a:t>layers </a:t>
            </a:r>
            <a:r>
              <a:rPr sz="2000" spc="-15" dirty="0">
                <a:latin typeface="Times New Roman"/>
                <a:cs typeface="Times New Roman"/>
              </a:rPr>
              <a:t>work </a:t>
            </a:r>
            <a:r>
              <a:rPr sz="2000" spc="-10" dirty="0">
                <a:latin typeface="Times New Roman"/>
                <a:cs typeface="Times New Roman"/>
              </a:rPr>
              <a:t>together </a:t>
            </a:r>
            <a:r>
              <a:rPr sz="2000" spc="-5" dirty="0">
                <a:latin typeface="Times New Roman"/>
                <a:cs typeface="Times New Roman"/>
              </a:rPr>
              <a:t>in </a:t>
            </a:r>
            <a:r>
              <a:rPr sz="2000" spc="-10" dirty="0">
                <a:latin typeface="Times New Roman"/>
                <a:cs typeface="Times New Roman"/>
              </a:rPr>
              <a:t>the </a:t>
            </a:r>
            <a:r>
              <a:rPr sz="2000" dirty="0">
                <a:latin typeface="Times New Roman"/>
                <a:cs typeface="Times New Roman"/>
              </a:rPr>
              <a:t>correct order </a:t>
            </a:r>
            <a:r>
              <a:rPr sz="2000" spc="-5" dirty="0">
                <a:latin typeface="Times New Roman"/>
                <a:cs typeface="Times New Roman"/>
              </a:rPr>
              <a:t>to </a:t>
            </a:r>
            <a:r>
              <a:rPr sz="2000" spc="-20" dirty="0">
                <a:latin typeface="Times New Roman"/>
                <a:cs typeface="Times New Roman"/>
              </a:rPr>
              <a:t>move </a:t>
            </a:r>
            <a:r>
              <a:rPr sz="2000" spc="-5" dirty="0">
                <a:latin typeface="Times New Roman"/>
                <a:cs typeface="Times New Roman"/>
              </a:rPr>
              <a:t>data </a:t>
            </a:r>
            <a:r>
              <a:rPr sz="2000" spc="-10" dirty="0">
                <a:latin typeface="Times New Roman"/>
                <a:cs typeface="Times New Roman"/>
              </a:rPr>
              <a:t>around </a:t>
            </a:r>
            <a:r>
              <a:rPr sz="2000" spc="-5" dirty="0">
                <a:latin typeface="Times New Roman"/>
                <a:cs typeface="Times New Roman"/>
              </a:rPr>
              <a:t>a</a:t>
            </a:r>
            <a:r>
              <a:rPr sz="2000" spc="265" dirty="0">
                <a:latin typeface="Times New Roman"/>
                <a:cs typeface="Times New Roman"/>
              </a:rPr>
              <a:t> </a:t>
            </a:r>
            <a:r>
              <a:rPr sz="2000" spc="-15" dirty="0">
                <a:latin typeface="Times New Roman"/>
                <a:cs typeface="Times New Roman"/>
              </a:rPr>
              <a:t>network</a:t>
            </a:r>
            <a:endParaRPr sz="200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8739" y="6491427"/>
            <a:ext cx="516890" cy="329565"/>
          </a:xfrm>
          <a:prstGeom prst="rect">
            <a:avLst/>
          </a:prstGeom>
        </p:spPr>
        <p:txBody>
          <a:bodyPr vert="horz" wrap="square" lIns="0" tIns="12065" rIns="0" bIns="0" rtlCol="0">
            <a:spAutoFit/>
          </a:bodyPr>
          <a:lstStyle/>
          <a:p>
            <a:pPr marL="12700">
              <a:lnSpc>
                <a:spcPct val="100000"/>
              </a:lnSpc>
              <a:spcBef>
                <a:spcPts val="95"/>
              </a:spcBef>
            </a:pPr>
            <a:r>
              <a:rPr sz="2000" b="1" spc="-10" dirty="0">
                <a:latin typeface="Arial"/>
                <a:cs typeface="Arial"/>
              </a:rPr>
              <a:t>2.23</a:t>
            </a:r>
            <a:endParaRPr sz="2000">
              <a:latin typeface="Arial"/>
              <a:cs typeface="Arial"/>
            </a:endParaRPr>
          </a:p>
        </p:txBody>
      </p:sp>
      <p:sp>
        <p:nvSpPr>
          <p:cNvPr id="3" name="object 3"/>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52400" y="1066800"/>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83540" y="484073"/>
            <a:ext cx="5179060" cy="443070"/>
          </a:xfrm>
          <a:prstGeom prst="rect">
            <a:avLst/>
          </a:prstGeom>
        </p:spPr>
        <p:txBody>
          <a:bodyPr vert="horz" wrap="square" lIns="0" tIns="12065" rIns="0" bIns="0" rtlCol="0">
            <a:spAutoFit/>
          </a:bodyPr>
          <a:lstStyle/>
          <a:p>
            <a:pPr marL="12700">
              <a:lnSpc>
                <a:spcPct val="100000"/>
              </a:lnSpc>
              <a:spcBef>
                <a:spcPts val="95"/>
              </a:spcBef>
            </a:pPr>
            <a:r>
              <a:rPr sz="2800" i="1" spc="-10" dirty="0">
                <a:solidFill>
                  <a:srgbClr val="FF0000"/>
                </a:solidFill>
                <a:latin typeface="Times New Roman" panose="02020603050405020304" pitchFamily="18" charset="0"/>
                <a:cs typeface="Times New Roman" panose="02020603050405020304" pitchFamily="18" charset="0"/>
              </a:rPr>
              <a:t>Seven </a:t>
            </a:r>
            <a:r>
              <a:rPr sz="2800" i="1" spc="-5" dirty="0">
                <a:solidFill>
                  <a:srgbClr val="FF0000"/>
                </a:solidFill>
                <a:latin typeface="Times New Roman" panose="02020603050405020304" pitchFamily="18" charset="0"/>
                <a:cs typeface="Times New Roman" panose="02020603050405020304" pitchFamily="18" charset="0"/>
              </a:rPr>
              <a:t>layers of </a:t>
            </a:r>
            <a:r>
              <a:rPr sz="2800" i="1" dirty="0">
                <a:solidFill>
                  <a:srgbClr val="FF0000"/>
                </a:solidFill>
                <a:latin typeface="Times New Roman" panose="02020603050405020304" pitchFamily="18" charset="0"/>
                <a:cs typeface="Times New Roman" panose="02020603050405020304" pitchFamily="18" charset="0"/>
              </a:rPr>
              <a:t>the </a:t>
            </a:r>
            <a:r>
              <a:rPr sz="2800" i="1" spc="-5" dirty="0">
                <a:solidFill>
                  <a:srgbClr val="FF0000"/>
                </a:solidFill>
                <a:latin typeface="Times New Roman" panose="02020603050405020304" pitchFamily="18" charset="0"/>
                <a:cs typeface="Times New Roman" panose="02020603050405020304" pitchFamily="18" charset="0"/>
              </a:rPr>
              <a:t>OSI</a:t>
            </a:r>
            <a:r>
              <a:rPr sz="2800" i="1" spc="25" dirty="0">
                <a:solidFill>
                  <a:srgbClr val="FF0000"/>
                </a:solidFill>
                <a:latin typeface="Times New Roman" panose="02020603050405020304" pitchFamily="18" charset="0"/>
                <a:cs typeface="Times New Roman" panose="02020603050405020304" pitchFamily="18" charset="0"/>
              </a:rPr>
              <a:t> </a:t>
            </a:r>
            <a:r>
              <a:rPr sz="2800" i="1" spc="-5" dirty="0">
                <a:solidFill>
                  <a:srgbClr val="FF0000"/>
                </a:solidFill>
                <a:latin typeface="Times New Roman" panose="02020603050405020304" pitchFamily="18" charset="0"/>
                <a:cs typeface="Times New Roman" panose="02020603050405020304" pitchFamily="18" charset="0"/>
              </a:rPr>
              <a:t>model</a:t>
            </a:r>
            <a:endParaRPr sz="2800" i="1" dirty="0">
              <a:solidFill>
                <a:srgbClr val="FF0000"/>
              </a:solidFill>
              <a:latin typeface="Times New Roman" panose="02020603050405020304" pitchFamily="18" charset="0"/>
              <a:cs typeface="Times New Roman" panose="02020603050405020304" pitchFamily="18" charset="0"/>
            </a:endParaRPr>
          </a:p>
        </p:txBody>
      </p:sp>
      <p:sp>
        <p:nvSpPr>
          <p:cNvPr id="6" name="object 6"/>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7"/>
          <p:cNvSpPr/>
          <p:nvPr/>
        </p:nvSpPr>
        <p:spPr>
          <a:xfrm>
            <a:off x="2234183" y="1347216"/>
            <a:ext cx="4447032" cy="43129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53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04087"/>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407619" y="328930"/>
            <a:ext cx="8564880" cy="329565"/>
          </a:xfrm>
          <a:prstGeom prst="rect">
            <a:avLst/>
          </a:prstGeom>
        </p:spPr>
        <p:txBody>
          <a:bodyPr vert="horz" wrap="square" lIns="0" tIns="11430" rIns="0" bIns="0" rtlCol="0">
            <a:spAutoFit/>
          </a:bodyPr>
          <a:lstStyle/>
          <a:p>
            <a:pPr marL="12700">
              <a:lnSpc>
                <a:spcPct val="100000"/>
              </a:lnSpc>
              <a:spcBef>
                <a:spcPts val="90"/>
              </a:spcBef>
            </a:pPr>
            <a:r>
              <a:rPr sz="2000" spc="-15" dirty="0">
                <a:latin typeface="Times New Roman"/>
                <a:cs typeface="Times New Roman"/>
              </a:rPr>
              <a:t>Computer </a:t>
            </a:r>
            <a:r>
              <a:rPr sz="2000" dirty="0">
                <a:latin typeface="Times New Roman"/>
                <a:cs typeface="Times New Roman"/>
              </a:rPr>
              <a:t>Network Models </a:t>
            </a:r>
            <a:r>
              <a:rPr sz="2000" spc="-5" dirty="0">
                <a:latin typeface="Times New Roman"/>
                <a:cs typeface="Times New Roman"/>
              </a:rPr>
              <a:t>: </a:t>
            </a:r>
            <a:r>
              <a:rPr sz="2000" spc="-15" dirty="0">
                <a:latin typeface="Times New Roman"/>
                <a:cs typeface="Times New Roman"/>
              </a:rPr>
              <a:t>Architecture </a:t>
            </a:r>
            <a:r>
              <a:rPr sz="2000" spc="-10" dirty="0">
                <a:latin typeface="Times New Roman"/>
                <a:cs typeface="Times New Roman"/>
              </a:rPr>
              <a:t>And </a:t>
            </a:r>
            <a:r>
              <a:rPr sz="2000" spc="-5" dirty="0">
                <a:latin typeface="Times New Roman"/>
                <a:cs typeface="Times New Roman"/>
              </a:rPr>
              <a:t>Layers </a:t>
            </a:r>
            <a:r>
              <a:rPr sz="2000" dirty="0">
                <a:latin typeface="Times New Roman"/>
                <a:cs typeface="Times New Roman"/>
              </a:rPr>
              <a:t>of </a:t>
            </a:r>
            <a:r>
              <a:rPr sz="2000" spc="-5" dirty="0">
                <a:latin typeface="Times New Roman"/>
                <a:cs typeface="Times New Roman"/>
              </a:rPr>
              <a:t>OSI </a:t>
            </a:r>
            <a:r>
              <a:rPr sz="2000" spc="-10" dirty="0">
                <a:latin typeface="Times New Roman"/>
                <a:cs typeface="Times New Roman"/>
              </a:rPr>
              <a:t>Reference</a:t>
            </a:r>
            <a:r>
              <a:rPr sz="2000" spc="-60" dirty="0">
                <a:latin typeface="Times New Roman"/>
                <a:cs typeface="Times New Roman"/>
              </a:rPr>
              <a:t> </a:t>
            </a:r>
            <a:r>
              <a:rPr sz="2000" dirty="0">
                <a:latin typeface="Times New Roman"/>
                <a:cs typeface="Times New Roman"/>
              </a:rPr>
              <a:t>Model</a:t>
            </a:r>
            <a:endParaRPr sz="2000">
              <a:latin typeface="Times New Roman"/>
              <a:cs typeface="Times New Roman"/>
            </a:endParaRPr>
          </a:p>
        </p:txBody>
      </p:sp>
      <p:sp>
        <p:nvSpPr>
          <p:cNvPr id="5" name="object 5"/>
          <p:cNvSpPr/>
          <p:nvPr/>
        </p:nvSpPr>
        <p:spPr>
          <a:xfrm>
            <a:off x="682751" y="1094232"/>
            <a:ext cx="7921752" cy="535838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07340" y="315925"/>
            <a:ext cx="3450590" cy="512445"/>
          </a:xfrm>
          <a:prstGeom prst="rect">
            <a:avLst/>
          </a:prstGeom>
        </p:spPr>
        <p:txBody>
          <a:bodyPr vert="horz" wrap="square" lIns="0" tIns="12065" rIns="0" bIns="0" rtlCol="0">
            <a:spAutoFit/>
          </a:bodyPr>
          <a:lstStyle/>
          <a:p>
            <a:pPr marL="12700">
              <a:lnSpc>
                <a:spcPct val="100000"/>
              </a:lnSpc>
              <a:spcBef>
                <a:spcPts val="95"/>
              </a:spcBef>
            </a:pPr>
            <a:r>
              <a:rPr sz="2400" spc="-5" dirty="0">
                <a:latin typeface="Times New Roman"/>
                <a:cs typeface="Times New Roman"/>
              </a:rPr>
              <a:t>Physical </a:t>
            </a:r>
            <a:r>
              <a:rPr sz="2400" dirty="0">
                <a:latin typeface="Times New Roman"/>
                <a:cs typeface="Times New Roman"/>
              </a:rPr>
              <a:t>Layer (Layer 1)</a:t>
            </a:r>
            <a:r>
              <a:rPr sz="2400" spc="-170" dirty="0">
                <a:latin typeface="Times New Roman"/>
                <a:cs typeface="Times New Roman"/>
              </a:rPr>
              <a:t> </a:t>
            </a:r>
            <a:r>
              <a:rPr sz="3200" spc="-5" dirty="0">
                <a:latin typeface="Arial"/>
                <a:cs typeface="Arial"/>
              </a:rPr>
              <a:t>:</a:t>
            </a:r>
            <a:endParaRPr sz="3200">
              <a:latin typeface="Arial"/>
              <a:cs typeface="Arial"/>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544169" y="1221181"/>
            <a:ext cx="7925434" cy="4387850"/>
          </a:xfrm>
          <a:prstGeom prst="rect">
            <a:avLst/>
          </a:prstGeom>
        </p:spPr>
        <p:txBody>
          <a:bodyPr vert="horz" wrap="square" lIns="0" tIns="13970" rIns="0" bIns="0" rtlCol="0">
            <a:spAutoFit/>
          </a:bodyPr>
          <a:lstStyle/>
          <a:p>
            <a:pPr marL="356870" marR="5080" indent="-344805">
              <a:lnSpc>
                <a:spcPct val="100000"/>
              </a:lnSpc>
              <a:spcBef>
                <a:spcPts val="110"/>
              </a:spcBef>
              <a:buFont typeface="Arial"/>
              <a:buChar char="•"/>
              <a:tabLst>
                <a:tab pos="356870" algn="l"/>
                <a:tab pos="357505" algn="l"/>
              </a:tabLst>
            </a:pPr>
            <a:r>
              <a:rPr sz="2200" spc="10" dirty="0">
                <a:latin typeface="Times New Roman"/>
                <a:cs typeface="Times New Roman"/>
              </a:rPr>
              <a:t>The </a:t>
            </a:r>
            <a:r>
              <a:rPr sz="2200" dirty="0">
                <a:latin typeface="Times New Roman"/>
                <a:cs typeface="Times New Roman"/>
              </a:rPr>
              <a:t>lowest layer of </a:t>
            </a:r>
            <a:r>
              <a:rPr sz="2200" spc="5" dirty="0">
                <a:latin typeface="Times New Roman"/>
                <a:cs typeface="Times New Roman"/>
              </a:rPr>
              <a:t>the </a:t>
            </a:r>
            <a:r>
              <a:rPr sz="2200" dirty="0">
                <a:latin typeface="Times New Roman"/>
                <a:cs typeface="Times New Roman"/>
              </a:rPr>
              <a:t>OSI </a:t>
            </a:r>
            <a:r>
              <a:rPr sz="2200" spc="5" dirty="0">
                <a:latin typeface="Times New Roman"/>
                <a:cs typeface="Times New Roman"/>
              </a:rPr>
              <a:t>reference </a:t>
            </a:r>
            <a:r>
              <a:rPr sz="2200" spc="-5" dirty="0">
                <a:latin typeface="Times New Roman"/>
                <a:cs typeface="Times New Roman"/>
              </a:rPr>
              <a:t>model </a:t>
            </a:r>
            <a:r>
              <a:rPr sz="2200" spc="5" dirty="0">
                <a:latin typeface="Times New Roman"/>
                <a:cs typeface="Times New Roman"/>
              </a:rPr>
              <a:t>is the </a:t>
            </a:r>
            <a:r>
              <a:rPr sz="2200" dirty="0">
                <a:latin typeface="Times New Roman"/>
                <a:cs typeface="Times New Roman"/>
              </a:rPr>
              <a:t>physical </a:t>
            </a:r>
            <a:r>
              <a:rPr sz="2200" spc="-20" dirty="0">
                <a:latin typeface="Times New Roman"/>
                <a:cs typeface="Times New Roman"/>
              </a:rPr>
              <a:t>layer.</a:t>
            </a:r>
            <a:r>
              <a:rPr sz="2200" spc="-335" dirty="0">
                <a:latin typeface="Times New Roman"/>
                <a:cs typeface="Times New Roman"/>
              </a:rPr>
              <a:t> </a:t>
            </a:r>
            <a:r>
              <a:rPr sz="2200" spc="-20" dirty="0">
                <a:latin typeface="Times New Roman"/>
                <a:cs typeface="Times New Roman"/>
              </a:rPr>
              <a:t>It  </a:t>
            </a:r>
            <a:r>
              <a:rPr sz="2200" spc="5" dirty="0">
                <a:latin typeface="Times New Roman"/>
                <a:cs typeface="Times New Roman"/>
              </a:rPr>
              <a:t>is </a:t>
            </a:r>
            <a:r>
              <a:rPr sz="2200" dirty="0">
                <a:latin typeface="Times New Roman"/>
                <a:cs typeface="Times New Roman"/>
              </a:rPr>
              <a:t>responsible for the actual physical </a:t>
            </a:r>
            <a:r>
              <a:rPr sz="2200" spc="5" dirty="0">
                <a:latin typeface="Times New Roman"/>
                <a:cs typeface="Times New Roman"/>
              </a:rPr>
              <a:t>connection </a:t>
            </a:r>
            <a:r>
              <a:rPr sz="2200" dirty="0">
                <a:latin typeface="Times New Roman"/>
                <a:cs typeface="Times New Roman"/>
              </a:rPr>
              <a:t>between the  devices.</a:t>
            </a:r>
          </a:p>
          <a:p>
            <a:pPr>
              <a:lnSpc>
                <a:spcPct val="100000"/>
              </a:lnSpc>
              <a:spcBef>
                <a:spcPts val="55"/>
              </a:spcBef>
              <a:buFont typeface="Arial"/>
              <a:buChar char="•"/>
            </a:pPr>
            <a:endParaRPr sz="2250" dirty="0">
              <a:latin typeface="Times New Roman"/>
              <a:cs typeface="Times New Roman"/>
            </a:endParaRPr>
          </a:p>
          <a:p>
            <a:pPr marL="356870" marR="347345" indent="-344805" algn="just">
              <a:lnSpc>
                <a:spcPct val="100000"/>
              </a:lnSpc>
              <a:buFont typeface="Arial"/>
              <a:buChar char="•"/>
              <a:tabLst>
                <a:tab pos="421640" algn="l"/>
              </a:tabLst>
            </a:pPr>
            <a:r>
              <a:rPr dirty="0"/>
              <a:t>	</a:t>
            </a:r>
            <a:r>
              <a:rPr sz="2200" spc="10" dirty="0">
                <a:latin typeface="Times New Roman"/>
                <a:cs typeface="Times New Roman"/>
              </a:rPr>
              <a:t>The </a:t>
            </a:r>
            <a:r>
              <a:rPr sz="2200" dirty="0">
                <a:latin typeface="Times New Roman"/>
                <a:cs typeface="Times New Roman"/>
              </a:rPr>
              <a:t>physical layer </a:t>
            </a:r>
            <a:r>
              <a:rPr sz="2200" spc="5" dirty="0">
                <a:latin typeface="Times New Roman"/>
                <a:cs typeface="Times New Roman"/>
              </a:rPr>
              <a:t>contains </a:t>
            </a:r>
            <a:r>
              <a:rPr sz="2200" dirty="0">
                <a:latin typeface="Times New Roman"/>
                <a:cs typeface="Times New Roman"/>
              </a:rPr>
              <a:t>information </a:t>
            </a:r>
            <a:r>
              <a:rPr sz="2200" spc="5" dirty="0">
                <a:latin typeface="Times New Roman"/>
                <a:cs typeface="Times New Roman"/>
              </a:rPr>
              <a:t>in the form </a:t>
            </a:r>
            <a:r>
              <a:rPr sz="2200" dirty="0">
                <a:latin typeface="Times New Roman"/>
                <a:cs typeface="Times New Roman"/>
              </a:rPr>
              <a:t>of </a:t>
            </a:r>
            <a:r>
              <a:rPr sz="2200" b="1" spc="5" dirty="0">
                <a:latin typeface="Times New Roman"/>
                <a:cs typeface="Times New Roman"/>
              </a:rPr>
              <a:t>bits. </a:t>
            </a:r>
            <a:r>
              <a:rPr sz="2200" spc="-20" dirty="0">
                <a:latin typeface="Times New Roman"/>
                <a:cs typeface="Times New Roman"/>
              </a:rPr>
              <a:t>It</a:t>
            </a:r>
            <a:r>
              <a:rPr sz="2200" spc="-240" dirty="0">
                <a:latin typeface="Times New Roman"/>
                <a:cs typeface="Times New Roman"/>
              </a:rPr>
              <a:t> </a:t>
            </a:r>
            <a:r>
              <a:rPr sz="2200" spc="5" dirty="0">
                <a:latin typeface="Times New Roman"/>
                <a:cs typeface="Times New Roman"/>
              </a:rPr>
              <a:t>is  responsible </a:t>
            </a:r>
            <a:r>
              <a:rPr sz="2200" dirty="0">
                <a:latin typeface="Times New Roman"/>
                <a:cs typeface="Times New Roman"/>
              </a:rPr>
              <a:t>for transmitting individual </a:t>
            </a:r>
            <a:r>
              <a:rPr sz="2200" spc="5" dirty="0">
                <a:latin typeface="Times New Roman"/>
                <a:cs typeface="Times New Roman"/>
              </a:rPr>
              <a:t>bits from </a:t>
            </a:r>
            <a:r>
              <a:rPr sz="2200" dirty="0">
                <a:latin typeface="Times New Roman"/>
                <a:cs typeface="Times New Roman"/>
              </a:rPr>
              <a:t>one node </a:t>
            </a:r>
            <a:r>
              <a:rPr sz="2200" spc="5" dirty="0">
                <a:latin typeface="Times New Roman"/>
                <a:cs typeface="Times New Roman"/>
              </a:rPr>
              <a:t>to </a:t>
            </a:r>
            <a:r>
              <a:rPr sz="2200" dirty="0">
                <a:latin typeface="Times New Roman"/>
                <a:cs typeface="Times New Roman"/>
              </a:rPr>
              <a:t>the  </a:t>
            </a:r>
            <a:r>
              <a:rPr sz="2200" spc="5" dirty="0">
                <a:latin typeface="Times New Roman"/>
                <a:cs typeface="Times New Roman"/>
              </a:rPr>
              <a:t>next.</a:t>
            </a:r>
            <a:endParaRPr sz="2200" dirty="0">
              <a:latin typeface="Times New Roman"/>
              <a:cs typeface="Times New Roman"/>
            </a:endParaRPr>
          </a:p>
          <a:p>
            <a:pPr>
              <a:lnSpc>
                <a:spcPct val="100000"/>
              </a:lnSpc>
              <a:buFont typeface="Arial"/>
              <a:buChar char="•"/>
            </a:pPr>
            <a:endParaRPr sz="2300" dirty="0">
              <a:latin typeface="Times New Roman"/>
              <a:cs typeface="Times New Roman"/>
            </a:endParaRPr>
          </a:p>
          <a:p>
            <a:pPr marL="356870" marR="528320" indent="-344805">
              <a:lnSpc>
                <a:spcPct val="100000"/>
              </a:lnSpc>
              <a:buFont typeface="Arial"/>
              <a:buChar char="•"/>
              <a:tabLst>
                <a:tab pos="356870" algn="l"/>
                <a:tab pos="357505" algn="l"/>
              </a:tabLst>
            </a:pPr>
            <a:r>
              <a:rPr sz="2200" spc="5" dirty="0">
                <a:latin typeface="Times New Roman"/>
                <a:cs typeface="Times New Roman"/>
              </a:rPr>
              <a:t>When </a:t>
            </a:r>
            <a:r>
              <a:rPr sz="2200" dirty="0">
                <a:latin typeface="Times New Roman"/>
                <a:cs typeface="Times New Roman"/>
              </a:rPr>
              <a:t>receiving </a:t>
            </a:r>
            <a:r>
              <a:rPr sz="2200" spc="5" dirty="0">
                <a:latin typeface="Times New Roman"/>
                <a:cs typeface="Times New Roman"/>
              </a:rPr>
              <a:t>data, this </a:t>
            </a:r>
            <a:r>
              <a:rPr sz="2200" dirty="0">
                <a:latin typeface="Times New Roman"/>
                <a:cs typeface="Times New Roman"/>
              </a:rPr>
              <a:t>layer will </a:t>
            </a:r>
            <a:r>
              <a:rPr sz="2200" spc="-5" dirty="0">
                <a:latin typeface="Times New Roman"/>
                <a:cs typeface="Times New Roman"/>
              </a:rPr>
              <a:t>get </a:t>
            </a:r>
            <a:r>
              <a:rPr sz="2200" spc="5" dirty="0">
                <a:latin typeface="Times New Roman"/>
                <a:cs typeface="Times New Roman"/>
              </a:rPr>
              <a:t>the </a:t>
            </a:r>
            <a:r>
              <a:rPr sz="2200" dirty="0">
                <a:latin typeface="Times New Roman"/>
                <a:cs typeface="Times New Roman"/>
              </a:rPr>
              <a:t>signal received</a:t>
            </a:r>
            <a:r>
              <a:rPr sz="2200" spc="-290" dirty="0">
                <a:latin typeface="Times New Roman"/>
                <a:cs typeface="Times New Roman"/>
              </a:rPr>
              <a:t> </a:t>
            </a:r>
            <a:r>
              <a:rPr sz="2200" spc="5" dirty="0">
                <a:latin typeface="Times New Roman"/>
                <a:cs typeface="Times New Roman"/>
              </a:rPr>
              <a:t>and  </a:t>
            </a:r>
            <a:r>
              <a:rPr sz="2200" dirty="0">
                <a:latin typeface="Times New Roman"/>
                <a:cs typeface="Times New Roman"/>
              </a:rPr>
              <a:t>convert it </a:t>
            </a:r>
            <a:r>
              <a:rPr sz="2200" spc="5" dirty="0">
                <a:latin typeface="Times New Roman"/>
                <a:cs typeface="Times New Roman"/>
              </a:rPr>
              <a:t>into </a:t>
            </a:r>
            <a:r>
              <a:rPr sz="2200" dirty="0">
                <a:latin typeface="Times New Roman"/>
                <a:cs typeface="Times New Roman"/>
              </a:rPr>
              <a:t>0s and 1s and send </a:t>
            </a:r>
            <a:r>
              <a:rPr sz="2200" spc="5" dirty="0">
                <a:latin typeface="Times New Roman"/>
                <a:cs typeface="Times New Roman"/>
              </a:rPr>
              <a:t>them to </a:t>
            </a:r>
            <a:r>
              <a:rPr sz="2200" dirty="0">
                <a:latin typeface="Times New Roman"/>
                <a:cs typeface="Times New Roman"/>
              </a:rPr>
              <a:t>the Data Link </a:t>
            </a:r>
            <a:r>
              <a:rPr sz="2200" spc="-15" dirty="0">
                <a:latin typeface="Times New Roman"/>
                <a:cs typeface="Times New Roman"/>
              </a:rPr>
              <a:t>layer,  </a:t>
            </a:r>
            <a:r>
              <a:rPr sz="2200" dirty="0">
                <a:latin typeface="Times New Roman"/>
                <a:cs typeface="Times New Roman"/>
              </a:rPr>
              <a:t>which will put </a:t>
            </a:r>
            <a:r>
              <a:rPr sz="2200" spc="5" dirty="0">
                <a:latin typeface="Times New Roman"/>
                <a:cs typeface="Times New Roman"/>
              </a:rPr>
              <a:t>the </a:t>
            </a:r>
            <a:r>
              <a:rPr sz="2200" spc="-5" dirty="0">
                <a:latin typeface="Times New Roman"/>
                <a:cs typeface="Times New Roman"/>
              </a:rPr>
              <a:t>frame </a:t>
            </a:r>
            <a:r>
              <a:rPr sz="2200" dirty="0">
                <a:latin typeface="Times New Roman"/>
                <a:cs typeface="Times New Roman"/>
              </a:rPr>
              <a:t>back</a:t>
            </a:r>
            <a:r>
              <a:rPr sz="2200" spc="-125" dirty="0">
                <a:latin typeface="Times New Roman"/>
                <a:cs typeface="Times New Roman"/>
              </a:rPr>
              <a:t> </a:t>
            </a:r>
            <a:r>
              <a:rPr sz="2200" spc="-15" dirty="0">
                <a:latin typeface="Times New Roman"/>
                <a:cs typeface="Times New Roman"/>
              </a:rPr>
              <a:t>together.</a:t>
            </a:r>
            <a:endParaRPr sz="2200" dirty="0">
              <a:latin typeface="Times New Roman"/>
              <a:cs typeface="Times New Roman"/>
            </a:endParaRPr>
          </a:p>
          <a:p>
            <a:pPr>
              <a:lnSpc>
                <a:spcPct val="100000"/>
              </a:lnSpc>
              <a:buFont typeface="Arial"/>
              <a:buChar char="•"/>
            </a:pPr>
            <a:endParaRPr sz="2300" dirty="0">
              <a:latin typeface="Times New Roman"/>
              <a:cs typeface="Times New Roman"/>
            </a:endParaRPr>
          </a:p>
          <a:p>
            <a:pPr marL="356870" indent="-344805">
              <a:lnSpc>
                <a:spcPct val="100000"/>
              </a:lnSpc>
              <a:buFont typeface="Arial"/>
              <a:buChar char="•"/>
              <a:tabLst>
                <a:tab pos="356870" algn="l"/>
                <a:tab pos="357505" algn="l"/>
              </a:tabLst>
            </a:pPr>
            <a:r>
              <a:rPr sz="2200" u="sng" dirty="0">
                <a:uFill>
                  <a:solidFill>
                    <a:srgbClr val="000000"/>
                  </a:solidFill>
                </a:uFill>
                <a:latin typeface="Times New Roman"/>
                <a:cs typeface="Times New Roman"/>
              </a:rPr>
              <a:t>Hub, </a:t>
            </a:r>
            <a:r>
              <a:rPr sz="2200" u="sng" spc="-10" dirty="0">
                <a:uFill>
                  <a:solidFill>
                    <a:srgbClr val="000000"/>
                  </a:solidFill>
                </a:uFill>
                <a:latin typeface="Times New Roman"/>
                <a:cs typeface="Times New Roman"/>
              </a:rPr>
              <a:t>Repeater, </a:t>
            </a:r>
            <a:r>
              <a:rPr sz="2200" u="sng" spc="-5" dirty="0">
                <a:uFill>
                  <a:solidFill>
                    <a:srgbClr val="000000"/>
                  </a:solidFill>
                </a:uFill>
                <a:latin typeface="Times New Roman"/>
                <a:cs typeface="Times New Roman"/>
              </a:rPr>
              <a:t>Modem, </a:t>
            </a:r>
            <a:r>
              <a:rPr sz="2200" u="sng" dirty="0">
                <a:uFill>
                  <a:solidFill>
                    <a:srgbClr val="000000"/>
                  </a:solidFill>
                </a:uFill>
                <a:latin typeface="Times New Roman"/>
                <a:cs typeface="Times New Roman"/>
              </a:rPr>
              <a:t>Cables </a:t>
            </a:r>
            <a:r>
              <a:rPr sz="2200" u="sng" spc="5" dirty="0">
                <a:uFill>
                  <a:solidFill>
                    <a:srgbClr val="000000"/>
                  </a:solidFill>
                </a:uFill>
                <a:latin typeface="Times New Roman"/>
                <a:cs typeface="Times New Roman"/>
              </a:rPr>
              <a:t>are </a:t>
            </a:r>
            <a:r>
              <a:rPr sz="2200" u="sng" dirty="0">
                <a:uFill>
                  <a:solidFill>
                    <a:srgbClr val="000000"/>
                  </a:solidFill>
                </a:uFill>
                <a:latin typeface="Times New Roman"/>
                <a:cs typeface="Times New Roman"/>
              </a:rPr>
              <a:t>Physical </a:t>
            </a:r>
            <a:r>
              <a:rPr sz="2200" u="sng" spc="-5" dirty="0">
                <a:uFill>
                  <a:solidFill>
                    <a:srgbClr val="000000"/>
                  </a:solidFill>
                </a:uFill>
                <a:latin typeface="Times New Roman"/>
                <a:cs typeface="Times New Roman"/>
              </a:rPr>
              <a:t>Layer</a:t>
            </a:r>
            <a:r>
              <a:rPr sz="2200" u="sng" spc="-145" dirty="0">
                <a:uFill>
                  <a:solidFill>
                    <a:srgbClr val="000000"/>
                  </a:solidFill>
                </a:uFill>
                <a:latin typeface="Times New Roman"/>
                <a:cs typeface="Times New Roman"/>
              </a:rPr>
              <a:t> </a:t>
            </a:r>
            <a:r>
              <a:rPr sz="2200" u="sng" dirty="0">
                <a:uFill>
                  <a:solidFill>
                    <a:srgbClr val="000000"/>
                  </a:solidFill>
                </a:uFill>
                <a:latin typeface="Times New Roman"/>
                <a:cs typeface="Times New Roman"/>
              </a:rPr>
              <a:t>devices.</a:t>
            </a:r>
            <a:endParaRPr sz="2200" dirty="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77DE81-4509-496E-A1DB-E718D9643779}"/>
              </a:ext>
            </a:extLst>
          </p:cNvPr>
          <p:cNvSpPr>
            <a:spLocks noGrp="1"/>
          </p:cNvSpPr>
          <p:nvPr>
            <p:ph type="body" idx="1"/>
          </p:nvPr>
        </p:nvSpPr>
        <p:spPr>
          <a:xfrm>
            <a:off x="501332" y="1307069"/>
            <a:ext cx="8141334" cy="738664"/>
          </a:xfrm>
        </p:spPr>
        <p:txBody>
          <a:bodyPr/>
          <a:lstStyle/>
          <a:p>
            <a:r>
              <a:rPr lang="en-US" dirty="0">
                <a:latin typeface="Times New Roman" panose="02020603050405020304" pitchFamily="18" charset="0"/>
                <a:cs typeface="Times New Roman" panose="02020603050405020304" pitchFamily="18" charset="0"/>
              </a:rPr>
              <a:t>The physical layer coordinates the functions required to transmit a bit stream over a physical medium.</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E5F51895-A1BC-4EDE-B772-6503322AD576}"/>
              </a:ext>
            </a:extLst>
          </p:cNvPr>
          <p:cNvPicPr>
            <a:picLocks noChangeAspect="1"/>
          </p:cNvPicPr>
          <p:nvPr/>
        </p:nvPicPr>
        <p:blipFill>
          <a:blip r:embed="rId2"/>
          <a:stretch>
            <a:fillRect/>
          </a:stretch>
        </p:blipFill>
        <p:spPr>
          <a:xfrm>
            <a:off x="1624011" y="2286000"/>
            <a:ext cx="5895975" cy="3352800"/>
          </a:xfrm>
          <a:prstGeom prst="rect">
            <a:avLst/>
          </a:prstGeom>
        </p:spPr>
      </p:pic>
      <p:sp>
        <p:nvSpPr>
          <p:cNvPr id="5" name="object 4">
            <a:extLst>
              <a:ext uri="{FF2B5EF4-FFF2-40B4-BE49-F238E27FC236}">
                <a16:creationId xmlns:a16="http://schemas.microsoft.com/office/drawing/2014/main" xmlns="" id="{0784E72E-BDF4-4CFF-9871-28A9DB76DDB8}"/>
              </a:ext>
            </a:extLst>
          </p:cNvPr>
          <p:cNvSpPr txBox="1">
            <a:spLocks noGrp="1"/>
          </p:cNvSpPr>
          <p:nvPr>
            <p:ph type="title"/>
          </p:nvPr>
        </p:nvSpPr>
        <p:spPr>
          <a:xfrm>
            <a:off x="850900" y="152400"/>
            <a:ext cx="7442200" cy="636587"/>
          </a:xfrm>
          <a:prstGeom prst="rect">
            <a:avLst/>
          </a:prstGeom>
        </p:spPr>
        <p:txBody>
          <a:bodyPr vert="horz" wrap="square" lIns="0" tIns="12065" rIns="0" bIns="0" rtlCol="0">
            <a:spAutoFit/>
          </a:bodyPr>
          <a:lstStyle/>
          <a:p>
            <a:pPr marL="12700">
              <a:lnSpc>
                <a:spcPct val="100000"/>
              </a:lnSpc>
              <a:spcBef>
                <a:spcPts val="95"/>
              </a:spcBef>
            </a:pPr>
            <a:r>
              <a:rPr sz="2400" spc="-5" dirty="0">
                <a:latin typeface="Times New Roman"/>
                <a:cs typeface="Times New Roman"/>
              </a:rPr>
              <a:t>Physical Layer (Layer </a:t>
            </a:r>
            <a:r>
              <a:rPr sz="2400" dirty="0">
                <a:latin typeface="Times New Roman"/>
                <a:cs typeface="Times New Roman"/>
              </a:rPr>
              <a:t>1)</a:t>
            </a:r>
            <a:r>
              <a:rPr sz="2400" spc="-114" dirty="0">
                <a:latin typeface="Times New Roman"/>
                <a:cs typeface="Times New Roman"/>
              </a:rPr>
              <a:t> </a:t>
            </a:r>
            <a:r>
              <a:rPr sz="3200" spc="-5" dirty="0">
                <a:latin typeface="Arial"/>
                <a:cs typeface="Arial"/>
              </a:rPr>
              <a:t>:</a:t>
            </a:r>
            <a:endParaRPr sz="3200" dirty="0">
              <a:latin typeface="Arial"/>
              <a:cs typeface="Arial"/>
            </a:endParaRPr>
          </a:p>
        </p:txBody>
      </p:sp>
      <p:sp>
        <p:nvSpPr>
          <p:cNvPr id="6" name="object 5">
            <a:extLst>
              <a:ext uri="{FF2B5EF4-FFF2-40B4-BE49-F238E27FC236}">
                <a16:creationId xmlns:a16="http://schemas.microsoft.com/office/drawing/2014/main" xmlns="" id="{DBC3FEC8-40C8-4FBE-983A-A8636A24F4F6}"/>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652ADA1A-5210-4FDC-AEAA-4BD20F15ACD5}"/>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8" name="object 2">
            <a:extLst>
              <a:ext uri="{FF2B5EF4-FFF2-40B4-BE49-F238E27FC236}">
                <a16:creationId xmlns:a16="http://schemas.microsoft.com/office/drawing/2014/main" xmlns="" id="{D48BB964-FB91-443A-9180-72D47C4E3711}"/>
              </a:ext>
            </a:extLst>
          </p:cNvPr>
          <p:cNvSpPr/>
          <p:nvPr/>
        </p:nvSpPr>
        <p:spPr>
          <a:xfrm>
            <a:off x="190500" y="737405"/>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883202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231140" y="315925"/>
            <a:ext cx="3450590" cy="512445"/>
          </a:xfrm>
          <a:prstGeom prst="rect">
            <a:avLst/>
          </a:prstGeom>
        </p:spPr>
        <p:txBody>
          <a:bodyPr vert="horz" wrap="square" lIns="0" tIns="12065" rIns="0" bIns="0" rtlCol="0">
            <a:spAutoFit/>
          </a:bodyPr>
          <a:lstStyle/>
          <a:p>
            <a:pPr marL="12700">
              <a:lnSpc>
                <a:spcPct val="100000"/>
              </a:lnSpc>
              <a:spcBef>
                <a:spcPts val="95"/>
              </a:spcBef>
            </a:pPr>
            <a:r>
              <a:rPr sz="2400" spc="-5" dirty="0">
                <a:latin typeface="Times New Roman"/>
                <a:cs typeface="Times New Roman"/>
              </a:rPr>
              <a:t>Physical Layer (Layer </a:t>
            </a:r>
            <a:r>
              <a:rPr sz="2400" dirty="0">
                <a:latin typeface="Times New Roman"/>
                <a:cs typeface="Times New Roman"/>
              </a:rPr>
              <a:t>1)</a:t>
            </a:r>
            <a:r>
              <a:rPr sz="2400" spc="-114" dirty="0">
                <a:latin typeface="Times New Roman"/>
                <a:cs typeface="Times New Roman"/>
              </a:rPr>
              <a:t> </a:t>
            </a:r>
            <a:r>
              <a:rPr sz="3200" spc="-5" dirty="0">
                <a:latin typeface="Arial"/>
                <a:cs typeface="Arial"/>
              </a:rPr>
              <a:t>:</a:t>
            </a:r>
            <a:endParaRPr sz="3200" dirty="0">
              <a:latin typeface="Arial"/>
              <a:cs typeface="Arial"/>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544169" y="1050163"/>
            <a:ext cx="7879715" cy="470344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The </a:t>
            </a:r>
            <a:r>
              <a:rPr sz="2400" spc="-5" dirty="0">
                <a:latin typeface="Times New Roman"/>
                <a:cs typeface="Times New Roman"/>
              </a:rPr>
              <a:t>functions </a:t>
            </a:r>
            <a:r>
              <a:rPr sz="2400" dirty="0">
                <a:latin typeface="Times New Roman"/>
                <a:cs typeface="Times New Roman"/>
              </a:rPr>
              <a:t>of the </a:t>
            </a:r>
            <a:r>
              <a:rPr sz="2400" spc="-15" dirty="0">
                <a:latin typeface="Times New Roman"/>
                <a:cs typeface="Times New Roman"/>
              </a:rPr>
              <a:t>physical </a:t>
            </a:r>
            <a:r>
              <a:rPr sz="2400" spc="-20" dirty="0">
                <a:latin typeface="Times New Roman"/>
                <a:cs typeface="Times New Roman"/>
              </a:rPr>
              <a:t>layer </a:t>
            </a:r>
            <a:r>
              <a:rPr sz="2400" spc="-5" dirty="0">
                <a:latin typeface="Times New Roman"/>
                <a:cs typeface="Times New Roman"/>
              </a:rPr>
              <a:t>are</a:t>
            </a:r>
            <a:r>
              <a:rPr sz="2400" spc="145" dirty="0">
                <a:latin typeface="Times New Roman"/>
                <a:cs typeface="Times New Roman"/>
              </a:rPr>
              <a:t> </a:t>
            </a:r>
            <a:r>
              <a:rPr sz="2400" dirty="0">
                <a:latin typeface="Times New Roman"/>
                <a:cs typeface="Times New Roman"/>
              </a:rPr>
              <a:t>:</a:t>
            </a:r>
          </a:p>
          <a:p>
            <a:pPr>
              <a:lnSpc>
                <a:spcPct val="100000"/>
              </a:lnSpc>
              <a:spcBef>
                <a:spcPts val="30"/>
              </a:spcBef>
            </a:pPr>
            <a:endParaRPr sz="2350" dirty="0">
              <a:latin typeface="Times New Roman"/>
              <a:cs typeface="Times New Roman"/>
            </a:endParaRPr>
          </a:p>
          <a:p>
            <a:pPr marL="12700" marR="91440">
              <a:lnSpc>
                <a:spcPct val="100000"/>
              </a:lnSpc>
              <a:spcBef>
                <a:spcPts val="5"/>
              </a:spcBef>
            </a:pPr>
            <a:r>
              <a:rPr sz="2000" b="1" dirty="0">
                <a:latin typeface="Times New Roman"/>
                <a:cs typeface="Times New Roman"/>
              </a:rPr>
              <a:t>Bit </a:t>
            </a:r>
            <a:r>
              <a:rPr sz="2000" b="1" spc="-10" dirty="0">
                <a:latin typeface="Times New Roman"/>
                <a:cs typeface="Times New Roman"/>
              </a:rPr>
              <a:t>synchronization: </a:t>
            </a:r>
            <a:r>
              <a:rPr sz="2000" dirty="0">
                <a:latin typeface="Times New Roman"/>
                <a:cs typeface="Times New Roman"/>
              </a:rPr>
              <a:t>The </a:t>
            </a:r>
            <a:r>
              <a:rPr sz="2000" spc="-10" dirty="0">
                <a:latin typeface="Times New Roman"/>
                <a:cs typeface="Times New Roman"/>
              </a:rPr>
              <a:t>physical </a:t>
            </a:r>
            <a:r>
              <a:rPr sz="2000" spc="-15" dirty="0">
                <a:latin typeface="Times New Roman"/>
                <a:cs typeface="Times New Roman"/>
              </a:rPr>
              <a:t>layer </a:t>
            </a:r>
            <a:r>
              <a:rPr sz="2000" spc="-5" dirty="0">
                <a:latin typeface="Times New Roman"/>
                <a:cs typeface="Times New Roman"/>
              </a:rPr>
              <a:t>provides </a:t>
            </a:r>
            <a:r>
              <a:rPr sz="2000" spc="-10" dirty="0">
                <a:latin typeface="Times New Roman"/>
                <a:cs typeface="Times New Roman"/>
              </a:rPr>
              <a:t>the synchronization </a:t>
            </a:r>
            <a:r>
              <a:rPr sz="2000" dirty="0">
                <a:latin typeface="Times New Roman"/>
                <a:cs typeface="Times New Roman"/>
              </a:rPr>
              <a:t>of </a:t>
            </a:r>
            <a:r>
              <a:rPr sz="2000" spc="-10" dirty="0">
                <a:latin typeface="Times New Roman"/>
                <a:cs typeface="Times New Roman"/>
              </a:rPr>
              <a:t>the  </a:t>
            </a:r>
            <a:r>
              <a:rPr sz="2000" spc="-5" dirty="0">
                <a:latin typeface="Times New Roman"/>
                <a:cs typeface="Times New Roman"/>
              </a:rPr>
              <a:t>bits </a:t>
            </a:r>
            <a:r>
              <a:rPr sz="2000" dirty="0">
                <a:latin typeface="Times New Roman"/>
                <a:cs typeface="Times New Roman"/>
              </a:rPr>
              <a:t>by </a:t>
            </a:r>
            <a:r>
              <a:rPr sz="2000" spc="-5" dirty="0">
                <a:latin typeface="Times New Roman"/>
                <a:cs typeface="Times New Roman"/>
              </a:rPr>
              <a:t>providing a clock. </a:t>
            </a:r>
            <a:r>
              <a:rPr sz="2000" dirty="0">
                <a:latin typeface="Times New Roman"/>
                <a:cs typeface="Times New Roman"/>
              </a:rPr>
              <a:t>This </a:t>
            </a:r>
            <a:r>
              <a:rPr sz="2000" spc="-5" dirty="0">
                <a:latin typeface="Times New Roman"/>
                <a:cs typeface="Times New Roman"/>
              </a:rPr>
              <a:t>clock controls </a:t>
            </a:r>
            <a:r>
              <a:rPr sz="2000" dirty="0">
                <a:latin typeface="Times New Roman"/>
                <a:cs typeface="Times New Roman"/>
              </a:rPr>
              <a:t>both </a:t>
            </a:r>
            <a:r>
              <a:rPr sz="2000" spc="-10" dirty="0">
                <a:latin typeface="Times New Roman"/>
                <a:cs typeface="Times New Roman"/>
              </a:rPr>
              <a:t>sender and </a:t>
            </a:r>
            <a:r>
              <a:rPr sz="2000" spc="-5" dirty="0">
                <a:latin typeface="Times New Roman"/>
                <a:cs typeface="Times New Roman"/>
              </a:rPr>
              <a:t>receiver </a:t>
            </a:r>
            <a:r>
              <a:rPr sz="2000" spc="-15" dirty="0">
                <a:latin typeface="Times New Roman"/>
                <a:cs typeface="Times New Roman"/>
              </a:rPr>
              <a:t>thus  </a:t>
            </a:r>
            <a:r>
              <a:rPr sz="2000" spc="-5" dirty="0">
                <a:latin typeface="Times New Roman"/>
                <a:cs typeface="Times New Roman"/>
              </a:rPr>
              <a:t>providing </a:t>
            </a:r>
            <a:r>
              <a:rPr sz="2000" spc="-10" dirty="0">
                <a:latin typeface="Times New Roman"/>
                <a:cs typeface="Times New Roman"/>
              </a:rPr>
              <a:t>synchronization </a:t>
            </a:r>
            <a:r>
              <a:rPr sz="2000" spc="-5" dirty="0">
                <a:latin typeface="Times New Roman"/>
                <a:cs typeface="Times New Roman"/>
              </a:rPr>
              <a:t>at </a:t>
            </a:r>
            <a:r>
              <a:rPr sz="2000" dirty="0">
                <a:latin typeface="Times New Roman"/>
                <a:cs typeface="Times New Roman"/>
              </a:rPr>
              <a:t>bit</a:t>
            </a:r>
            <a:r>
              <a:rPr sz="2000" spc="25" dirty="0">
                <a:latin typeface="Times New Roman"/>
                <a:cs typeface="Times New Roman"/>
              </a:rPr>
              <a:t> </a:t>
            </a:r>
            <a:r>
              <a:rPr sz="2000" spc="-5" dirty="0">
                <a:latin typeface="Times New Roman"/>
                <a:cs typeface="Times New Roman"/>
              </a:rPr>
              <a:t>level.</a:t>
            </a:r>
            <a:endParaRPr sz="2000" dirty="0">
              <a:latin typeface="Times New Roman"/>
              <a:cs typeface="Times New Roman"/>
            </a:endParaRPr>
          </a:p>
          <a:p>
            <a:pPr>
              <a:lnSpc>
                <a:spcPct val="100000"/>
              </a:lnSpc>
              <a:spcBef>
                <a:spcPts val="45"/>
              </a:spcBef>
            </a:pPr>
            <a:endParaRPr sz="2050" dirty="0">
              <a:latin typeface="Times New Roman"/>
              <a:cs typeface="Times New Roman"/>
            </a:endParaRPr>
          </a:p>
          <a:p>
            <a:pPr marL="12700">
              <a:lnSpc>
                <a:spcPct val="100000"/>
              </a:lnSpc>
            </a:pPr>
            <a:r>
              <a:rPr sz="2000" b="1" dirty="0">
                <a:latin typeface="Times New Roman"/>
                <a:cs typeface="Times New Roman"/>
              </a:rPr>
              <a:t>Bit rate </a:t>
            </a:r>
            <a:r>
              <a:rPr sz="2000" b="1" spc="-10" dirty="0">
                <a:latin typeface="Times New Roman"/>
                <a:cs typeface="Times New Roman"/>
              </a:rPr>
              <a:t>control: </a:t>
            </a:r>
            <a:r>
              <a:rPr sz="2000" dirty="0">
                <a:latin typeface="Times New Roman"/>
                <a:cs typeface="Times New Roman"/>
              </a:rPr>
              <a:t>The </a:t>
            </a:r>
            <a:r>
              <a:rPr sz="2000" spc="-10" dirty="0">
                <a:latin typeface="Times New Roman"/>
                <a:cs typeface="Times New Roman"/>
              </a:rPr>
              <a:t>Physical </a:t>
            </a:r>
            <a:r>
              <a:rPr sz="2000" spc="-15" dirty="0">
                <a:latin typeface="Times New Roman"/>
                <a:cs typeface="Times New Roman"/>
              </a:rPr>
              <a:t>layer </a:t>
            </a:r>
            <a:r>
              <a:rPr sz="2000" spc="-5" dirty="0">
                <a:latin typeface="Times New Roman"/>
                <a:cs typeface="Times New Roman"/>
              </a:rPr>
              <a:t>also </a:t>
            </a:r>
            <a:r>
              <a:rPr sz="2000" spc="-10" dirty="0">
                <a:latin typeface="Times New Roman"/>
                <a:cs typeface="Times New Roman"/>
              </a:rPr>
              <a:t>defines the transmission </a:t>
            </a:r>
            <a:r>
              <a:rPr sz="2000" spc="-5" dirty="0">
                <a:latin typeface="Times New Roman"/>
                <a:cs typeface="Times New Roman"/>
              </a:rPr>
              <a:t>rate i.e.</a:t>
            </a:r>
            <a:r>
              <a:rPr sz="2000" spc="175" dirty="0">
                <a:latin typeface="Times New Roman"/>
                <a:cs typeface="Times New Roman"/>
              </a:rPr>
              <a:t> </a:t>
            </a:r>
            <a:r>
              <a:rPr sz="2000" spc="-10" dirty="0">
                <a:latin typeface="Times New Roman"/>
                <a:cs typeface="Times New Roman"/>
              </a:rPr>
              <a:t>the</a:t>
            </a:r>
            <a:endParaRPr sz="2000" dirty="0">
              <a:latin typeface="Times New Roman"/>
              <a:cs typeface="Times New Roman"/>
            </a:endParaRPr>
          </a:p>
          <a:p>
            <a:pPr marL="12700">
              <a:lnSpc>
                <a:spcPct val="100000"/>
              </a:lnSpc>
              <a:spcBef>
                <a:spcPts val="5"/>
              </a:spcBef>
            </a:pPr>
            <a:r>
              <a:rPr sz="2000" spc="-15" dirty="0">
                <a:latin typeface="Times New Roman"/>
                <a:cs typeface="Times New Roman"/>
              </a:rPr>
              <a:t>number </a:t>
            </a:r>
            <a:r>
              <a:rPr sz="2000" dirty="0">
                <a:latin typeface="Times New Roman"/>
                <a:cs typeface="Times New Roman"/>
              </a:rPr>
              <a:t>of </a:t>
            </a:r>
            <a:r>
              <a:rPr sz="2000" spc="-5" dirty="0">
                <a:latin typeface="Times New Roman"/>
                <a:cs typeface="Times New Roman"/>
              </a:rPr>
              <a:t>bits </a:t>
            </a:r>
            <a:r>
              <a:rPr sz="2000" spc="-10" dirty="0">
                <a:latin typeface="Times New Roman"/>
                <a:cs typeface="Times New Roman"/>
              </a:rPr>
              <a:t>sent </a:t>
            </a:r>
            <a:r>
              <a:rPr sz="2000" spc="-5" dirty="0">
                <a:latin typeface="Times New Roman"/>
                <a:cs typeface="Times New Roman"/>
              </a:rPr>
              <a:t>per</a:t>
            </a:r>
            <a:r>
              <a:rPr sz="2000" spc="60" dirty="0">
                <a:latin typeface="Times New Roman"/>
                <a:cs typeface="Times New Roman"/>
              </a:rPr>
              <a:t> </a:t>
            </a:r>
            <a:r>
              <a:rPr sz="2000" spc="-5" dirty="0">
                <a:latin typeface="Times New Roman"/>
                <a:cs typeface="Times New Roman"/>
              </a:rPr>
              <a:t>second.</a:t>
            </a:r>
            <a:endParaRPr sz="2000" dirty="0">
              <a:latin typeface="Times New Roman"/>
              <a:cs typeface="Times New Roman"/>
            </a:endParaRPr>
          </a:p>
          <a:p>
            <a:pPr>
              <a:lnSpc>
                <a:spcPct val="100000"/>
              </a:lnSpc>
              <a:spcBef>
                <a:spcPts val="45"/>
              </a:spcBef>
            </a:pPr>
            <a:endParaRPr sz="2050" dirty="0">
              <a:latin typeface="Times New Roman"/>
              <a:cs typeface="Times New Roman"/>
            </a:endParaRPr>
          </a:p>
          <a:p>
            <a:pPr marL="12700" marR="120014">
              <a:lnSpc>
                <a:spcPct val="100000"/>
              </a:lnSpc>
            </a:pPr>
            <a:r>
              <a:rPr sz="2000" b="1" spc="-5" dirty="0">
                <a:latin typeface="Times New Roman"/>
                <a:cs typeface="Times New Roman"/>
              </a:rPr>
              <a:t>Physical </a:t>
            </a:r>
            <a:r>
              <a:rPr sz="2000" b="1" dirty="0">
                <a:latin typeface="Times New Roman"/>
                <a:cs typeface="Times New Roman"/>
              </a:rPr>
              <a:t>topologies: </a:t>
            </a:r>
            <a:r>
              <a:rPr sz="2000" spc="-10" dirty="0">
                <a:latin typeface="Times New Roman"/>
                <a:cs typeface="Times New Roman"/>
              </a:rPr>
              <a:t>Physical </a:t>
            </a:r>
            <a:r>
              <a:rPr sz="2000" spc="-15" dirty="0">
                <a:latin typeface="Times New Roman"/>
                <a:cs typeface="Times New Roman"/>
              </a:rPr>
              <a:t>layer </a:t>
            </a:r>
            <a:r>
              <a:rPr sz="2000" spc="-5" dirty="0">
                <a:latin typeface="Times New Roman"/>
                <a:cs typeface="Times New Roman"/>
              </a:rPr>
              <a:t>specifies </a:t>
            </a:r>
            <a:r>
              <a:rPr sz="2000" spc="-10" dirty="0">
                <a:latin typeface="Times New Roman"/>
                <a:cs typeface="Times New Roman"/>
              </a:rPr>
              <a:t>the </a:t>
            </a:r>
            <a:r>
              <a:rPr sz="2000" spc="-25" dirty="0">
                <a:latin typeface="Times New Roman"/>
                <a:cs typeface="Times New Roman"/>
              </a:rPr>
              <a:t>way </a:t>
            </a:r>
            <a:r>
              <a:rPr sz="2000" spc="-5" dirty="0">
                <a:latin typeface="Times New Roman"/>
                <a:cs typeface="Times New Roman"/>
              </a:rPr>
              <a:t>in </a:t>
            </a:r>
            <a:r>
              <a:rPr sz="2000" spc="-20" dirty="0">
                <a:latin typeface="Times New Roman"/>
                <a:cs typeface="Times New Roman"/>
              </a:rPr>
              <a:t>which </a:t>
            </a:r>
            <a:r>
              <a:rPr sz="2000" spc="-10" dirty="0">
                <a:latin typeface="Times New Roman"/>
                <a:cs typeface="Times New Roman"/>
              </a:rPr>
              <a:t>the </a:t>
            </a:r>
            <a:r>
              <a:rPr sz="2000" spc="-15" dirty="0">
                <a:latin typeface="Times New Roman"/>
                <a:cs typeface="Times New Roman"/>
              </a:rPr>
              <a:t>different,  </a:t>
            </a:r>
            <a:r>
              <a:rPr sz="2000" spc="-5" dirty="0">
                <a:latin typeface="Times New Roman"/>
                <a:cs typeface="Times New Roman"/>
              </a:rPr>
              <a:t>devices/nodes </a:t>
            </a:r>
            <a:r>
              <a:rPr sz="2000" dirty="0">
                <a:latin typeface="Times New Roman"/>
                <a:cs typeface="Times New Roman"/>
              </a:rPr>
              <a:t>are </a:t>
            </a:r>
            <a:r>
              <a:rPr sz="2000" spc="-5" dirty="0">
                <a:latin typeface="Times New Roman"/>
                <a:cs typeface="Times New Roman"/>
              </a:rPr>
              <a:t>arranged in a </a:t>
            </a:r>
            <a:r>
              <a:rPr sz="2000" spc="-15" dirty="0">
                <a:latin typeface="Times New Roman"/>
                <a:cs typeface="Times New Roman"/>
              </a:rPr>
              <a:t>network </a:t>
            </a:r>
            <a:r>
              <a:rPr sz="2000" spc="-5" dirty="0">
                <a:latin typeface="Times New Roman"/>
                <a:cs typeface="Times New Roman"/>
              </a:rPr>
              <a:t>i.e. </a:t>
            </a:r>
            <a:r>
              <a:rPr sz="2000" spc="-10" dirty="0">
                <a:latin typeface="Times New Roman"/>
                <a:cs typeface="Times New Roman"/>
              </a:rPr>
              <a:t>bus, star </a:t>
            </a:r>
            <a:r>
              <a:rPr sz="2000" dirty="0">
                <a:latin typeface="Times New Roman"/>
                <a:cs typeface="Times New Roman"/>
              </a:rPr>
              <a:t>or </a:t>
            </a:r>
            <a:r>
              <a:rPr sz="2000" spc="-15" dirty="0">
                <a:latin typeface="Times New Roman"/>
                <a:cs typeface="Times New Roman"/>
              </a:rPr>
              <a:t>mesh</a:t>
            </a:r>
            <a:r>
              <a:rPr sz="2000" spc="170" dirty="0">
                <a:latin typeface="Times New Roman"/>
                <a:cs typeface="Times New Roman"/>
              </a:rPr>
              <a:t> </a:t>
            </a:r>
            <a:r>
              <a:rPr sz="2000" spc="-25" dirty="0">
                <a:latin typeface="Times New Roman"/>
                <a:cs typeface="Times New Roman"/>
              </a:rPr>
              <a:t>topolgy.</a:t>
            </a:r>
            <a:endParaRPr sz="2000" dirty="0">
              <a:latin typeface="Times New Roman"/>
              <a:cs typeface="Times New Roman"/>
            </a:endParaRPr>
          </a:p>
          <a:p>
            <a:pPr>
              <a:lnSpc>
                <a:spcPct val="100000"/>
              </a:lnSpc>
              <a:spcBef>
                <a:spcPts val="40"/>
              </a:spcBef>
            </a:pPr>
            <a:endParaRPr sz="2050" dirty="0">
              <a:latin typeface="Times New Roman"/>
              <a:cs typeface="Times New Roman"/>
            </a:endParaRPr>
          </a:p>
          <a:p>
            <a:pPr marL="12700" marR="251460" algn="just">
              <a:lnSpc>
                <a:spcPct val="100000"/>
              </a:lnSpc>
              <a:spcBef>
                <a:spcPts val="5"/>
              </a:spcBef>
            </a:pPr>
            <a:r>
              <a:rPr sz="2000" b="1" spc="-25" dirty="0">
                <a:latin typeface="Times New Roman"/>
                <a:cs typeface="Times New Roman"/>
              </a:rPr>
              <a:t>Transmission </a:t>
            </a:r>
            <a:r>
              <a:rPr sz="2000" b="1" spc="-15" dirty="0">
                <a:latin typeface="Times New Roman"/>
                <a:cs typeface="Times New Roman"/>
              </a:rPr>
              <a:t>mode: </a:t>
            </a:r>
            <a:r>
              <a:rPr sz="2000" spc="-10" dirty="0">
                <a:latin typeface="Times New Roman"/>
                <a:cs typeface="Times New Roman"/>
              </a:rPr>
              <a:t>Physical </a:t>
            </a:r>
            <a:r>
              <a:rPr sz="2000" spc="-15" dirty="0">
                <a:latin typeface="Times New Roman"/>
                <a:cs typeface="Times New Roman"/>
              </a:rPr>
              <a:t>layer </a:t>
            </a:r>
            <a:r>
              <a:rPr sz="2000" spc="-5" dirty="0">
                <a:latin typeface="Times New Roman"/>
                <a:cs typeface="Times New Roman"/>
              </a:rPr>
              <a:t>also </a:t>
            </a:r>
            <a:r>
              <a:rPr sz="2000" spc="-10" dirty="0">
                <a:latin typeface="Times New Roman"/>
                <a:cs typeface="Times New Roman"/>
              </a:rPr>
              <a:t>defines the </a:t>
            </a:r>
            <a:r>
              <a:rPr sz="2000" spc="-25" dirty="0">
                <a:latin typeface="Times New Roman"/>
                <a:cs typeface="Times New Roman"/>
              </a:rPr>
              <a:t>way </a:t>
            </a:r>
            <a:r>
              <a:rPr sz="2000" spc="-5" dirty="0">
                <a:latin typeface="Times New Roman"/>
                <a:cs typeface="Times New Roman"/>
              </a:rPr>
              <a:t>in </a:t>
            </a:r>
            <a:r>
              <a:rPr sz="2000" spc="-20" dirty="0">
                <a:latin typeface="Times New Roman"/>
                <a:cs typeface="Times New Roman"/>
              </a:rPr>
              <a:t>which </a:t>
            </a:r>
            <a:r>
              <a:rPr sz="2000" spc="-10" dirty="0">
                <a:latin typeface="Times New Roman"/>
                <a:cs typeface="Times New Roman"/>
              </a:rPr>
              <a:t>the </a:t>
            </a:r>
            <a:r>
              <a:rPr sz="2000" spc="-5" dirty="0">
                <a:latin typeface="Times New Roman"/>
                <a:cs typeface="Times New Roman"/>
              </a:rPr>
              <a:t>data  </a:t>
            </a:r>
            <a:r>
              <a:rPr sz="2000" spc="-20" dirty="0">
                <a:latin typeface="Times New Roman"/>
                <a:cs typeface="Times New Roman"/>
              </a:rPr>
              <a:t>flows </a:t>
            </a:r>
            <a:r>
              <a:rPr sz="2000" spc="-10" dirty="0">
                <a:latin typeface="Times New Roman"/>
                <a:cs typeface="Times New Roman"/>
              </a:rPr>
              <a:t>between the </a:t>
            </a:r>
            <a:r>
              <a:rPr sz="2000" spc="-20" dirty="0">
                <a:latin typeface="Times New Roman"/>
                <a:cs typeface="Times New Roman"/>
              </a:rPr>
              <a:t>two </a:t>
            </a:r>
            <a:r>
              <a:rPr sz="2000" spc="-5" dirty="0">
                <a:latin typeface="Times New Roman"/>
                <a:cs typeface="Times New Roman"/>
              </a:rPr>
              <a:t>connected devices. </a:t>
            </a:r>
            <a:r>
              <a:rPr sz="2000" dirty="0">
                <a:latin typeface="Times New Roman"/>
                <a:cs typeface="Times New Roman"/>
              </a:rPr>
              <a:t>The </a:t>
            </a:r>
            <a:r>
              <a:rPr sz="2000" spc="-10" dirty="0">
                <a:latin typeface="Times New Roman"/>
                <a:cs typeface="Times New Roman"/>
              </a:rPr>
              <a:t>various transmission modes  </a:t>
            </a:r>
            <a:r>
              <a:rPr sz="2000" spc="-5" dirty="0">
                <a:latin typeface="Times New Roman"/>
                <a:cs typeface="Times New Roman"/>
              </a:rPr>
              <a:t>possible are: </a:t>
            </a:r>
            <a:r>
              <a:rPr sz="2000" spc="-10" dirty="0">
                <a:latin typeface="Times New Roman"/>
                <a:cs typeface="Times New Roman"/>
              </a:rPr>
              <a:t>Simplex, half-duplex and</a:t>
            </a:r>
            <a:r>
              <a:rPr sz="2000" spc="110" dirty="0">
                <a:latin typeface="Times New Roman"/>
                <a:cs typeface="Times New Roman"/>
              </a:rPr>
              <a:t> </a:t>
            </a:r>
            <a:r>
              <a:rPr sz="2000" spc="-10" dirty="0">
                <a:latin typeface="Times New Roman"/>
                <a:cs typeface="Times New Roman"/>
              </a:rPr>
              <a:t>full-duplex.</a:t>
            </a:r>
            <a:endParaRPr sz="2000" dirty="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A00408-99D1-4080-AA9B-600D6937D6C4}"/>
              </a:ext>
            </a:extLst>
          </p:cNvPr>
          <p:cNvSpPr>
            <a:spLocks noGrp="1"/>
          </p:cNvSpPr>
          <p:nvPr>
            <p:ph type="title"/>
          </p:nvPr>
        </p:nvSpPr>
        <p:spPr>
          <a:xfrm>
            <a:off x="511017" y="203026"/>
            <a:ext cx="7442149" cy="738664"/>
          </a:xfrm>
        </p:spPr>
        <p:txBody>
          <a:bodyPr/>
          <a:lstStyle/>
          <a:p>
            <a:pPr algn="l"/>
            <a:r>
              <a:rPr lang="en-US" sz="3200" b="1" dirty="0">
                <a:latin typeface="Times New Roman"/>
                <a:cs typeface="Times New Roman"/>
              </a:rPr>
              <a:t>Data Link Layer </a:t>
            </a:r>
            <a:r>
              <a:rPr lang="en-US" sz="3200" b="1" spc="-5" dirty="0">
                <a:latin typeface="Times New Roman"/>
                <a:cs typeface="Times New Roman"/>
              </a:rPr>
              <a:t>(DLL) </a:t>
            </a:r>
            <a:r>
              <a:rPr lang="en-US" sz="3200" b="1" dirty="0">
                <a:latin typeface="Times New Roman"/>
                <a:cs typeface="Times New Roman"/>
              </a:rPr>
              <a:t>(Layer 2)</a:t>
            </a:r>
            <a:r>
              <a:rPr lang="en-US" sz="3200" b="1" spc="-175" dirty="0">
                <a:latin typeface="Times New Roman"/>
                <a:cs typeface="Times New Roman"/>
              </a:rPr>
              <a:t> </a:t>
            </a:r>
            <a:r>
              <a:rPr lang="en-US" sz="3200" b="1" dirty="0">
                <a:latin typeface="Times New Roman"/>
                <a:cs typeface="Times New Roman"/>
              </a:rPr>
              <a:t>:</a:t>
            </a:r>
            <a:r>
              <a:rPr lang="en-US" sz="3200" dirty="0">
                <a:latin typeface="Times New Roman"/>
                <a:cs typeface="Times New Roman"/>
              </a:rPr>
              <a:t/>
            </a:r>
            <a:br>
              <a:rPr lang="en-US" sz="3200" dirty="0">
                <a:latin typeface="Times New Roman"/>
                <a:cs typeface="Times New Roman"/>
              </a:rPr>
            </a:br>
            <a:endParaRPr lang="en-IN" sz="3200" dirty="0"/>
          </a:p>
        </p:txBody>
      </p:sp>
      <p:sp>
        <p:nvSpPr>
          <p:cNvPr id="3" name="Text Placeholder 2">
            <a:extLst>
              <a:ext uri="{FF2B5EF4-FFF2-40B4-BE49-F238E27FC236}">
                <a16:creationId xmlns:a16="http://schemas.microsoft.com/office/drawing/2014/main" xmlns="" id="{20105F24-99CE-4EA6-B75B-BC049983578A}"/>
              </a:ext>
            </a:extLst>
          </p:cNvPr>
          <p:cNvSpPr>
            <a:spLocks noGrp="1"/>
          </p:cNvSpPr>
          <p:nvPr>
            <p:ph type="body" idx="1"/>
          </p:nvPr>
        </p:nvSpPr>
        <p:spPr>
          <a:xfrm>
            <a:off x="535635" y="1259149"/>
            <a:ext cx="8141334" cy="738664"/>
          </a:xfrm>
        </p:spPr>
        <p:txBody>
          <a:bodyPr/>
          <a:lstStyle/>
          <a:p>
            <a:pPr algn="just"/>
            <a:r>
              <a:rPr lang="en-US" dirty="0">
                <a:latin typeface="Times New Roman" panose="02020603050405020304" pitchFamily="18" charset="0"/>
                <a:cs typeface="Times New Roman" panose="02020603050405020304" pitchFamily="18" charset="0"/>
              </a:rPr>
              <a:t>It is responsible for transmitting frames from one node to next node.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CD1D9BBA-5866-490C-B977-1F9189C014DC}"/>
              </a:ext>
            </a:extLst>
          </p:cNvPr>
          <p:cNvPicPr>
            <a:picLocks noChangeAspect="1"/>
          </p:cNvPicPr>
          <p:nvPr/>
        </p:nvPicPr>
        <p:blipFill>
          <a:blip r:embed="rId3"/>
          <a:stretch>
            <a:fillRect/>
          </a:stretch>
        </p:blipFill>
        <p:spPr>
          <a:xfrm>
            <a:off x="1503533" y="2743199"/>
            <a:ext cx="6205538" cy="2855651"/>
          </a:xfrm>
          <a:prstGeom prst="rect">
            <a:avLst/>
          </a:prstGeom>
        </p:spPr>
      </p:pic>
      <p:sp>
        <p:nvSpPr>
          <p:cNvPr id="6" name="object 5">
            <a:extLst>
              <a:ext uri="{FF2B5EF4-FFF2-40B4-BE49-F238E27FC236}">
                <a16:creationId xmlns:a16="http://schemas.microsoft.com/office/drawing/2014/main" xmlns="" id="{BA1F40C8-5D66-4214-82CE-912CF3B9B1C4}"/>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9CD6998F-A293-4810-91D0-E797E1D66DAA}"/>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8" name="object 2">
            <a:extLst>
              <a:ext uri="{FF2B5EF4-FFF2-40B4-BE49-F238E27FC236}">
                <a16:creationId xmlns:a16="http://schemas.microsoft.com/office/drawing/2014/main" xmlns="" id="{4A0E0783-D380-4F49-BBDB-E9559E31321F}"/>
              </a:ext>
            </a:extLst>
          </p:cNvPr>
          <p:cNvSpPr/>
          <p:nvPr/>
        </p:nvSpPr>
        <p:spPr>
          <a:xfrm>
            <a:off x="190500" y="7620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259025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251866" y="381380"/>
            <a:ext cx="8153400" cy="4954905"/>
          </a:xfrm>
          <a:prstGeom prst="rect">
            <a:avLst/>
          </a:prstGeom>
        </p:spPr>
        <p:txBody>
          <a:bodyPr vert="horz" wrap="square" lIns="0" tIns="13335" rIns="0" bIns="0" rtlCol="0">
            <a:spAutoFit/>
          </a:bodyPr>
          <a:lstStyle/>
          <a:p>
            <a:pPr marL="12700">
              <a:lnSpc>
                <a:spcPct val="100000"/>
              </a:lnSpc>
              <a:spcBef>
                <a:spcPts val="105"/>
              </a:spcBef>
            </a:pPr>
            <a:r>
              <a:rPr sz="2200" b="1" dirty="0">
                <a:latin typeface="Times New Roman"/>
                <a:cs typeface="Times New Roman"/>
              </a:rPr>
              <a:t>Data Link Layer </a:t>
            </a:r>
            <a:r>
              <a:rPr sz="2200" b="1" spc="-5" dirty="0">
                <a:latin typeface="Times New Roman"/>
                <a:cs typeface="Times New Roman"/>
              </a:rPr>
              <a:t>(DLL) </a:t>
            </a:r>
            <a:r>
              <a:rPr sz="2200" b="1" dirty="0">
                <a:latin typeface="Times New Roman"/>
                <a:cs typeface="Times New Roman"/>
              </a:rPr>
              <a:t>(Layer 2)</a:t>
            </a:r>
            <a:r>
              <a:rPr sz="2200" b="1" spc="-175" dirty="0">
                <a:latin typeface="Times New Roman"/>
                <a:cs typeface="Times New Roman"/>
              </a:rPr>
              <a:t> </a:t>
            </a:r>
            <a:r>
              <a:rPr sz="2200" b="1" dirty="0">
                <a:latin typeface="Times New Roman"/>
                <a:cs typeface="Times New Roman"/>
              </a:rPr>
              <a:t>:</a:t>
            </a:r>
            <a:endParaRPr sz="2200" dirty="0">
              <a:latin typeface="Times New Roman"/>
              <a:cs typeface="Times New Roman"/>
            </a:endParaRPr>
          </a:p>
          <a:p>
            <a:pPr>
              <a:lnSpc>
                <a:spcPct val="100000"/>
              </a:lnSpc>
              <a:spcBef>
                <a:spcPts val="45"/>
              </a:spcBef>
            </a:pPr>
            <a:endParaRPr sz="2050" dirty="0">
              <a:latin typeface="Times New Roman"/>
              <a:cs typeface="Times New Roman"/>
            </a:endParaRPr>
          </a:p>
          <a:p>
            <a:pPr marL="422275" indent="-345440">
              <a:lnSpc>
                <a:spcPct val="100000"/>
              </a:lnSpc>
              <a:buFont typeface="Arial"/>
              <a:buChar char="•"/>
              <a:tabLst>
                <a:tab pos="422275" algn="l"/>
                <a:tab pos="422909" algn="l"/>
              </a:tabLst>
            </a:pPr>
            <a:r>
              <a:rPr sz="2200" spc="5" dirty="0">
                <a:latin typeface="Times New Roman"/>
                <a:cs typeface="Times New Roman"/>
              </a:rPr>
              <a:t>The data link </a:t>
            </a:r>
            <a:r>
              <a:rPr sz="2200" dirty="0">
                <a:latin typeface="Times New Roman"/>
                <a:cs typeface="Times New Roman"/>
              </a:rPr>
              <a:t>layer </a:t>
            </a:r>
            <a:r>
              <a:rPr sz="2200" spc="5" dirty="0">
                <a:latin typeface="Times New Roman"/>
                <a:cs typeface="Times New Roman"/>
              </a:rPr>
              <a:t>is </a:t>
            </a:r>
            <a:r>
              <a:rPr sz="2200" dirty="0">
                <a:latin typeface="Times New Roman"/>
                <a:cs typeface="Times New Roman"/>
              </a:rPr>
              <a:t>responsible for the node </a:t>
            </a:r>
            <a:r>
              <a:rPr sz="2200" spc="5" dirty="0">
                <a:latin typeface="Times New Roman"/>
                <a:cs typeface="Times New Roman"/>
              </a:rPr>
              <a:t>to </a:t>
            </a:r>
            <a:r>
              <a:rPr sz="2200" dirty="0">
                <a:latin typeface="Times New Roman"/>
                <a:cs typeface="Times New Roman"/>
              </a:rPr>
              <a:t>node delivery of</a:t>
            </a:r>
            <a:r>
              <a:rPr sz="2200" spc="-305" dirty="0">
                <a:latin typeface="Times New Roman"/>
                <a:cs typeface="Times New Roman"/>
              </a:rPr>
              <a:t> </a:t>
            </a:r>
            <a:r>
              <a:rPr sz="2200" dirty="0">
                <a:latin typeface="Times New Roman"/>
                <a:cs typeface="Times New Roman"/>
              </a:rPr>
              <a:t>the</a:t>
            </a:r>
          </a:p>
          <a:p>
            <a:pPr marL="422275">
              <a:lnSpc>
                <a:spcPct val="100000"/>
              </a:lnSpc>
            </a:pPr>
            <a:r>
              <a:rPr sz="2200" spc="-5" dirty="0">
                <a:latin typeface="Times New Roman"/>
                <a:cs typeface="Times New Roman"/>
              </a:rPr>
              <a:t>message.</a:t>
            </a:r>
            <a:endParaRPr sz="2200" dirty="0">
              <a:latin typeface="Times New Roman"/>
              <a:cs typeface="Times New Roman"/>
            </a:endParaRPr>
          </a:p>
          <a:p>
            <a:pPr marL="422275" indent="-345440">
              <a:lnSpc>
                <a:spcPct val="100000"/>
              </a:lnSpc>
              <a:spcBef>
                <a:spcPts val="1320"/>
              </a:spcBef>
              <a:buFont typeface="Arial"/>
              <a:buChar char="•"/>
              <a:tabLst>
                <a:tab pos="422275" algn="l"/>
                <a:tab pos="422909" algn="l"/>
              </a:tabLst>
            </a:pPr>
            <a:r>
              <a:rPr sz="2200" spc="10" dirty="0">
                <a:latin typeface="Times New Roman"/>
                <a:cs typeface="Times New Roman"/>
              </a:rPr>
              <a:t>The </a:t>
            </a:r>
            <a:r>
              <a:rPr sz="2200" spc="-5" dirty="0">
                <a:latin typeface="Times New Roman"/>
                <a:cs typeface="Times New Roman"/>
              </a:rPr>
              <a:t>main </a:t>
            </a:r>
            <a:r>
              <a:rPr sz="2200" spc="5" dirty="0">
                <a:latin typeface="Times New Roman"/>
                <a:cs typeface="Times New Roman"/>
              </a:rPr>
              <a:t>function </a:t>
            </a:r>
            <a:r>
              <a:rPr sz="2200" dirty="0">
                <a:latin typeface="Times New Roman"/>
                <a:cs typeface="Times New Roman"/>
              </a:rPr>
              <a:t>of </a:t>
            </a:r>
            <a:r>
              <a:rPr sz="2200" spc="5" dirty="0">
                <a:latin typeface="Times New Roman"/>
                <a:cs typeface="Times New Roman"/>
              </a:rPr>
              <a:t>this </a:t>
            </a:r>
            <a:r>
              <a:rPr sz="2200" dirty="0">
                <a:latin typeface="Times New Roman"/>
                <a:cs typeface="Times New Roman"/>
              </a:rPr>
              <a:t>layer </a:t>
            </a:r>
            <a:r>
              <a:rPr sz="2200" spc="5" dirty="0">
                <a:latin typeface="Times New Roman"/>
                <a:cs typeface="Times New Roman"/>
              </a:rPr>
              <a:t>is to </a:t>
            </a:r>
            <a:r>
              <a:rPr sz="2200" spc="-15" dirty="0">
                <a:latin typeface="Times New Roman"/>
                <a:cs typeface="Times New Roman"/>
              </a:rPr>
              <a:t>make </a:t>
            </a:r>
            <a:r>
              <a:rPr sz="2200" spc="5" dirty="0">
                <a:latin typeface="Times New Roman"/>
                <a:cs typeface="Times New Roman"/>
              </a:rPr>
              <a:t>sure data transfer is</a:t>
            </a:r>
            <a:r>
              <a:rPr sz="2200" spc="-355" dirty="0">
                <a:latin typeface="Times New Roman"/>
                <a:cs typeface="Times New Roman"/>
              </a:rPr>
              <a:t> </a:t>
            </a:r>
            <a:r>
              <a:rPr sz="2200" spc="10" dirty="0">
                <a:latin typeface="Times New Roman"/>
                <a:cs typeface="Times New Roman"/>
              </a:rPr>
              <a:t>error-</a:t>
            </a:r>
            <a:endParaRPr sz="2200" dirty="0">
              <a:latin typeface="Times New Roman"/>
              <a:cs typeface="Times New Roman"/>
            </a:endParaRPr>
          </a:p>
          <a:p>
            <a:pPr marL="422275">
              <a:lnSpc>
                <a:spcPct val="100000"/>
              </a:lnSpc>
              <a:spcBef>
                <a:spcPts val="5"/>
              </a:spcBef>
            </a:pPr>
            <a:r>
              <a:rPr sz="2200" spc="5" dirty="0">
                <a:latin typeface="Times New Roman"/>
                <a:cs typeface="Times New Roman"/>
              </a:rPr>
              <a:t>free from </a:t>
            </a:r>
            <a:r>
              <a:rPr sz="2200" dirty="0">
                <a:latin typeface="Times New Roman"/>
                <a:cs typeface="Times New Roman"/>
              </a:rPr>
              <a:t>one node </a:t>
            </a:r>
            <a:r>
              <a:rPr sz="2200" spc="5" dirty="0">
                <a:latin typeface="Times New Roman"/>
                <a:cs typeface="Times New Roman"/>
              </a:rPr>
              <a:t>to </a:t>
            </a:r>
            <a:r>
              <a:rPr sz="2200" spc="-10" dirty="0">
                <a:latin typeface="Times New Roman"/>
                <a:cs typeface="Times New Roman"/>
              </a:rPr>
              <a:t>another, </a:t>
            </a:r>
            <a:r>
              <a:rPr sz="2200" spc="-5" dirty="0">
                <a:latin typeface="Times New Roman"/>
                <a:cs typeface="Times New Roman"/>
              </a:rPr>
              <a:t>over </a:t>
            </a:r>
            <a:r>
              <a:rPr sz="2200" dirty="0">
                <a:latin typeface="Times New Roman"/>
                <a:cs typeface="Times New Roman"/>
              </a:rPr>
              <a:t>the physical</a:t>
            </a:r>
            <a:r>
              <a:rPr sz="2200" spc="-200" dirty="0">
                <a:latin typeface="Times New Roman"/>
                <a:cs typeface="Times New Roman"/>
              </a:rPr>
              <a:t> </a:t>
            </a:r>
            <a:r>
              <a:rPr sz="2200" spc="-20" dirty="0">
                <a:latin typeface="Times New Roman"/>
                <a:cs typeface="Times New Roman"/>
              </a:rPr>
              <a:t>layer.</a:t>
            </a:r>
            <a:endParaRPr sz="2200" dirty="0">
              <a:latin typeface="Times New Roman"/>
              <a:cs typeface="Times New Roman"/>
            </a:endParaRPr>
          </a:p>
          <a:p>
            <a:pPr marL="422275" indent="-345440">
              <a:lnSpc>
                <a:spcPct val="100000"/>
              </a:lnSpc>
              <a:spcBef>
                <a:spcPts val="1320"/>
              </a:spcBef>
              <a:buFont typeface="Arial"/>
              <a:buChar char="•"/>
              <a:tabLst>
                <a:tab pos="422275" algn="l"/>
                <a:tab pos="422909" algn="l"/>
              </a:tabLst>
            </a:pPr>
            <a:r>
              <a:rPr sz="2200" spc="5" dirty="0">
                <a:latin typeface="Times New Roman"/>
                <a:cs typeface="Times New Roman"/>
              </a:rPr>
              <a:t>When </a:t>
            </a:r>
            <a:r>
              <a:rPr sz="2200" dirty="0">
                <a:latin typeface="Times New Roman"/>
                <a:cs typeface="Times New Roman"/>
              </a:rPr>
              <a:t>a packet arrives </a:t>
            </a:r>
            <a:r>
              <a:rPr sz="2200" spc="5" dirty="0">
                <a:latin typeface="Times New Roman"/>
                <a:cs typeface="Times New Roman"/>
              </a:rPr>
              <a:t>in </a:t>
            </a:r>
            <a:r>
              <a:rPr sz="2200" dirty="0">
                <a:latin typeface="Times New Roman"/>
                <a:cs typeface="Times New Roman"/>
              </a:rPr>
              <a:t>a network, </a:t>
            </a:r>
            <a:r>
              <a:rPr sz="2200" spc="5" dirty="0">
                <a:latin typeface="Times New Roman"/>
                <a:cs typeface="Times New Roman"/>
              </a:rPr>
              <a:t>it is the </a:t>
            </a:r>
            <a:r>
              <a:rPr sz="2200" dirty="0">
                <a:latin typeface="Times New Roman"/>
                <a:cs typeface="Times New Roman"/>
              </a:rPr>
              <a:t>responsibility of DLL</a:t>
            </a:r>
            <a:r>
              <a:rPr sz="2200" spc="-385" dirty="0">
                <a:latin typeface="Times New Roman"/>
                <a:cs typeface="Times New Roman"/>
              </a:rPr>
              <a:t> </a:t>
            </a:r>
            <a:r>
              <a:rPr sz="2200" spc="5" dirty="0">
                <a:latin typeface="Times New Roman"/>
                <a:cs typeface="Times New Roman"/>
              </a:rPr>
              <a:t>to</a:t>
            </a:r>
            <a:endParaRPr sz="2200" dirty="0">
              <a:latin typeface="Times New Roman"/>
              <a:cs typeface="Times New Roman"/>
            </a:endParaRPr>
          </a:p>
          <a:p>
            <a:pPr marL="422275">
              <a:lnSpc>
                <a:spcPct val="100000"/>
              </a:lnSpc>
            </a:pPr>
            <a:r>
              <a:rPr sz="2200" dirty="0">
                <a:latin typeface="Times New Roman"/>
                <a:cs typeface="Times New Roman"/>
              </a:rPr>
              <a:t>transmit it </a:t>
            </a:r>
            <a:r>
              <a:rPr sz="2200" spc="5" dirty="0">
                <a:latin typeface="Times New Roman"/>
                <a:cs typeface="Times New Roman"/>
              </a:rPr>
              <a:t>to </a:t>
            </a:r>
            <a:r>
              <a:rPr sz="2200" dirty="0">
                <a:latin typeface="Times New Roman"/>
                <a:cs typeface="Times New Roman"/>
              </a:rPr>
              <a:t>the </a:t>
            </a:r>
            <a:r>
              <a:rPr sz="2200" spc="-5" dirty="0">
                <a:latin typeface="Times New Roman"/>
                <a:cs typeface="Times New Roman"/>
              </a:rPr>
              <a:t>Host </a:t>
            </a:r>
            <a:r>
              <a:rPr sz="2200" spc="5" dirty="0">
                <a:latin typeface="Times New Roman"/>
                <a:cs typeface="Times New Roman"/>
              </a:rPr>
              <a:t>using its MAC</a:t>
            </a:r>
            <a:r>
              <a:rPr sz="2200" spc="-235" dirty="0">
                <a:latin typeface="Times New Roman"/>
                <a:cs typeface="Times New Roman"/>
              </a:rPr>
              <a:t> </a:t>
            </a:r>
            <a:r>
              <a:rPr sz="2200" spc="5" dirty="0">
                <a:latin typeface="Times New Roman"/>
                <a:cs typeface="Times New Roman"/>
              </a:rPr>
              <a:t>address.</a:t>
            </a:r>
            <a:endParaRPr sz="2200" dirty="0">
              <a:latin typeface="Times New Roman"/>
              <a:cs typeface="Times New Roman"/>
            </a:endParaRPr>
          </a:p>
          <a:p>
            <a:pPr>
              <a:lnSpc>
                <a:spcPct val="100000"/>
              </a:lnSpc>
              <a:spcBef>
                <a:spcPts val="5"/>
              </a:spcBef>
            </a:pPr>
            <a:endParaRPr sz="3050" dirty="0">
              <a:latin typeface="Times New Roman"/>
              <a:cs typeface="Times New Roman"/>
            </a:endParaRPr>
          </a:p>
          <a:p>
            <a:pPr marL="77470">
              <a:lnSpc>
                <a:spcPct val="100000"/>
              </a:lnSpc>
            </a:pPr>
            <a:r>
              <a:rPr sz="2200" dirty="0">
                <a:latin typeface="Times New Roman"/>
                <a:cs typeface="Times New Roman"/>
              </a:rPr>
              <a:t>Data Link </a:t>
            </a:r>
            <a:r>
              <a:rPr sz="2200" spc="-5" dirty="0">
                <a:latin typeface="Times New Roman"/>
                <a:cs typeface="Times New Roman"/>
              </a:rPr>
              <a:t>Layer </a:t>
            </a:r>
            <a:r>
              <a:rPr sz="2200" spc="5" dirty="0">
                <a:latin typeface="Times New Roman"/>
                <a:cs typeface="Times New Roman"/>
              </a:rPr>
              <a:t>is </a:t>
            </a:r>
            <a:r>
              <a:rPr sz="2200" dirty="0">
                <a:latin typeface="Times New Roman"/>
                <a:cs typeface="Times New Roman"/>
              </a:rPr>
              <a:t>divided </a:t>
            </a:r>
            <a:r>
              <a:rPr sz="2200" spc="5" dirty="0">
                <a:latin typeface="Times New Roman"/>
                <a:cs typeface="Times New Roman"/>
              </a:rPr>
              <a:t>into </a:t>
            </a:r>
            <a:r>
              <a:rPr sz="2200" dirty="0">
                <a:latin typeface="Times New Roman"/>
                <a:cs typeface="Times New Roman"/>
              </a:rPr>
              <a:t>two sub layers</a:t>
            </a:r>
            <a:r>
              <a:rPr sz="2200" spc="-170" dirty="0">
                <a:latin typeface="Times New Roman"/>
                <a:cs typeface="Times New Roman"/>
              </a:rPr>
              <a:t> </a:t>
            </a:r>
            <a:r>
              <a:rPr sz="2200" dirty="0">
                <a:latin typeface="Times New Roman"/>
                <a:cs typeface="Times New Roman"/>
              </a:rPr>
              <a:t>:</a:t>
            </a:r>
          </a:p>
          <a:p>
            <a:pPr>
              <a:lnSpc>
                <a:spcPct val="100000"/>
              </a:lnSpc>
              <a:spcBef>
                <a:spcPts val="55"/>
              </a:spcBef>
            </a:pPr>
            <a:endParaRPr sz="2250" dirty="0">
              <a:latin typeface="Times New Roman"/>
              <a:cs typeface="Times New Roman"/>
            </a:endParaRPr>
          </a:p>
          <a:p>
            <a:pPr marL="422275" indent="-345440">
              <a:lnSpc>
                <a:spcPct val="100000"/>
              </a:lnSpc>
              <a:buFont typeface="Arial"/>
              <a:buChar char="•"/>
              <a:tabLst>
                <a:tab pos="422275" algn="l"/>
                <a:tab pos="422909" algn="l"/>
              </a:tabLst>
            </a:pPr>
            <a:r>
              <a:rPr sz="2200" b="1" dirty="0">
                <a:latin typeface="Times New Roman"/>
                <a:cs typeface="Times New Roman"/>
              </a:rPr>
              <a:t>Logical Link </a:t>
            </a:r>
            <a:r>
              <a:rPr sz="2200" b="1" spc="-5" dirty="0">
                <a:latin typeface="Times New Roman"/>
                <a:cs typeface="Times New Roman"/>
              </a:rPr>
              <a:t>Control</a:t>
            </a:r>
            <a:r>
              <a:rPr sz="2200" b="1" spc="-90" dirty="0">
                <a:latin typeface="Times New Roman"/>
                <a:cs typeface="Times New Roman"/>
              </a:rPr>
              <a:t> </a:t>
            </a:r>
            <a:r>
              <a:rPr sz="2200" b="1" spc="-5" dirty="0">
                <a:latin typeface="Times New Roman"/>
                <a:cs typeface="Times New Roman"/>
              </a:rPr>
              <a:t>(LLC)</a:t>
            </a:r>
            <a:endParaRPr sz="2200" dirty="0">
              <a:latin typeface="Times New Roman"/>
              <a:cs typeface="Times New Roman"/>
            </a:endParaRPr>
          </a:p>
          <a:p>
            <a:pPr marL="422275" indent="-345440">
              <a:lnSpc>
                <a:spcPct val="100000"/>
              </a:lnSpc>
              <a:spcBef>
                <a:spcPts val="1200"/>
              </a:spcBef>
              <a:buFont typeface="Arial"/>
              <a:buChar char="•"/>
              <a:tabLst>
                <a:tab pos="422275" algn="l"/>
                <a:tab pos="422909" algn="l"/>
              </a:tabLst>
            </a:pPr>
            <a:r>
              <a:rPr sz="2200" b="1" spc="5" dirty="0">
                <a:latin typeface="Times New Roman"/>
                <a:cs typeface="Times New Roman"/>
              </a:rPr>
              <a:t>Media </a:t>
            </a:r>
            <a:r>
              <a:rPr sz="2200" b="1" dirty="0">
                <a:latin typeface="Times New Roman"/>
                <a:cs typeface="Times New Roman"/>
              </a:rPr>
              <a:t>Access </a:t>
            </a:r>
            <a:r>
              <a:rPr sz="2200" b="1" spc="-5" dirty="0">
                <a:latin typeface="Times New Roman"/>
                <a:cs typeface="Times New Roman"/>
              </a:rPr>
              <a:t>Control</a:t>
            </a:r>
            <a:r>
              <a:rPr sz="2200" b="1" spc="-240" dirty="0">
                <a:latin typeface="Times New Roman"/>
                <a:cs typeface="Times New Roman"/>
              </a:rPr>
              <a:t> </a:t>
            </a:r>
            <a:r>
              <a:rPr sz="2200" b="1" dirty="0">
                <a:latin typeface="Times New Roman"/>
                <a:cs typeface="Times New Roman"/>
              </a:rPr>
              <a:t>(MAC)</a:t>
            </a:r>
            <a:endParaRPr sz="2200" dirty="0">
              <a:latin typeface="Times New Roman"/>
              <a:cs typeface="Times New Roman"/>
            </a:endParaRP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321970" y="381380"/>
            <a:ext cx="8281034" cy="5861685"/>
          </a:xfrm>
          <a:prstGeom prst="rect">
            <a:avLst/>
          </a:prstGeom>
        </p:spPr>
        <p:txBody>
          <a:bodyPr vert="horz" wrap="square" lIns="0" tIns="13335" rIns="0" bIns="0" rtlCol="0">
            <a:spAutoFit/>
          </a:bodyPr>
          <a:lstStyle/>
          <a:p>
            <a:pPr marL="12700">
              <a:lnSpc>
                <a:spcPct val="100000"/>
              </a:lnSpc>
              <a:spcBef>
                <a:spcPts val="105"/>
              </a:spcBef>
            </a:pPr>
            <a:r>
              <a:rPr sz="2200" b="1" dirty="0">
                <a:latin typeface="Times New Roman"/>
                <a:cs typeface="Times New Roman"/>
              </a:rPr>
              <a:t>Data Link Layer </a:t>
            </a:r>
            <a:r>
              <a:rPr sz="2200" b="1" spc="-5" dirty="0">
                <a:latin typeface="Times New Roman"/>
                <a:cs typeface="Times New Roman"/>
              </a:rPr>
              <a:t>(DLL) </a:t>
            </a:r>
            <a:r>
              <a:rPr sz="2200" b="1" dirty="0">
                <a:latin typeface="Times New Roman"/>
                <a:cs typeface="Times New Roman"/>
              </a:rPr>
              <a:t>(Layer 2)</a:t>
            </a:r>
            <a:r>
              <a:rPr sz="2200" b="1" spc="-175" dirty="0">
                <a:latin typeface="Times New Roman"/>
                <a:cs typeface="Times New Roman"/>
              </a:rPr>
              <a:t> </a:t>
            </a:r>
            <a:r>
              <a:rPr sz="2200" b="1" dirty="0">
                <a:latin typeface="Times New Roman"/>
                <a:cs typeface="Times New Roman"/>
              </a:rPr>
              <a:t>:</a:t>
            </a:r>
            <a:endParaRPr sz="2200" dirty="0">
              <a:latin typeface="Times New Roman"/>
              <a:cs typeface="Times New Roman"/>
            </a:endParaRPr>
          </a:p>
          <a:p>
            <a:pPr>
              <a:lnSpc>
                <a:spcPct val="100000"/>
              </a:lnSpc>
              <a:spcBef>
                <a:spcPts val="20"/>
              </a:spcBef>
            </a:pPr>
            <a:endParaRPr sz="2350" dirty="0">
              <a:latin typeface="Times New Roman"/>
              <a:cs typeface="Times New Roman"/>
            </a:endParaRPr>
          </a:p>
          <a:p>
            <a:pPr marL="40640">
              <a:lnSpc>
                <a:spcPct val="100000"/>
              </a:lnSpc>
              <a:spcBef>
                <a:spcPts val="5"/>
              </a:spcBef>
            </a:pPr>
            <a:r>
              <a:rPr sz="2200" b="1" dirty="0">
                <a:latin typeface="Times New Roman"/>
                <a:cs typeface="Times New Roman"/>
              </a:rPr>
              <a:t>Logical Link </a:t>
            </a:r>
            <a:r>
              <a:rPr sz="2200" b="1" spc="-5" dirty="0">
                <a:latin typeface="Times New Roman"/>
                <a:cs typeface="Times New Roman"/>
              </a:rPr>
              <a:t>Control</a:t>
            </a:r>
            <a:r>
              <a:rPr sz="2200" b="1" spc="-100" dirty="0">
                <a:latin typeface="Times New Roman"/>
                <a:cs typeface="Times New Roman"/>
              </a:rPr>
              <a:t> </a:t>
            </a:r>
            <a:r>
              <a:rPr sz="2200" b="1" spc="-5" dirty="0">
                <a:latin typeface="Times New Roman"/>
                <a:cs typeface="Times New Roman"/>
              </a:rPr>
              <a:t>(LLC)</a:t>
            </a:r>
            <a:endParaRPr sz="2200" dirty="0">
              <a:latin typeface="Times New Roman"/>
              <a:cs typeface="Times New Roman"/>
            </a:endParaRPr>
          </a:p>
          <a:p>
            <a:pPr marL="385445" marR="5080" indent="-344805">
              <a:lnSpc>
                <a:spcPct val="100000"/>
              </a:lnSpc>
              <a:spcBef>
                <a:spcPts val="1200"/>
              </a:spcBef>
              <a:buFont typeface="Arial"/>
              <a:buChar char="•"/>
              <a:tabLst>
                <a:tab pos="384810" algn="l"/>
                <a:tab pos="386080" algn="l"/>
              </a:tabLst>
            </a:pPr>
            <a:r>
              <a:rPr sz="2200" spc="10" dirty="0">
                <a:latin typeface="Times New Roman"/>
                <a:cs typeface="Times New Roman"/>
              </a:rPr>
              <a:t>The </a:t>
            </a:r>
            <a:r>
              <a:rPr sz="2200" dirty="0">
                <a:latin typeface="Times New Roman"/>
                <a:cs typeface="Times New Roman"/>
              </a:rPr>
              <a:t>packet received </a:t>
            </a:r>
            <a:r>
              <a:rPr sz="2200" spc="5" dirty="0">
                <a:latin typeface="Times New Roman"/>
                <a:cs typeface="Times New Roman"/>
              </a:rPr>
              <a:t>from </a:t>
            </a:r>
            <a:r>
              <a:rPr sz="2200" dirty="0">
                <a:latin typeface="Times New Roman"/>
                <a:cs typeface="Times New Roman"/>
              </a:rPr>
              <a:t>Network layer </a:t>
            </a:r>
            <a:r>
              <a:rPr sz="2200" spc="5" dirty="0">
                <a:latin typeface="Times New Roman"/>
                <a:cs typeface="Times New Roman"/>
              </a:rPr>
              <a:t>is further </a:t>
            </a:r>
            <a:r>
              <a:rPr sz="2200" dirty="0">
                <a:latin typeface="Times New Roman"/>
                <a:cs typeface="Times New Roman"/>
              </a:rPr>
              <a:t>divided </a:t>
            </a:r>
            <a:r>
              <a:rPr sz="2200" spc="5" dirty="0">
                <a:latin typeface="Times New Roman"/>
                <a:cs typeface="Times New Roman"/>
              </a:rPr>
              <a:t>into</a:t>
            </a:r>
            <a:r>
              <a:rPr sz="2200" spc="-210" dirty="0">
                <a:latin typeface="Times New Roman"/>
                <a:cs typeface="Times New Roman"/>
              </a:rPr>
              <a:t> </a:t>
            </a:r>
            <a:r>
              <a:rPr sz="2200" dirty="0">
                <a:latin typeface="Times New Roman"/>
                <a:cs typeface="Times New Roman"/>
              </a:rPr>
              <a:t>frames  </a:t>
            </a:r>
            <a:r>
              <a:rPr sz="2200" spc="5" dirty="0">
                <a:latin typeface="Times New Roman"/>
                <a:cs typeface="Times New Roman"/>
              </a:rPr>
              <a:t>depending </a:t>
            </a:r>
            <a:r>
              <a:rPr sz="2200" dirty="0">
                <a:latin typeface="Times New Roman"/>
                <a:cs typeface="Times New Roman"/>
              </a:rPr>
              <a:t>on </a:t>
            </a:r>
            <a:r>
              <a:rPr sz="2200" spc="5" dirty="0">
                <a:latin typeface="Times New Roman"/>
                <a:cs typeface="Times New Roman"/>
              </a:rPr>
              <a:t>the </a:t>
            </a:r>
            <a:r>
              <a:rPr sz="2200" spc="-5" dirty="0">
                <a:latin typeface="Times New Roman"/>
                <a:cs typeface="Times New Roman"/>
              </a:rPr>
              <a:t>frame </a:t>
            </a:r>
            <a:r>
              <a:rPr sz="2200" dirty="0">
                <a:latin typeface="Times New Roman"/>
                <a:cs typeface="Times New Roman"/>
              </a:rPr>
              <a:t>size of NIC(Network Interface</a:t>
            </a:r>
            <a:r>
              <a:rPr sz="2200" spc="-100" dirty="0">
                <a:latin typeface="Times New Roman"/>
                <a:cs typeface="Times New Roman"/>
              </a:rPr>
              <a:t> </a:t>
            </a:r>
            <a:r>
              <a:rPr sz="2200" spc="5" dirty="0">
                <a:latin typeface="Times New Roman"/>
                <a:cs typeface="Times New Roman"/>
              </a:rPr>
              <a:t>Card).</a:t>
            </a:r>
            <a:endParaRPr sz="2200" dirty="0">
              <a:latin typeface="Times New Roman"/>
              <a:cs typeface="Times New Roman"/>
            </a:endParaRPr>
          </a:p>
          <a:p>
            <a:pPr marL="455295" indent="-415290">
              <a:lnSpc>
                <a:spcPct val="100000"/>
              </a:lnSpc>
              <a:spcBef>
                <a:spcPts val="5"/>
              </a:spcBef>
              <a:buFont typeface="Arial"/>
              <a:buChar char="•"/>
              <a:tabLst>
                <a:tab pos="455295" algn="l"/>
                <a:tab pos="455930" algn="l"/>
              </a:tabLst>
            </a:pPr>
            <a:r>
              <a:rPr sz="2200" dirty="0">
                <a:latin typeface="Times New Roman"/>
                <a:cs typeface="Times New Roman"/>
              </a:rPr>
              <a:t>DLL</a:t>
            </a:r>
            <a:r>
              <a:rPr sz="2200" spc="-85" dirty="0">
                <a:latin typeface="Times New Roman"/>
                <a:cs typeface="Times New Roman"/>
              </a:rPr>
              <a:t> </a:t>
            </a:r>
            <a:r>
              <a:rPr sz="2200" dirty="0">
                <a:latin typeface="Times New Roman"/>
                <a:cs typeface="Times New Roman"/>
              </a:rPr>
              <a:t>also</a:t>
            </a:r>
            <a:r>
              <a:rPr sz="2200" spc="-45" dirty="0">
                <a:latin typeface="Times New Roman"/>
                <a:cs typeface="Times New Roman"/>
              </a:rPr>
              <a:t> </a:t>
            </a:r>
            <a:r>
              <a:rPr sz="2200" dirty="0">
                <a:latin typeface="Times New Roman"/>
                <a:cs typeface="Times New Roman"/>
              </a:rPr>
              <a:t>encapsulates</a:t>
            </a:r>
            <a:r>
              <a:rPr sz="2200" spc="-70" dirty="0">
                <a:latin typeface="Times New Roman"/>
                <a:cs typeface="Times New Roman"/>
              </a:rPr>
              <a:t> </a:t>
            </a:r>
            <a:r>
              <a:rPr sz="2200" dirty="0">
                <a:latin typeface="Times New Roman"/>
                <a:cs typeface="Times New Roman"/>
              </a:rPr>
              <a:t>Sender</a:t>
            </a:r>
            <a:r>
              <a:rPr sz="2200" spc="-45" dirty="0">
                <a:latin typeface="Times New Roman"/>
                <a:cs typeface="Times New Roman"/>
              </a:rPr>
              <a:t> </a:t>
            </a:r>
            <a:r>
              <a:rPr sz="2200" spc="5" dirty="0">
                <a:latin typeface="Times New Roman"/>
                <a:cs typeface="Times New Roman"/>
              </a:rPr>
              <a:t>and</a:t>
            </a:r>
            <a:r>
              <a:rPr sz="2200" dirty="0">
                <a:latin typeface="Times New Roman"/>
                <a:cs typeface="Times New Roman"/>
              </a:rPr>
              <a:t> </a:t>
            </a:r>
            <a:r>
              <a:rPr sz="2200" spc="-5" dirty="0">
                <a:latin typeface="Times New Roman"/>
                <a:cs typeface="Times New Roman"/>
              </a:rPr>
              <a:t>Receiver’s</a:t>
            </a:r>
            <a:r>
              <a:rPr sz="2200" spc="-45" dirty="0">
                <a:latin typeface="Times New Roman"/>
                <a:cs typeface="Times New Roman"/>
              </a:rPr>
              <a:t> </a:t>
            </a:r>
            <a:r>
              <a:rPr sz="2200" dirty="0">
                <a:latin typeface="Times New Roman"/>
                <a:cs typeface="Times New Roman"/>
              </a:rPr>
              <a:t>MAC</a:t>
            </a:r>
            <a:r>
              <a:rPr sz="2200" spc="-35" dirty="0">
                <a:latin typeface="Times New Roman"/>
                <a:cs typeface="Times New Roman"/>
              </a:rPr>
              <a:t> </a:t>
            </a:r>
            <a:r>
              <a:rPr sz="2200" spc="5" dirty="0">
                <a:latin typeface="Times New Roman"/>
                <a:cs typeface="Times New Roman"/>
              </a:rPr>
              <a:t>address</a:t>
            </a:r>
            <a:r>
              <a:rPr sz="2200" spc="-70" dirty="0">
                <a:latin typeface="Times New Roman"/>
                <a:cs typeface="Times New Roman"/>
              </a:rPr>
              <a:t> </a:t>
            </a:r>
            <a:r>
              <a:rPr sz="2200" spc="5" dirty="0">
                <a:latin typeface="Times New Roman"/>
                <a:cs typeface="Times New Roman"/>
              </a:rPr>
              <a:t>in</a:t>
            </a:r>
            <a:r>
              <a:rPr sz="2200" spc="-20" dirty="0">
                <a:latin typeface="Times New Roman"/>
                <a:cs typeface="Times New Roman"/>
              </a:rPr>
              <a:t> </a:t>
            </a:r>
            <a:r>
              <a:rPr sz="2200" spc="5" dirty="0">
                <a:latin typeface="Times New Roman"/>
                <a:cs typeface="Times New Roman"/>
              </a:rPr>
              <a:t>the</a:t>
            </a:r>
            <a:endParaRPr sz="2200" dirty="0">
              <a:latin typeface="Times New Roman"/>
              <a:cs typeface="Times New Roman"/>
            </a:endParaRPr>
          </a:p>
          <a:p>
            <a:pPr marL="385445">
              <a:lnSpc>
                <a:spcPct val="100000"/>
              </a:lnSpc>
            </a:pPr>
            <a:r>
              <a:rPr sz="2200" spc="-15" dirty="0">
                <a:latin typeface="Times New Roman"/>
                <a:cs typeface="Times New Roman"/>
              </a:rPr>
              <a:t>header.</a:t>
            </a:r>
            <a:endParaRPr sz="2200" dirty="0">
              <a:latin typeface="Times New Roman"/>
              <a:cs typeface="Times New Roman"/>
            </a:endParaRPr>
          </a:p>
          <a:p>
            <a:pPr marL="40640">
              <a:lnSpc>
                <a:spcPct val="100000"/>
              </a:lnSpc>
              <a:spcBef>
                <a:spcPts val="1200"/>
              </a:spcBef>
            </a:pPr>
            <a:r>
              <a:rPr sz="2200" b="1" spc="5" dirty="0">
                <a:latin typeface="Times New Roman"/>
                <a:cs typeface="Times New Roman"/>
              </a:rPr>
              <a:t>Media </a:t>
            </a:r>
            <a:r>
              <a:rPr sz="2200" b="1" dirty="0">
                <a:latin typeface="Times New Roman"/>
                <a:cs typeface="Times New Roman"/>
              </a:rPr>
              <a:t>Access </a:t>
            </a:r>
            <a:r>
              <a:rPr sz="2200" b="1" spc="-5" dirty="0">
                <a:latin typeface="Times New Roman"/>
                <a:cs typeface="Times New Roman"/>
              </a:rPr>
              <a:t>Control</a:t>
            </a:r>
            <a:r>
              <a:rPr sz="2200" b="1" spc="-240" dirty="0">
                <a:latin typeface="Times New Roman"/>
                <a:cs typeface="Times New Roman"/>
              </a:rPr>
              <a:t> </a:t>
            </a:r>
            <a:r>
              <a:rPr sz="2200" b="1" dirty="0">
                <a:latin typeface="Times New Roman"/>
                <a:cs typeface="Times New Roman"/>
              </a:rPr>
              <a:t>(MAC)</a:t>
            </a:r>
            <a:endParaRPr sz="2200" dirty="0">
              <a:latin typeface="Times New Roman"/>
              <a:cs typeface="Times New Roman"/>
            </a:endParaRPr>
          </a:p>
          <a:p>
            <a:pPr marL="385445" marR="98425" indent="-344805">
              <a:lnSpc>
                <a:spcPct val="100000"/>
              </a:lnSpc>
              <a:spcBef>
                <a:spcPts val="1205"/>
              </a:spcBef>
              <a:buFont typeface="Arial"/>
              <a:buChar char="•"/>
              <a:tabLst>
                <a:tab pos="384810" algn="l"/>
                <a:tab pos="386080" algn="l"/>
              </a:tabLst>
            </a:pPr>
            <a:r>
              <a:rPr sz="2200" spc="10" dirty="0">
                <a:latin typeface="Times New Roman"/>
                <a:cs typeface="Times New Roman"/>
              </a:rPr>
              <a:t>The </a:t>
            </a:r>
            <a:r>
              <a:rPr sz="2200" spc="-5" dirty="0">
                <a:latin typeface="Times New Roman"/>
                <a:cs typeface="Times New Roman"/>
              </a:rPr>
              <a:t>Receiver’s </a:t>
            </a:r>
            <a:r>
              <a:rPr sz="2200" dirty="0">
                <a:latin typeface="Times New Roman"/>
                <a:cs typeface="Times New Roman"/>
              </a:rPr>
              <a:t>MAC </a:t>
            </a:r>
            <a:r>
              <a:rPr sz="2200" spc="5" dirty="0">
                <a:latin typeface="Times New Roman"/>
                <a:cs typeface="Times New Roman"/>
              </a:rPr>
              <a:t>address is obtained </a:t>
            </a:r>
            <a:r>
              <a:rPr sz="2200" dirty="0">
                <a:latin typeface="Times New Roman"/>
                <a:cs typeface="Times New Roman"/>
              </a:rPr>
              <a:t>by </a:t>
            </a:r>
            <a:r>
              <a:rPr sz="2200" spc="5" dirty="0">
                <a:latin typeface="Times New Roman"/>
                <a:cs typeface="Times New Roman"/>
              </a:rPr>
              <a:t>placing </a:t>
            </a:r>
            <a:r>
              <a:rPr sz="2200" dirty="0">
                <a:latin typeface="Times New Roman"/>
                <a:cs typeface="Times New Roman"/>
              </a:rPr>
              <a:t>an</a:t>
            </a:r>
            <a:r>
              <a:rPr sz="2200" spc="-370" dirty="0">
                <a:latin typeface="Times New Roman"/>
                <a:cs typeface="Times New Roman"/>
              </a:rPr>
              <a:t> </a:t>
            </a:r>
            <a:r>
              <a:rPr sz="2200" dirty="0">
                <a:latin typeface="Times New Roman"/>
                <a:cs typeface="Times New Roman"/>
              </a:rPr>
              <a:t>ARP(Address  </a:t>
            </a:r>
            <a:r>
              <a:rPr sz="2200" spc="5" dirty="0">
                <a:latin typeface="Times New Roman"/>
                <a:cs typeface="Times New Roman"/>
              </a:rPr>
              <a:t>Resolution Protocol) request onto the </a:t>
            </a:r>
            <a:r>
              <a:rPr sz="2200" dirty="0">
                <a:latin typeface="Times New Roman"/>
                <a:cs typeface="Times New Roman"/>
              </a:rPr>
              <a:t>wire asking </a:t>
            </a:r>
            <a:r>
              <a:rPr sz="2200" spc="5" dirty="0">
                <a:latin typeface="Times New Roman"/>
                <a:cs typeface="Times New Roman"/>
              </a:rPr>
              <a:t>“Who has that</a:t>
            </a:r>
            <a:r>
              <a:rPr sz="2200" spc="-340" dirty="0">
                <a:latin typeface="Times New Roman"/>
                <a:cs typeface="Times New Roman"/>
              </a:rPr>
              <a:t> </a:t>
            </a:r>
            <a:r>
              <a:rPr sz="2200" spc="-20" dirty="0">
                <a:latin typeface="Times New Roman"/>
                <a:cs typeface="Times New Roman"/>
              </a:rPr>
              <a:t>IP</a:t>
            </a:r>
            <a:endParaRPr sz="2200" dirty="0">
              <a:latin typeface="Times New Roman"/>
              <a:cs typeface="Times New Roman"/>
            </a:endParaRPr>
          </a:p>
          <a:p>
            <a:pPr marL="385445">
              <a:lnSpc>
                <a:spcPct val="100000"/>
              </a:lnSpc>
            </a:pPr>
            <a:r>
              <a:rPr sz="2200" spc="5" dirty="0">
                <a:latin typeface="Times New Roman"/>
                <a:cs typeface="Times New Roman"/>
              </a:rPr>
              <a:t>address?” and the destination host will reply with its </a:t>
            </a:r>
            <a:r>
              <a:rPr sz="2200" dirty="0">
                <a:latin typeface="Times New Roman"/>
                <a:cs typeface="Times New Roman"/>
              </a:rPr>
              <a:t>MAC</a:t>
            </a:r>
            <a:r>
              <a:rPr sz="2200" spc="-385" dirty="0">
                <a:latin typeface="Times New Roman"/>
                <a:cs typeface="Times New Roman"/>
              </a:rPr>
              <a:t> </a:t>
            </a:r>
            <a:r>
              <a:rPr sz="2200" spc="5" dirty="0">
                <a:latin typeface="Times New Roman"/>
                <a:cs typeface="Times New Roman"/>
              </a:rPr>
              <a:t>address.</a:t>
            </a:r>
            <a:endParaRPr sz="2200" dirty="0">
              <a:latin typeface="Times New Roman"/>
              <a:cs typeface="Times New Roman"/>
            </a:endParaRPr>
          </a:p>
          <a:p>
            <a:pPr>
              <a:lnSpc>
                <a:spcPct val="100000"/>
              </a:lnSpc>
              <a:spcBef>
                <a:spcPts val="55"/>
              </a:spcBef>
            </a:pPr>
            <a:endParaRPr sz="2250" dirty="0">
              <a:latin typeface="Times New Roman"/>
              <a:cs typeface="Times New Roman"/>
            </a:endParaRPr>
          </a:p>
          <a:p>
            <a:pPr marL="40640" marR="33020">
              <a:lnSpc>
                <a:spcPct val="100000"/>
              </a:lnSpc>
            </a:pPr>
            <a:r>
              <a:rPr sz="2200" spc="5" dirty="0">
                <a:latin typeface="Times New Roman"/>
                <a:cs typeface="Times New Roman"/>
              </a:rPr>
              <a:t>The functions </a:t>
            </a:r>
            <a:r>
              <a:rPr sz="2200" dirty="0">
                <a:latin typeface="Times New Roman"/>
                <a:cs typeface="Times New Roman"/>
              </a:rPr>
              <a:t>of the </a:t>
            </a:r>
            <a:r>
              <a:rPr sz="2200" spc="5" dirty="0">
                <a:latin typeface="Times New Roman"/>
                <a:cs typeface="Times New Roman"/>
              </a:rPr>
              <a:t>data </a:t>
            </a:r>
            <a:r>
              <a:rPr sz="2200" dirty="0">
                <a:latin typeface="Times New Roman"/>
                <a:cs typeface="Times New Roman"/>
              </a:rPr>
              <a:t>Link layer </a:t>
            </a:r>
            <a:r>
              <a:rPr sz="2200" spc="5" dirty="0">
                <a:latin typeface="Times New Roman"/>
                <a:cs typeface="Times New Roman"/>
              </a:rPr>
              <a:t>are </a:t>
            </a:r>
            <a:r>
              <a:rPr sz="1400" spc="-5" dirty="0">
                <a:latin typeface="Arial"/>
                <a:cs typeface="Arial"/>
              </a:rPr>
              <a:t>: - </a:t>
            </a:r>
            <a:r>
              <a:rPr sz="2200" spc="-5" dirty="0">
                <a:latin typeface="Times New Roman"/>
                <a:cs typeface="Times New Roman"/>
              </a:rPr>
              <a:t>Framing, </a:t>
            </a:r>
            <a:r>
              <a:rPr sz="2200" dirty="0">
                <a:latin typeface="Times New Roman"/>
                <a:cs typeface="Times New Roman"/>
              </a:rPr>
              <a:t>Physical </a:t>
            </a:r>
            <a:r>
              <a:rPr sz="2200" spc="5" dirty="0">
                <a:latin typeface="Times New Roman"/>
                <a:cs typeface="Times New Roman"/>
              </a:rPr>
              <a:t>addressing</a:t>
            </a:r>
            <a:r>
              <a:rPr sz="2200" spc="-240" dirty="0">
                <a:latin typeface="Times New Roman"/>
                <a:cs typeface="Times New Roman"/>
              </a:rPr>
              <a:t> </a:t>
            </a:r>
            <a:r>
              <a:rPr sz="2200" dirty="0">
                <a:latin typeface="Times New Roman"/>
                <a:cs typeface="Times New Roman"/>
              </a:rPr>
              <a:t>,  </a:t>
            </a:r>
            <a:r>
              <a:rPr sz="2200" spc="5" dirty="0">
                <a:latin typeface="Times New Roman"/>
                <a:cs typeface="Times New Roman"/>
              </a:rPr>
              <a:t>Error control, </a:t>
            </a:r>
            <a:r>
              <a:rPr sz="2200" dirty="0">
                <a:latin typeface="Times New Roman"/>
                <a:cs typeface="Times New Roman"/>
              </a:rPr>
              <a:t>Flow Control, Access</a:t>
            </a:r>
            <a:r>
              <a:rPr sz="2200" spc="-325" dirty="0">
                <a:latin typeface="Times New Roman"/>
                <a:cs typeface="Times New Roman"/>
              </a:rPr>
              <a:t> </a:t>
            </a:r>
            <a:r>
              <a:rPr sz="2200" spc="5" dirty="0">
                <a:latin typeface="Times New Roman"/>
                <a:cs typeface="Times New Roman"/>
              </a:rPr>
              <a:t>control.</a:t>
            </a:r>
            <a:endParaRPr sz="2200" dirty="0">
              <a:latin typeface="Times New Roman"/>
              <a:cs typeface="Times New Roman"/>
            </a:endParaRPr>
          </a:p>
          <a:p>
            <a:pPr>
              <a:lnSpc>
                <a:spcPct val="100000"/>
              </a:lnSpc>
            </a:pPr>
            <a:endParaRPr sz="2300" dirty="0">
              <a:latin typeface="Times New Roman"/>
              <a:cs typeface="Times New Roman"/>
            </a:endParaRPr>
          </a:p>
          <a:p>
            <a:pPr marL="455295" indent="-415290">
              <a:lnSpc>
                <a:spcPct val="100000"/>
              </a:lnSpc>
              <a:buFont typeface="Arial"/>
              <a:buChar char="•"/>
              <a:tabLst>
                <a:tab pos="455295" algn="l"/>
                <a:tab pos="455930" algn="l"/>
              </a:tabLst>
            </a:pPr>
            <a:r>
              <a:rPr sz="2200" u="sng" dirty="0">
                <a:uFill>
                  <a:solidFill>
                    <a:srgbClr val="000000"/>
                  </a:solidFill>
                </a:uFill>
                <a:latin typeface="Times New Roman"/>
                <a:cs typeface="Times New Roman"/>
              </a:rPr>
              <a:t>Switch </a:t>
            </a:r>
            <a:r>
              <a:rPr sz="2200" u="sng" spc="5" dirty="0">
                <a:uFill>
                  <a:solidFill>
                    <a:srgbClr val="000000"/>
                  </a:solidFill>
                </a:uFill>
                <a:latin typeface="Times New Roman"/>
                <a:cs typeface="Times New Roman"/>
              </a:rPr>
              <a:t>&amp; </a:t>
            </a:r>
            <a:r>
              <a:rPr sz="2200" u="sng" spc="-5" dirty="0">
                <a:uFill>
                  <a:solidFill>
                    <a:srgbClr val="000000"/>
                  </a:solidFill>
                </a:uFill>
                <a:latin typeface="Times New Roman"/>
                <a:cs typeface="Times New Roman"/>
              </a:rPr>
              <a:t>Bridge </a:t>
            </a:r>
            <a:r>
              <a:rPr sz="2200" u="sng" spc="5" dirty="0">
                <a:uFill>
                  <a:solidFill>
                    <a:srgbClr val="000000"/>
                  </a:solidFill>
                </a:uFill>
                <a:latin typeface="Times New Roman"/>
                <a:cs typeface="Times New Roman"/>
              </a:rPr>
              <a:t>are </a:t>
            </a:r>
            <a:r>
              <a:rPr sz="2200" u="sng" dirty="0">
                <a:uFill>
                  <a:solidFill>
                    <a:srgbClr val="000000"/>
                  </a:solidFill>
                </a:uFill>
                <a:latin typeface="Times New Roman"/>
                <a:cs typeface="Times New Roman"/>
              </a:rPr>
              <a:t>Data Link </a:t>
            </a:r>
            <a:r>
              <a:rPr sz="2200" u="sng" spc="-5" dirty="0">
                <a:uFill>
                  <a:solidFill>
                    <a:srgbClr val="000000"/>
                  </a:solidFill>
                </a:uFill>
                <a:latin typeface="Times New Roman"/>
                <a:cs typeface="Times New Roman"/>
              </a:rPr>
              <a:t>Layer</a:t>
            </a:r>
            <a:r>
              <a:rPr sz="2200" u="sng" spc="-114" dirty="0">
                <a:uFill>
                  <a:solidFill>
                    <a:srgbClr val="000000"/>
                  </a:solidFill>
                </a:uFill>
                <a:latin typeface="Times New Roman"/>
                <a:cs typeface="Times New Roman"/>
              </a:rPr>
              <a:t> </a:t>
            </a:r>
            <a:r>
              <a:rPr sz="2200" u="sng" dirty="0">
                <a:uFill>
                  <a:solidFill>
                    <a:srgbClr val="000000"/>
                  </a:solidFill>
                </a:uFill>
                <a:latin typeface="Times New Roman"/>
                <a:cs typeface="Times New Roman"/>
              </a:rPr>
              <a:t>devices.</a:t>
            </a:r>
            <a:endParaRPr sz="2200" dirty="0">
              <a:latin typeface="Times New Roman"/>
              <a:cs typeface="Times New Roman"/>
            </a:endParaRPr>
          </a:p>
        </p:txBody>
      </p:sp>
      <p:sp>
        <p:nvSpPr>
          <p:cNvPr id="5" name="object 5"/>
          <p:cNvSpPr/>
          <p:nvPr/>
        </p:nvSpPr>
        <p:spPr>
          <a:xfrm>
            <a:off x="153923" y="6527292"/>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235853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562F8B-7591-412E-847D-80974825E7F6}"/>
              </a:ext>
            </a:extLst>
          </p:cNvPr>
          <p:cNvSpPr>
            <a:spLocks noGrp="1"/>
          </p:cNvSpPr>
          <p:nvPr>
            <p:ph type="title"/>
          </p:nvPr>
        </p:nvSpPr>
        <p:spPr>
          <a:xfrm>
            <a:off x="452511" y="228600"/>
            <a:ext cx="3733800" cy="868362"/>
          </a:xfrm>
        </p:spPr>
        <p:txBody>
          <a:bodyPr/>
          <a:lstStyle/>
          <a:p>
            <a:pPr algn="l"/>
            <a:r>
              <a:rPr lang="en-US" dirty="0">
                <a:solidFill>
                  <a:srgbClr val="FF0000"/>
                </a:solidFill>
              </a:rPr>
              <a:t>Contd..</a:t>
            </a:r>
            <a:endParaRPr lang="en-IN" dirty="0">
              <a:solidFill>
                <a:srgbClr val="FF0000"/>
              </a:solidFill>
            </a:endParaRPr>
          </a:p>
        </p:txBody>
      </p:sp>
      <p:pic>
        <p:nvPicPr>
          <p:cNvPr id="5" name="Content Placeholder 4">
            <a:extLst>
              <a:ext uri="{FF2B5EF4-FFF2-40B4-BE49-F238E27FC236}">
                <a16:creationId xmlns:a16="http://schemas.microsoft.com/office/drawing/2014/main" xmlns="" id="{D8135AE9-034C-42D4-85EE-35E9EAD09DAB}"/>
              </a:ext>
            </a:extLst>
          </p:cNvPr>
          <p:cNvPicPr>
            <a:picLocks noGrp="1" noChangeAspect="1"/>
          </p:cNvPicPr>
          <p:nvPr>
            <p:ph idx="1"/>
          </p:nvPr>
        </p:nvPicPr>
        <p:blipFill>
          <a:blip r:embed="rId2"/>
          <a:stretch>
            <a:fillRect/>
          </a:stretch>
        </p:blipFill>
        <p:spPr>
          <a:xfrm>
            <a:off x="465406" y="1562100"/>
            <a:ext cx="8229600" cy="3733800"/>
          </a:xfrm>
        </p:spPr>
      </p:pic>
    </p:spTree>
    <p:extLst>
      <p:ext uri="{BB962C8B-B14F-4D97-AF65-F5344CB8AC3E}">
        <p14:creationId xmlns:p14="http://schemas.microsoft.com/office/powerpoint/2010/main" xmlns="" val="1030826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07E7E4-2FE3-4DFF-B32C-6E42A5208428}"/>
              </a:ext>
            </a:extLst>
          </p:cNvPr>
          <p:cNvSpPr>
            <a:spLocks noGrp="1"/>
          </p:cNvSpPr>
          <p:nvPr>
            <p:ph type="title"/>
          </p:nvPr>
        </p:nvSpPr>
        <p:spPr>
          <a:xfrm>
            <a:off x="609600" y="326863"/>
            <a:ext cx="7454874" cy="590207"/>
          </a:xfrm>
        </p:spPr>
        <p:txBody>
          <a:bodyPr/>
          <a:lstStyle/>
          <a:p>
            <a:pPr algn="l"/>
            <a:r>
              <a:rPr lang="en-US" sz="2800" b="1" dirty="0">
                <a:latin typeface="Times New Roman"/>
                <a:cs typeface="Times New Roman"/>
              </a:rPr>
              <a:t>Data Link Layer </a:t>
            </a:r>
            <a:r>
              <a:rPr lang="en-US" sz="2800" b="1" spc="-5" dirty="0">
                <a:latin typeface="Times New Roman"/>
                <a:cs typeface="Times New Roman"/>
              </a:rPr>
              <a:t>(DLL) </a:t>
            </a:r>
            <a:r>
              <a:rPr lang="en-US" sz="2800" b="1" dirty="0">
                <a:latin typeface="Times New Roman"/>
                <a:cs typeface="Times New Roman"/>
              </a:rPr>
              <a:t>(Layer 2)</a:t>
            </a:r>
            <a:r>
              <a:rPr lang="en-US" sz="2800" b="1" spc="-175" dirty="0">
                <a:latin typeface="Times New Roman"/>
                <a:cs typeface="Times New Roman"/>
              </a:rPr>
              <a:t> </a:t>
            </a:r>
            <a:r>
              <a:rPr lang="en-US" sz="2800" b="1" dirty="0">
                <a:latin typeface="Times New Roman"/>
                <a:cs typeface="Times New Roman"/>
              </a:rPr>
              <a:t>:</a:t>
            </a:r>
            <a:r>
              <a:rPr lang="en-US" sz="2800" dirty="0">
                <a:latin typeface="Times New Roman"/>
                <a:cs typeface="Times New Roman"/>
              </a:rPr>
              <a:t/>
            </a:r>
            <a:br>
              <a:rPr lang="en-US" sz="2800" dirty="0">
                <a:latin typeface="Times New Roman"/>
                <a:cs typeface="Times New Roman"/>
              </a:rPr>
            </a:br>
            <a:endParaRPr lang="en-IN" sz="2800" dirty="0"/>
          </a:p>
        </p:txBody>
      </p:sp>
      <p:sp>
        <p:nvSpPr>
          <p:cNvPr id="3" name="Text Placeholder 2">
            <a:extLst>
              <a:ext uri="{FF2B5EF4-FFF2-40B4-BE49-F238E27FC236}">
                <a16:creationId xmlns:a16="http://schemas.microsoft.com/office/drawing/2014/main" xmlns="" id="{E2C479E2-7059-44AD-9B4F-9A37F3B790A9}"/>
              </a:ext>
            </a:extLst>
          </p:cNvPr>
          <p:cNvSpPr>
            <a:spLocks noGrp="1"/>
          </p:cNvSpPr>
          <p:nvPr>
            <p:ph type="body" idx="1"/>
          </p:nvPr>
        </p:nvSpPr>
        <p:spPr>
          <a:xfrm>
            <a:off x="501333" y="1028343"/>
            <a:ext cx="8141334" cy="5170646"/>
          </a:xfrm>
        </p:spPr>
        <p:txBody>
          <a:bodyPr/>
          <a:lstStyle/>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Framing</a:t>
            </a:r>
            <a:r>
              <a:rPr lang="en-US" dirty="0">
                <a:latin typeface="Times New Roman" panose="02020603050405020304" pitchFamily="18" charset="0"/>
                <a:cs typeface="Times New Roman" panose="02020603050405020304" pitchFamily="18" charset="0"/>
              </a:rPr>
              <a:t> - Divides the stream of bits received into data units called frames. </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Physical addressing </a:t>
            </a:r>
            <a:r>
              <a:rPr lang="en-US" dirty="0">
                <a:latin typeface="Times New Roman" panose="02020603050405020304" pitchFamily="18" charset="0"/>
                <a:cs typeface="Times New Roman" panose="02020603050405020304" pitchFamily="18" charset="0"/>
              </a:rPr>
              <a:t>– If frames are to be distributed to different systems on the n/w , data link layer adds a header to the frame to define the sender and receiver.</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Flow control- </a:t>
            </a:r>
            <a:r>
              <a:rPr lang="en-US" dirty="0">
                <a:latin typeface="Times New Roman" panose="02020603050405020304" pitchFamily="18" charset="0"/>
                <a:cs typeface="Times New Roman" panose="02020603050405020304" pitchFamily="18" charset="0"/>
              </a:rPr>
              <a:t>If the rate at which the data are absorbed by the receiver is less than the rate produced in the sender ,the Data link layer imposes a flow ctrl mechanism. </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Error control- </a:t>
            </a:r>
            <a:r>
              <a:rPr lang="en-US" dirty="0">
                <a:latin typeface="Times New Roman" panose="02020603050405020304" pitchFamily="18" charset="0"/>
                <a:cs typeface="Times New Roman" panose="02020603050405020304" pitchFamily="18" charset="0"/>
              </a:rPr>
              <a:t>Used for detecting and retransmitting damaged or lost frames and to prevent duplication of frames. This is achieved through a trailer added at the end of the frame. </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Access control </a:t>
            </a:r>
            <a:r>
              <a:rPr lang="en-US" dirty="0">
                <a:latin typeface="Times New Roman" panose="02020603050405020304" pitchFamily="18" charset="0"/>
                <a:cs typeface="Times New Roman" panose="02020603050405020304" pitchFamily="18" charset="0"/>
              </a:rPr>
              <a:t>-Used to determine which device has control over the link at any given time. </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object 2">
            <a:extLst>
              <a:ext uri="{FF2B5EF4-FFF2-40B4-BE49-F238E27FC236}">
                <a16:creationId xmlns:a16="http://schemas.microsoft.com/office/drawing/2014/main" xmlns="" id="{D1C27311-2896-4222-B9E6-1B0FE7E87157}"/>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2">
            <a:extLst>
              <a:ext uri="{FF2B5EF4-FFF2-40B4-BE49-F238E27FC236}">
                <a16:creationId xmlns:a16="http://schemas.microsoft.com/office/drawing/2014/main" xmlns="" id="{827CEB78-E741-4CA2-A207-23DF84D3B457}"/>
              </a:ext>
            </a:extLst>
          </p:cNvPr>
          <p:cNvSpPr/>
          <p:nvPr/>
        </p:nvSpPr>
        <p:spPr>
          <a:xfrm>
            <a:off x="190500" y="7620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C91B840E-0924-47BD-BDF0-0441BA0B1354}"/>
              </a:ext>
            </a:extLst>
          </p:cNvPr>
          <p:cNvSpPr/>
          <p:nvPr/>
        </p:nvSpPr>
        <p:spPr>
          <a:xfrm>
            <a:off x="190500" y="6198989"/>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1385456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9A1C720-8329-4762-B576-736DF1219C3C}"/>
              </a:ext>
            </a:extLst>
          </p:cNvPr>
          <p:cNvSpPr>
            <a:spLocks noGrp="1"/>
          </p:cNvSpPr>
          <p:nvPr>
            <p:ph type="body" idx="1"/>
          </p:nvPr>
        </p:nvSpPr>
        <p:spPr>
          <a:xfrm>
            <a:off x="535635" y="1259149"/>
            <a:ext cx="8141334" cy="738664"/>
          </a:xfrm>
        </p:spPr>
        <p:txBody>
          <a:bodyPr/>
          <a:lstStyle/>
          <a:p>
            <a:pPr algn="just"/>
            <a:r>
              <a:rPr lang="en-US" dirty="0">
                <a:latin typeface="Times New Roman" panose="02020603050405020304" pitchFamily="18" charset="0"/>
                <a:cs typeface="Times New Roman" panose="02020603050405020304" pitchFamily="18" charset="0"/>
              </a:rPr>
              <a:t>It is mainly required, when it is necessary to send information from one network to another.</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4FAA1946-A076-4731-9EC4-6F308484E88A}"/>
              </a:ext>
            </a:extLst>
          </p:cNvPr>
          <p:cNvPicPr>
            <a:picLocks noChangeAspect="1"/>
          </p:cNvPicPr>
          <p:nvPr/>
        </p:nvPicPr>
        <p:blipFill>
          <a:blip r:embed="rId2"/>
          <a:stretch>
            <a:fillRect/>
          </a:stretch>
        </p:blipFill>
        <p:spPr>
          <a:xfrm>
            <a:off x="1448275" y="2209800"/>
            <a:ext cx="6247447" cy="3048000"/>
          </a:xfrm>
          <a:prstGeom prst="rect">
            <a:avLst/>
          </a:prstGeom>
        </p:spPr>
      </p:pic>
      <p:sp>
        <p:nvSpPr>
          <p:cNvPr id="6" name="object 4">
            <a:extLst>
              <a:ext uri="{FF2B5EF4-FFF2-40B4-BE49-F238E27FC236}">
                <a16:creationId xmlns:a16="http://schemas.microsoft.com/office/drawing/2014/main" xmlns="" id="{534573AB-9E90-418D-8378-AB3DD4B56231}"/>
              </a:ext>
            </a:extLst>
          </p:cNvPr>
          <p:cNvSpPr txBox="1">
            <a:spLocks noGrp="1"/>
          </p:cNvSpPr>
          <p:nvPr>
            <p:ph type="title"/>
          </p:nvPr>
        </p:nvSpPr>
        <p:spPr>
          <a:xfrm>
            <a:off x="535635" y="333141"/>
            <a:ext cx="7442200" cy="636587"/>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Network </a:t>
            </a:r>
            <a:r>
              <a:rPr sz="2400" dirty="0">
                <a:latin typeface="Times New Roman"/>
                <a:cs typeface="Times New Roman"/>
              </a:rPr>
              <a:t>Layer </a:t>
            </a:r>
            <a:r>
              <a:rPr sz="2400" spc="-5" dirty="0">
                <a:latin typeface="Times New Roman"/>
                <a:cs typeface="Times New Roman"/>
              </a:rPr>
              <a:t>(Layer </a:t>
            </a:r>
            <a:r>
              <a:rPr sz="2400" dirty="0">
                <a:latin typeface="Times New Roman"/>
                <a:cs typeface="Times New Roman"/>
              </a:rPr>
              <a:t>3)</a:t>
            </a:r>
            <a:r>
              <a:rPr sz="2400" spc="-125" dirty="0">
                <a:latin typeface="Times New Roman"/>
                <a:cs typeface="Times New Roman"/>
              </a:rPr>
              <a:t> </a:t>
            </a:r>
            <a:r>
              <a:rPr sz="2400" dirty="0">
                <a:latin typeface="Times New Roman"/>
                <a:cs typeface="Times New Roman"/>
              </a:rPr>
              <a:t>:</a:t>
            </a:r>
          </a:p>
        </p:txBody>
      </p:sp>
      <p:sp>
        <p:nvSpPr>
          <p:cNvPr id="7" name="object 5">
            <a:extLst>
              <a:ext uri="{FF2B5EF4-FFF2-40B4-BE49-F238E27FC236}">
                <a16:creationId xmlns:a16="http://schemas.microsoft.com/office/drawing/2014/main" xmlns="" id="{359981F2-7C5A-4411-B130-45F260F95479}"/>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8" name="object 2">
            <a:extLst>
              <a:ext uri="{FF2B5EF4-FFF2-40B4-BE49-F238E27FC236}">
                <a16:creationId xmlns:a16="http://schemas.microsoft.com/office/drawing/2014/main" xmlns="" id="{75457BB6-1A50-41C1-B0E7-A3CD71CF6A78}"/>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9" name="object 2">
            <a:extLst>
              <a:ext uri="{FF2B5EF4-FFF2-40B4-BE49-F238E27FC236}">
                <a16:creationId xmlns:a16="http://schemas.microsoft.com/office/drawing/2014/main" xmlns="" id="{EF64FA9A-D746-4E92-B820-32D98FD04D61}"/>
              </a:ext>
            </a:extLst>
          </p:cNvPr>
          <p:cNvSpPr/>
          <p:nvPr/>
        </p:nvSpPr>
        <p:spPr>
          <a:xfrm>
            <a:off x="190500" y="7620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3282387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29590" y="365505"/>
            <a:ext cx="34696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Network </a:t>
            </a:r>
            <a:r>
              <a:rPr sz="2400" dirty="0">
                <a:latin typeface="Times New Roman"/>
                <a:cs typeface="Times New Roman"/>
              </a:rPr>
              <a:t>Layer </a:t>
            </a:r>
            <a:r>
              <a:rPr sz="2400" spc="-5" dirty="0">
                <a:latin typeface="Times New Roman"/>
                <a:cs typeface="Times New Roman"/>
              </a:rPr>
              <a:t>(Layer </a:t>
            </a:r>
            <a:r>
              <a:rPr sz="2400" dirty="0">
                <a:latin typeface="Times New Roman"/>
                <a:cs typeface="Times New Roman"/>
              </a:rPr>
              <a:t>3)</a:t>
            </a:r>
            <a:r>
              <a:rPr sz="2400" spc="-125" dirty="0">
                <a:latin typeface="Times New Roman"/>
                <a:cs typeface="Times New Roman"/>
              </a:rPr>
              <a:t> </a:t>
            </a:r>
            <a:r>
              <a:rPr sz="2400" dirty="0">
                <a:latin typeface="Times New Roman"/>
                <a:cs typeface="Times New Roman"/>
              </a:rPr>
              <a:t>:</a:t>
            </a:r>
          </a:p>
        </p:txBody>
      </p:sp>
      <p:sp>
        <p:nvSpPr>
          <p:cNvPr id="5" name="object 5"/>
          <p:cNvSpPr/>
          <p:nvPr/>
        </p:nvSpPr>
        <p:spPr>
          <a:xfrm>
            <a:off x="153923" y="6249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474065" y="1092530"/>
            <a:ext cx="7871459" cy="4584588"/>
          </a:xfrm>
          <a:prstGeom prst="rect">
            <a:avLst/>
          </a:prstGeom>
        </p:spPr>
        <p:txBody>
          <a:bodyPr vert="horz" wrap="square" lIns="0" tIns="13970" rIns="0" bIns="0" rtlCol="0">
            <a:spAutoFit/>
          </a:bodyPr>
          <a:lstStyle/>
          <a:p>
            <a:pPr marL="356870" indent="-344805">
              <a:lnSpc>
                <a:spcPct val="100000"/>
              </a:lnSpc>
              <a:spcBef>
                <a:spcPts val="110"/>
              </a:spcBef>
              <a:buFont typeface="Arial"/>
              <a:buChar char="•"/>
              <a:tabLst>
                <a:tab pos="356870" algn="l"/>
                <a:tab pos="357505" algn="l"/>
              </a:tabLst>
            </a:pPr>
            <a:r>
              <a:rPr sz="2000" dirty="0">
                <a:latin typeface="Times New Roman"/>
                <a:cs typeface="Times New Roman"/>
              </a:rPr>
              <a:t>Network layer </a:t>
            </a:r>
            <a:r>
              <a:rPr sz="2000" spc="-5" dirty="0">
                <a:latin typeface="Times New Roman"/>
                <a:cs typeface="Times New Roman"/>
              </a:rPr>
              <a:t>works </a:t>
            </a:r>
            <a:r>
              <a:rPr sz="2000" spc="5" dirty="0">
                <a:latin typeface="Times New Roman"/>
                <a:cs typeface="Times New Roman"/>
              </a:rPr>
              <a:t>for the </a:t>
            </a:r>
            <a:r>
              <a:rPr sz="2000" dirty="0">
                <a:latin typeface="Times New Roman"/>
                <a:cs typeface="Times New Roman"/>
              </a:rPr>
              <a:t>transmission of </a:t>
            </a:r>
            <a:r>
              <a:rPr sz="2000" spc="5" dirty="0">
                <a:latin typeface="Times New Roman"/>
                <a:cs typeface="Times New Roman"/>
              </a:rPr>
              <a:t>data from one</a:t>
            </a:r>
            <a:r>
              <a:rPr sz="2000" spc="-254" dirty="0">
                <a:latin typeface="Times New Roman"/>
                <a:cs typeface="Times New Roman"/>
              </a:rPr>
              <a:t> </a:t>
            </a:r>
            <a:r>
              <a:rPr sz="2000" dirty="0">
                <a:latin typeface="Times New Roman"/>
                <a:cs typeface="Times New Roman"/>
              </a:rPr>
              <a:t>host</a:t>
            </a:r>
          </a:p>
          <a:p>
            <a:pPr marL="356870">
              <a:lnSpc>
                <a:spcPct val="100000"/>
              </a:lnSpc>
            </a:pPr>
            <a:r>
              <a:rPr sz="2000" spc="5" dirty="0">
                <a:latin typeface="Times New Roman"/>
                <a:cs typeface="Times New Roman"/>
              </a:rPr>
              <a:t>to </a:t>
            </a:r>
            <a:r>
              <a:rPr sz="2000" dirty="0">
                <a:latin typeface="Times New Roman"/>
                <a:cs typeface="Times New Roman"/>
              </a:rPr>
              <a:t>the other located </a:t>
            </a:r>
            <a:r>
              <a:rPr sz="2000" spc="5" dirty="0">
                <a:latin typeface="Times New Roman"/>
                <a:cs typeface="Times New Roman"/>
              </a:rPr>
              <a:t>in </a:t>
            </a:r>
            <a:r>
              <a:rPr sz="2000" dirty="0">
                <a:latin typeface="Times New Roman"/>
                <a:cs typeface="Times New Roman"/>
              </a:rPr>
              <a:t>different</a:t>
            </a:r>
            <a:r>
              <a:rPr sz="2000" spc="-210" dirty="0">
                <a:latin typeface="Times New Roman"/>
                <a:cs typeface="Times New Roman"/>
              </a:rPr>
              <a:t> </a:t>
            </a:r>
            <a:r>
              <a:rPr sz="2000" dirty="0">
                <a:latin typeface="Times New Roman"/>
                <a:cs typeface="Times New Roman"/>
              </a:rPr>
              <a:t>networks</a:t>
            </a:r>
          </a:p>
          <a:p>
            <a:pPr>
              <a:lnSpc>
                <a:spcPct val="100000"/>
              </a:lnSpc>
              <a:spcBef>
                <a:spcPts val="30"/>
              </a:spcBef>
            </a:pPr>
            <a:endParaRPr sz="2000" dirty="0">
              <a:latin typeface="Times New Roman"/>
              <a:cs typeface="Times New Roman"/>
            </a:endParaRPr>
          </a:p>
          <a:p>
            <a:pPr marL="12700">
              <a:lnSpc>
                <a:spcPct val="100000"/>
              </a:lnSpc>
            </a:pPr>
            <a:r>
              <a:rPr sz="2000" spc="10" dirty="0">
                <a:latin typeface="Times New Roman"/>
                <a:cs typeface="Times New Roman"/>
              </a:rPr>
              <a:t>The </a:t>
            </a:r>
            <a:r>
              <a:rPr sz="2000" spc="5" dirty="0">
                <a:latin typeface="Times New Roman"/>
                <a:cs typeface="Times New Roman"/>
              </a:rPr>
              <a:t>functions </a:t>
            </a:r>
            <a:r>
              <a:rPr sz="2000" dirty="0">
                <a:latin typeface="Times New Roman"/>
                <a:cs typeface="Times New Roman"/>
              </a:rPr>
              <a:t>of </a:t>
            </a:r>
            <a:r>
              <a:rPr sz="2000" spc="5" dirty="0">
                <a:latin typeface="Times New Roman"/>
                <a:cs typeface="Times New Roman"/>
              </a:rPr>
              <a:t>the </a:t>
            </a:r>
            <a:r>
              <a:rPr sz="2000" dirty="0">
                <a:latin typeface="Times New Roman"/>
                <a:cs typeface="Times New Roman"/>
              </a:rPr>
              <a:t>Network layer</a:t>
            </a:r>
            <a:r>
              <a:rPr sz="2000" spc="-155" dirty="0">
                <a:latin typeface="Times New Roman"/>
                <a:cs typeface="Times New Roman"/>
              </a:rPr>
              <a:t> </a:t>
            </a:r>
            <a:r>
              <a:rPr sz="2000" spc="5" dirty="0">
                <a:latin typeface="Times New Roman"/>
                <a:cs typeface="Times New Roman"/>
              </a:rPr>
              <a:t>are</a:t>
            </a:r>
            <a:endParaRPr sz="2000" dirty="0">
              <a:latin typeface="Times New Roman"/>
              <a:cs typeface="Times New Roman"/>
            </a:endParaRPr>
          </a:p>
          <a:p>
            <a:pPr marL="12700">
              <a:lnSpc>
                <a:spcPts val="2290"/>
              </a:lnSpc>
            </a:pPr>
            <a:r>
              <a:rPr sz="2000" dirty="0">
                <a:latin typeface="Times New Roman"/>
                <a:cs typeface="Times New Roman"/>
              </a:rPr>
              <a:t>:</a:t>
            </a:r>
          </a:p>
          <a:p>
            <a:pPr marL="283845" lvl="1" indent="-211454" algn="just">
              <a:lnSpc>
                <a:spcPts val="2290"/>
              </a:lnSpc>
              <a:buSzPct val="95454"/>
              <a:buAutoNum type="arabicPeriod"/>
              <a:tabLst>
                <a:tab pos="284480" algn="l"/>
              </a:tabLst>
            </a:pPr>
            <a:r>
              <a:rPr sz="2000" b="1" dirty="0">
                <a:latin typeface="Times New Roman"/>
                <a:cs typeface="Times New Roman"/>
              </a:rPr>
              <a:t>Routing:</a:t>
            </a:r>
            <a:r>
              <a:rPr lang="en-US" sz="2000" dirty="0"/>
              <a:t>– </a:t>
            </a:r>
            <a:r>
              <a:rPr lang="en-US" sz="2000" dirty="0">
                <a:latin typeface="Times New Roman" panose="02020603050405020304" pitchFamily="18" charset="0"/>
                <a:cs typeface="Times New Roman" panose="02020603050405020304" pitchFamily="18" charset="0"/>
              </a:rPr>
              <a:t>The devices which connects various networks called routers are responsible for delivering packets to final destination. </a:t>
            </a:r>
            <a:r>
              <a:rPr sz="2000" spc="5" dirty="0">
                <a:latin typeface="Times New Roman"/>
                <a:cs typeface="Times New Roman"/>
              </a:rPr>
              <a:t>The </a:t>
            </a:r>
            <a:r>
              <a:rPr sz="2000" dirty="0">
                <a:latin typeface="Times New Roman"/>
                <a:cs typeface="Times New Roman"/>
              </a:rPr>
              <a:t>network layer </a:t>
            </a:r>
            <a:r>
              <a:rPr sz="2000" spc="5" dirty="0">
                <a:latin typeface="Times New Roman"/>
                <a:cs typeface="Times New Roman"/>
              </a:rPr>
              <a:t>protocols </a:t>
            </a:r>
            <a:r>
              <a:rPr sz="2000" dirty="0">
                <a:latin typeface="Times New Roman"/>
                <a:cs typeface="Times New Roman"/>
              </a:rPr>
              <a:t>determine which </a:t>
            </a:r>
            <a:r>
              <a:rPr sz="2000" spc="5" dirty="0">
                <a:latin typeface="Times New Roman"/>
                <a:cs typeface="Times New Roman"/>
              </a:rPr>
              <a:t>route</a:t>
            </a:r>
            <a:r>
              <a:rPr sz="2000" spc="-310" dirty="0">
                <a:latin typeface="Times New Roman"/>
                <a:cs typeface="Times New Roman"/>
              </a:rPr>
              <a:t> </a:t>
            </a:r>
            <a:r>
              <a:rPr sz="2000" spc="5" dirty="0">
                <a:latin typeface="Times New Roman"/>
                <a:cs typeface="Times New Roman"/>
              </a:rPr>
              <a:t>is</a:t>
            </a:r>
            <a:r>
              <a:rPr lang="en-US" sz="2000" dirty="0">
                <a:latin typeface="Times New Roman"/>
                <a:cs typeface="Times New Roman"/>
              </a:rPr>
              <a:t> </a:t>
            </a:r>
            <a:r>
              <a:rPr sz="2000" spc="5" dirty="0">
                <a:latin typeface="Times New Roman"/>
                <a:cs typeface="Times New Roman"/>
              </a:rPr>
              <a:t>suitable from source to</a:t>
            </a:r>
            <a:r>
              <a:rPr sz="2000" spc="-155" dirty="0">
                <a:latin typeface="Times New Roman"/>
                <a:cs typeface="Times New Roman"/>
              </a:rPr>
              <a:t> </a:t>
            </a:r>
            <a:r>
              <a:rPr sz="2000" spc="5" dirty="0">
                <a:latin typeface="Times New Roman"/>
                <a:cs typeface="Times New Roman"/>
              </a:rPr>
              <a:t>destination.</a:t>
            </a:r>
            <a:endParaRPr lang="en-US" sz="2000" spc="5" dirty="0">
              <a:latin typeface="Times New Roman"/>
              <a:cs typeface="Times New Roman"/>
            </a:endParaRPr>
          </a:p>
          <a:p>
            <a:pPr marL="72391" lvl="1" algn="just">
              <a:lnSpc>
                <a:spcPts val="2290"/>
              </a:lnSpc>
              <a:buSzPct val="95454"/>
              <a:tabLst>
                <a:tab pos="284480" algn="l"/>
              </a:tabLst>
            </a:pPr>
            <a:endParaRPr sz="2000" dirty="0">
              <a:latin typeface="Times New Roman"/>
              <a:cs typeface="Times New Roman"/>
            </a:endParaRPr>
          </a:p>
          <a:p>
            <a:pPr marL="73025" marR="5080" lvl="1">
              <a:lnSpc>
                <a:spcPct val="100000"/>
              </a:lnSpc>
              <a:buSzPct val="95454"/>
              <a:buAutoNum type="arabicPeriod" startAt="2"/>
              <a:tabLst>
                <a:tab pos="284480" algn="l"/>
              </a:tabLst>
            </a:pPr>
            <a:r>
              <a:rPr sz="2000" b="1" dirty="0">
                <a:latin typeface="Times New Roman"/>
                <a:cs typeface="Times New Roman"/>
              </a:rPr>
              <a:t>Logical </a:t>
            </a:r>
            <a:r>
              <a:rPr sz="2000" b="1" spc="-5" dirty="0">
                <a:latin typeface="Times New Roman"/>
                <a:cs typeface="Times New Roman"/>
              </a:rPr>
              <a:t>Addressing: </a:t>
            </a:r>
            <a:r>
              <a:rPr sz="2000" spc="10" dirty="0">
                <a:latin typeface="Times New Roman"/>
                <a:cs typeface="Times New Roman"/>
              </a:rPr>
              <a:t>The </a:t>
            </a:r>
            <a:r>
              <a:rPr sz="2000" dirty="0">
                <a:latin typeface="Times New Roman"/>
                <a:cs typeface="Times New Roman"/>
              </a:rPr>
              <a:t>sender </a:t>
            </a:r>
            <a:r>
              <a:rPr sz="2000" spc="5" dirty="0">
                <a:latin typeface="Times New Roman"/>
                <a:cs typeface="Times New Roman"/>
              </a:rPr>
              <a:t>&amp; </a:t>
            </a:r>
            <a:r>
              <a:rPr sz="2000" dirty="0">
                <a:latin typeface="Times New Roman"/>
                <a:cs typeface="Times New Roman"/>
              </a:rPr>
              <a:t>receiver’s </a:t>
            </a:r>
            <a:r>
              <a:rPr sz="2000" spc="-20" dirty="0">
                <a:latin typeface="Times New Roman"/>
                <a:cs typeface="Times New Roman"/>
              </a:rPr>
              <a:t>IP </a:t>
            </a:r>
            <a:r>
              <a:rPr sz="2000" spc="5" dirty="0">
                <a:latin typeface="Times New Roman"/>
                <a:cs typeface="Times New Roman"/>
              </a:rPr>
              <a:t>address</a:t>
            </a:r>
            <a:r>
              <a:rPr sz="2000" spc="-390" dirty="0">
                <a:latin typeface="Times New Roman"/>
                <a:cs typeface="Times New Roman"/>
              </a:rPr>
              <a:t> </a:t>
            </a:r>
            <a:r>
              <a:rPr sz="2000" spc="5" dirty="0">
                <a:latin typeface="Times New Roman"/>
                <a:cs typeface="Times New Roman"/>
              </a:rPr>
              <a:t>are placed  in the header </a:t>
            </a:r>
            <a:r>
              <a:rPr sz="2000" dirty="0">
                <a:latin typeface="Times New Roman"/>
                <a:cs typeface="Times New Roman"/>
              </a:rPr>
              <a:t>by </a:t>
            </a:r>
            <a:r>
              <a:rPr sz="2000" spc="5" dirty="0">
                <a:latin typeface="Times New Roman"/>
                <a:cs typeface="Times New Roman"/>
              </a:rPr>
              <a:t>network </a:t>
            </a:r>
            <a:r>
              <a:rPr sz="2000" spc="-20" dirty="0">
                <a:latin typeface="Times New Roman"/>
                <a:cs typeface="Times New Roman"/>
              </a:rPr>
              <a:t>layer. </a:t>
            </a:r>
            <a:r>
              <a:rPr sz="2000" dirty="0">
                <a:latin typeface="Times New Roman"/>
                <a:cs typeface="Times New Roman"/>
              </a:rPr>
              <a:t>Such </a:t>
            </a:r>
            <a:r>
              <a:rPr sz="2000" spc="5" dirty="0">
                <a:latin typeface="Times New Roman"/>
                <a:cs typeface="Times New Roman"/>
              </a:rPr>
              <a:t>an address </a:t>
            </a:r>
            <a:r>
              <a:rPr sz="2000" dirty="0">
                <a:latin typeface="Times New Roman"/>
                <a:cs typeface="Times New Roman"/>
              </a:rPr>
              <a:t>distinguishes each  device </a:t>
            </a:r>
            <a:r>
              <a:rPr sz="2000" spc="5" dirty="0">
                <a:latin typeface="Times New Roman"/>
                <a:cs typeface="Times New Roman"/>
              </a:rPr>
              <a:t>uniquely and</a:t>
            </a:r>
            <a:r>
              <a:rPr sz="2000" spc="-85" dirty="0">
                <a:latin typeface="Times New Roman"/>
                <a:cs typeface="Times New Roman"/>
              </a:rPr>
              <a:t> </a:t>
            </a:r>
            <a:r>
              <a:rPr sz="2000" spc="-10" dirty="0">
                <a:latin typeface="Times New Roman"/>
                <a:cs typeface="Times New Roman"/>
              </a:rPr>
              <a:t>universally.</a:t>
            </a:r>
            <a:endParaRPr sz="2000" dirty="0">
              <a:latin typeface="Times New Roman"/>
              <a:cs typeface="Times New Roman"/>
            </a:endParaRPr>
          </a:p>
          <a:p>
            <a:pPr>
              <a:lnSpc>
                <a:spcPct val="100000"/>
              </a:lnSpc>
            </a:pPr>
            <a:endParaRPr sz="2000" dirty="0">
              <a:latin typeface="Times New Roman"/>
              <a:cs typeface="Times New Roman"/>
            </a:endParaRPr>
          </a:p>
          <a:p>
            <a:pPr marL="73025">
              <a:lnSpc>
                <a:spcPct val="100000"/>
              </a:lnSpc>
            </a:pPr>
            <a:r>
              <a:rPr sz="2200" i="1" spc="5" dirty="0">
                <a:latin typeface="Times New Roman"/>
                <a:cs typeface="Times New Roman"/>
              </a:rPr>
              <a:t>* </a:t>
            </a:r>
            <a:r>
              <a:rPr sz="2200" i="1" dirty="0">
                <a:latin typeface="Times New Roman"/>
                <a:cs typeface="Times New Roman"/>
              </a:rPr>
              <a:t>Segment </a:t>
            </a:r>
            <a:r>
              <a:rPr sz="2200" spc="5" dirty="0">
                <a:latin typeface="Times New Roman"/>
                <a:cs typeface="Times New Roman"/>
              </a:rPr>
              <a:t>in </a:t>
            </a:r>
            <a:r>
              <a:rPr sz="2200" dirty="0">
                <a:latin typeface="Times New Roman"/>
                <a:cs typeface="Times New Roman"/>
              </a:rPr>
              <a:t>Network layer </a:t>
            </a:r>
            <a:r>
              <a:rPr sz="2200" spc="5" dirty="0">
                <a:latin typeface="Times New Roman"/>
                <a:cs typeface="Times New Roman"/>
              </a:rPr>
              <a:t>is referred </a:t>
            </a:r>
            <a:r>
              <a:rPr sz="2200" dirty="0">
                <a:latin typeface="Times New Roman"/>
                <a:cs typeface="Times New Roman"/>
              </a:rPr>
              <a:t>as</a:t>
            </a:r>
            <a:r>
              <a:rPr sz="2200" spc="-190" dirty="0">
                <a:latin typeface="Times New Roman"/>
                <a:cs typeface="Times New Roman"/>
              </a:rPr>
              <a:t> </a:t>
            </a:r>
            <a:r>
              <a:rPr sz="2200" b="1" spc="5" dirty="0">
                <a:latin typeface="Times New Roman"/>
                <a:cs typeface="Times New Roman"/>
              </a:rPr>
              <a:t>Packet</a:t>
            </a:r>
            <a:r>
              <a:rPr sz="2200" spc="5" dirty="0">
                <a:latin typeface="Times New Roman"/>
                <a:cs typeface="Times New Roman"/>
              </a:rPr>
              <a:t>.</a:t>
            </a:r>
            <a:endParaRPr sz="2200" dirty="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592351B-3CC4-4F9F-BB34-BC37C33173A8}"/>
              </a:ext>
            </a:extLst>
          </p:cNvPr>
          <p:cNvPicPr>
            <a:picLocks noChangeAspect="1"/>
          </p:cNvPicPr>
          <p:nvPr/>
        </p:nvPicPr>
        <p:blipFill>
          <a:blip r:embed="rId2"/>
          <a:stretch>
            <a:fillRect/>
          </a:stretch>
        </p:blipFill>
        <p:spPr>
          <a:xfrm>
            <a:off x="990600" y="1753056"/>
            <a:ext cx="6858000" cy="3351888"/>
          </a:xfrm>
          <a:prstGeom prst="rect">
            <a:avLst/>
          </a:prstGeom>
        </p:spPr>
      </p:pic>
      <p:sp>
        <p:nvSpPr>
          <p:cNvPr id="6" name="object 4">
            <a:extLst>
              <a:ext uri="{FF2B5EF4-FFF2-40B4-BE49-F238E27FC236}">
                <a16:creationId xmlns:a16="http://schemas.microsoft.com/office/drawing/2014/main" xmlns="" id="{294D0797-B8FC-4C8A-9DAE-3172F5487219}"/>
              </a:ext>
            </a:extLst>
          </p:cNvPr>
          <p:cNvSpPr txBox="1">
            <a:spLocks noGrp="1"/>
          </p:cNvSpPr>
          <p:nvPr>
            <p:ph type="title"/>
          </p:nvPr>
        </p:nvSpPr>
        <p:spPr>
          <a:xfrm>
            <a:off x="850900" y="179388"/>
            <a:ext cx="7442200" cy="636587"/>
          </a:xfrm>
          <a:prstGeom prst="rect">
            <a:avLst/>
          </a:prstGeom>
        </p:spPr>
        <p:txBody>
          <a:bodyPr vert="horz" wrap="square" lIns="0" tIns="12700" rIns="0" bIns="0" rtlCol="0">
            <a:spAutoFit/>
          </a:bodyPr>
          <a:lstStyle/>
          <a:p>
            <a:pPr marL="12700">
              <a:lnSpc>
                <a:spcPct val="100000"/>
              </a:lnSpc>
              <a:spcBef>
                <a:spcPts val="100"/>
              </a:spcBef>
            </a:pPr>
            <a:r>
              <a:rPr sz="2400" spc="-20" dirty="0">
                <a:latin typeface="Times New Roman"/>
                <a:cs typeface="Times New Roman"/>
              </a:rPr>
              <a:t>Transport </a:t>
            </a:r>
            <a:r>
              <a:rPr sz="2400" spc="-5" dirty="0">
                <a:latin typeface="Times New Roman"/>
                <a:cs typeface="Times New Roman"/>
              </a:rPr>
              <a:t>Layer(Layer </a:t>
            </a:r>
            <a:r>
              <a:rPr sz="2400" dirty="0">
                <a:latin typeface="Times New Roman"/>
                <a:cs typeface="Times New Roman"/>
              </a:rPr>
              <a:t>4)</a:t>
            </a:r>
            <a:r>
              <a:rPr sz="2400" spc="-75" dirty="0">
                <a:latin typeface="Times New Roman"/>
                <a:cs typeface="Times New Roman"/>
              </a:rPr>
              <a:t> </a:t>
            </a:r>
            <a:r>
              <a:rPr sz="2400" dirty="0">
                <a:latin typeface="Times New Roman"/>
                <a:cs typeface="Times New Roman"/>
              </a:rPr>
              <a:t>:</a:t>
            </a:r>
          </a:p>
        </p:txBody>
      </p:sp>
      <p:sp>
        <p:nvSpPr>
          <p:cNvPr id="9" name="object 5">
            <a:extLst>
              <a:ext uri="{FF2B5EF4-FFF2-40B4-BE49-F238E27FC236}">
                <a16:creationId xmlns:a16="http://schemas.microsoft.com/office/drawing/2014/main" xmlns="" id="{85533AF6-472A-4487-8817-10B006B22523}"/>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10" name="object 2">
            <a:extLst>
              <a:ext uri="{FF2B5EF4-FFF2-40B4-BE49-F238E27FC236}">
                <a16:creationId xmlns:a16="http://schemas.microsoft.com/office/drawing/2014/main" xmlns="" id="{F2AECC41-C49A-4550-9AD1-3B587D37C743}"/>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11" name="object 2">
            <a:extLst>
              <a:ext uri="{FF2B5EF4-FFF2-40B4-BE49-F238E27FC236}">
                <a16:creationId xmlns:a16="http://schemas.microsoft.com/office/drawing/2014/main" xmlns="" id="{0557F425-D1EC-4CB6-9133-32C75D2E7240}"/>
              </a:ext>
            </a:extLst>
          </p:cNvPr>
          <p:cNvSpPr/>
          <p:nvPr/>
        </p:nvSpPr>
        <p:spPr>
          <a:xfrm>
            <a:off x="190500" y="6096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3810064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7782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29590" y="365505"/>
            <a:ext cx="357886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Times New Roman"/>
                <a:cs typeface="Times New Roman"/>
              </a:rPr>
              <a:t>Transport </a:t>
            </a:r>
            <a:r>
              <a:rPr sz="2400" spc="-5" dirty="0">
                <a:latin typeface="Times New Roman"/>
                <a:cs typeface="Times New Roman"/>
              </a:rPr>
              <a:t>Layer(Layer </a:t>
            </a:r>
            <a:r>
              <a:rPr sz="2400" dirty="0">
                <a:latin typeface="Times New Roman"/>
                <a:cs typeface="Times New Roman"/>
              </a:rPr>
              <a:t>4)</a:t>
            </a:r>
            <a:r>
              <a:rPr sz="2400" spc="-75" dirty="0">
                <a:latin typeface="Times New Roman"/>
                <a:cs typeface="Times New Roman"/>
              </a:rPr>
              <a:t> </a:t>
            </a:r>
            <a:r>
              <a:rPr sz="2400" dirty="0">
                <a:latin typeface="Times New Roman"/>
                <a:cs typeface="Times New Roman"/>
              </a:rPr>
              <a:t>:</a:t>
            </a: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329590" y="1073709"/>
            <a:ext cx="8370570" cy="4986655"/>
          </a:xfrm>
          <a:prstGeom prst="rect">
            <a:avLst/>
          </a:prstGeom>
        </p:spPr>
        <p:txBody>
          <a:bodyPr vert="horz" wrap="square" lIns="0" tIns="10795" rIns="0" bIns="0" rtlCol="0">
            <a:spAutoFit/>
          </a:bodyPr>
          <a:lstStyle/>
          <a:p>
            <a:pPr marL="356870" marR="5080" indent="-344805" algn="just">
              <a:lnSpc>
                <a:spcPct val="114900"/>
              </a:lnSpc>
              <a:spcBef>
                <a:spcPts val="85"/>
              </a:spcBef>
              <a:buFont typeface="Symbol"/>
              <a:buChar char=""/>
              <a:tabLst>
                <a:tab pos="357505" algn="l"/>
              </a:tabLst>
            </a:pPr>
            <a:r>
              <a:rPr sz="2200" dirty="0">
                <a:latin typeface="Times New Roman"/>
                <a:cs typeface="Times New Roman"/>
              </a:rPr>
              <a:t>This layer </a:t>
            </a:r>
            <a:r>
              <a:rPr sz="2200" spc="-5" dirty="0">
                <a:latin typeface="Times New Roman"/>
                <a:cs typeface="Times New Roman"/>
              </a:rPr>
              <a:t>accepts the </a:t>
            </a:r>
            <a:r>
              <a:rPr sz="2200" spc="-10" dirty="0">
                <a:latin typeface="Times New Roman"/>
                <a:cs typeface="Times New Roman"/>
              </a:rPr>
              <a:t>message </a:t>
            </a:r>
            <a:r>
              <a:rPr sz="2200" spc="5" dirty="0">
                <a:latin typeface="Times New Roman"/>
                <a:cs typeface="Times New Roman"/>
              </a:rPr>
              <a:t>from </a:t>
            </a:r>
            <a:r>
              <a:rPr sz="2200" dirty="0">
                <a:latin typeface="Times New Roman"/>
                <a:cs typeface="Times New Roman"/>
              </a:rPr>
              <a:t>the </a:t>
            </a:r>
            <a:r>
              <a:rPr sz="2200" spc="-5" dirty="0">
                <a:latin typeface="Times New Roman"/>
                <a:cs typeface="Times New Roman"/>
              </a:rPr>
              <a:t>(session) layer </a:t>
            </a:r>
            <a:r>
              <a:rPr sz="2200" dirty="0">
                <a:latin typeface="Times New Roman"/>
                <a:cs typeface="Times New Roman"/>
              </a:rPr>
              <a:t>, </a:t>
            </a:r>
            <a:r>
              <a:rPr sz="2200" spc="-5" dirty="0">
                <a:latin typeface="Times New Roman"/>
                <a:cs typeface="Times New Roman"/>
              </a:rPr>
              <a:t>breaks </a:t>
            </a:r>
            <a:r>
              <a:rPr sz="2200" spc="-15" dirty="0">
                <a:latin typeface="Times New Roman"/>
                <a:cs typeface="Times New Roman"/>
              </a:rPr>
              <a:t>the  </a:t>
            </a:r>
            <a:r>
              <a:rPr sz="2200" spc="-5" dirty="0">
                <a:latin typeface="Times New Roman"/>
                <a:cs typeface="Times New Roman"/>
              </a:rPr>
              <a:t>message </a:t>
            </a:r>
            <a:r>
              <a:rPr sz="2200" spc="5" dirty="0">
                <a:latin typeface="Times New Roman"/>
                <a:cs typeface="Times New Roman"/>
              </a:rPr>
              <a:t>into </a:t>
            </a:r>
            <a:r>
              <a:rPr sz="2200" spc="-5" dirty="0">
                <a:latin typeface="Times New Roman"/>
                <a:cs typeface="Times New Roman"/>
              </a:rPr>
              <a:t>smaller units </a:t>
            </a:r>
            <a:r>
              <a:rPr sz="2200" dirty="0">
                <a:latin typeface="Times New Roman"/>
                <a:cs typeface="Times New Roman"/>
              </a:rPr>
              <a:t>. </a:t>
            </a:r>
            <a:r>
              <a:rPr sz="2200" spc="5" dirty="0">
                <a:latin typeface="Times New Roman"/>
                <a:cs typeface="Times New Roman"/>
              </a:rPr>
              <a:t>Each </a:t>
            </a:r>
            <a:r>
              <a:rPr sz="2200" dirty="0">
                <a:latin typeface="Times New Roman"/>
                <a:cs typeface="Times New Roman"/>
              </a:rPr>
              <a:t>of </a:t>
            </a:r>
            <a:r>
              <a:rPr sz="2200" spc="5" dirty="0">
                <a:latin typeface="Times New Roman"/>
                <a:cs typeface="Times New Roman"/>
              </a:rPr>
              <a:t>the </a:t>
            </a:r>
            <a:r>
              <a:rPr sz="2200" spc="-5" dirty="0">
                <a:latin typeface="Times New Roman"/>
                <a:cs typeface="Times New Roman"/>
              </a:rPr>
              <a:t>segment </a:t>
            </a:r>
            <a:r>
              <a:rPr sz="2200" dirty="0">
                <a:latin typeface="Times New Roman"/>
                <a:cs typeface="Times New Roman"/>
              </a:rPr>
              <a:t>produced </a:t>
            </a:r>
            <a:r>
              <a:rPr sz="2200" spc="-5" dirty="0">
                <a:latin typeface="Times New Roman"/>
                <a:cs typeface="Times New Roman"/>
              </a:rPr>
              <a:t>has </a:t>
            </a:r>
            <a:r>
              <a:rPr sz="2200" dirty="0">
                <a:latin typeface="Times New Roman"/>
                <a:cs typeface="Times New Roman"/>
              </a:rPr>
              <a:t>a </a:t>
            </a:r>
            <a:r>
              <a:rPr sz="2200" spc="-5" dirty="0">
                <a:latin typeface="Times New Roman"/>
                <a:cs typeface="Times New Roman"/>
              </a:rPr>
              <a:t>header  associated with </a:t>
            </a:r>
            <a:r>
              <a:rPr sz="2200" spc="5" dirty="0">
                <a:latin typeface="Times New Roman"/>
                <a:cs typeface="Times New Roman"/>
              </a:rPr>
              <a:t>it. </a:t>
            </a:r>
            <a:r>
              <a:rPr sz="2200" spc="10" dirty="0">
                <a:latin typeface="Times New Roman"/>
                <a:cs typeface="Times New Roman"/>
              </a:rPr>
              <a:t>The </a:t>
            </a:r>
            <a:r>
              <a:rPr sz="2200" dirty="0">
                <a:latin typeface="Times New Roman"/>
                <a:cs typeface="Times New Roman"/>
              </a:rPr>
              <a:t>transport layer at the </a:t>
            </a:r>
            <a:r>
              <a:rPr sz="2200" spc="-5" dirty="0">
                <a:latin typeface="Times New Roman"/>
                <a:cs typeface="Times New Roman"/>
              </a:rPr>
              <a:t>destination station  </a:t>
            </a:r>
            <a:r>
              <a:rPr sz="2200" dirty="0">
                <a:latin typeface="Times New Roman"/>
                <a:cs typeface="Times New Roman"/>
              </a:rPr>
              <a:t>reassembles </a:t>
            </a:r>
            <a:r>
              <a:rPr sz="2200" spc="5" dirty="0">
                <a:latin typeface="Times New Roman"/>
                <a:cs typeface="Times New Roman"/>
              </a:rPr>
              <a:t>the</a:t>
            </a:r>
            <a:r>
              <a:rPr sz="2200" spc="-80" dirty="0">
                <a:latin typeface="Times New Roman"/>
                <a:cs typeface="Times New Roman"/>
              </a:rPr>
              <a:t> </a:t>
            </a:r>
            <a:r>
              <a:rPr sz="2200" spc="-5" dirty="0">
                <a:latin typeface="Times New Roman"/>
                <a:cs typeface="Times New Roman"/>
              </a:rPr>
              <a:t>message.</a:t>
            </a:r>
            <a:endParaRPr sz="2200" dirty="0">
              <a:latin typeface="Times New Roman"/>
              <a:cs typeface="Times New Roman"/>
            </a:endParaRPr>
          </a:p>
          <a:p>
            <a:pPr>
              <a:lnSpc>
                <a:spcPct val="100000"/>
              </a:lnSpc>
              <a:spcBef>
                <a:spcPts val="40"/>
              </a:spcBef>
              <a:buFont typeface="Symbol"/>
              <a:buChar char=""/>
            </a:pPr>
            <a:endParaRPr sz="2250" dirty="0">
              <a:latin typeface="Times New Roman"/>
              <a:cs typeface="Times New Roman"/>
            </a:endParaRPr>
          </a:p>
          <a:p>
            <a:pPr marL="356870" marR="5715" indent="-344805" algn="just">
              <a:lnSpc>
                <a:spcPct val="115100"/>
              </a:lnSpc>
              <a:buFont typeface="Symbol"/>
              <a:buChar char=""/>
              <a:tabLst>
                <a:tab pos="357505" algn="l"/>
              </a:tabLst>
            </a:pPr>
            <a:r>
              <a:rPr sz="2200" spc="-10" dirty="0">
                <a:latin typeface="Times New Roman"/>
                <a:cs typeface="Times New Roman"/>
              </a:rPr>
              <a:t>In </a:t>
            </a:r>
            <a:r>
              <a:rPr sz="2200" dirty="0">
                <a:latin typeface="Times New Roman"/>
                <a:cs typeface="Times New Roman"/>
              </a:rPr>
              <a:t>order </a:t>
            </a:r>
            <a:r>
              <a:rPr sz="2200" spc="5" dirty="0">
                <a:latin typeface="Times New Roman"/>
                <a:cs typeface="Times New Roman"/>
              </a:rPr>
              <a:t>to </a:t>
            </a:r>
            <a:r>
              <a:rPr sz="2200" spc="-5" dirty="0">
                <a:latin typeface="Times New Roman"/>
                <a:cs typeface="Times New Roman"/>
              </a:rPr>
              <a:t>deliver the message </a:t>
            </a:r>
            <a:r>
              <a:rPr sz="2200" spc="5" dirty="0">
                <a:latin typeface="Times New Roman"/>
                <a:cs typeface="Times New Roman"/>
              </a:rPr>
              <a:t>to </a:t>
            </a:r>
            <a:r>
              <a:rPr sz="2200" spc="-5" dirty="0">
                <a:latin typeface="Times New Roman"/>
                <a:cs typeface="Times New Roman"/>
              </a:rPr>
              <a:t>correct process, </a:t>
            </a:r>
            <a:r>
              <a:rPr sz="2200" dirty="0">
                <a:latin typeface="Times New Roman"/>
                <a:cs typeface="Times New Roman"/>
              </a:rPr>
              <a:t>transport </a:t>
            </a:r>
            <a:r>
              <a:rPr sz="2200" spc="-5" dirty="0">
                <a:latin typeface="Times New Roman"/>
                <a:cs typeface="Times New Roman"/>
              </a:rPr>
              <a:t>layer  </a:t>
            </a:r>
            <a:r>
              <a:rPr sz="2200" dirty="0">
                <a:latin typeface="Times New Roman"/>
                <a:cs typeface="Times New Roman"/>
              </a:rPr>
              <a:t>header </a:t>
            </a:r>
            <a:r>
              <a:rPr sz="2200" spc="-5" dirty="0">
                <a:latin typeface="Times New Roman"/>
                <a:cs typeface="Times New Roman"/>
              </a:rPr>
              <a:t>includes </a:t>
            </a:r>
            <a:r>
              <a:rPr sz="2200" dirty="0">
                <a:latin typeface="Times New Roman"/>
                <a:cs typeface="Times New Roman"/>
              </a:rPr>
              <a:t>a </a:t>
            </a:r>
            <a:r>
              <a:rPr sz="2200" spc="-5" dirty="0">
                <a:latin typeface="Times New Roman"/>
                <a:cs typeface="Times New Roman"/>
              </a:rPr>
              <a:t>type </a:t>
            </a:r>
            <a:r>
              <a:rPr sz="2200" dirty="0">
                <a:latin typeface="Times New Roman"/>
                <a:cs typeface="Times New Roman"/>
              </a:rPr>
              <a:t>of </a:t>
            </a:r>
            <a:r>
              <a:rPr sz="2200" spc="-5" dirty="0">
                <a:latin typeface="Times New Roman"/>
                <a:cs typeface="Times New Roman"/>
              </a:rPr>
              <a:t>address called service point address </a:t>
            </a:r>
            <a:r>
              <a:rPr sz="2200" dirty="0">
                <a:latin typeface="Times New Roman"/>
                <a:cs typeface="Times New Roman"/>
              </a:rPr>
              <a:t>or </a:t>
            </a:r>
            <a:r>
              <a:rPr sz="2200" spc="-10" dirty="0">
                <a:latin typeface="Times New Roman"/>
                <a:cs typeface="Times New Roman"/>
              </a:rPr>
              <a:t>port  </a:t>
            </a:r>
            <a:r>
              <a:rPr sz="2200" spc="5" dirty="0">
                <a:latin typeface="Times New Roman"/>
                <a:cs typeface="Times New Roman"/>
              </a:rPr>
              <a:t>address.</a:t>
            </a:r>
            <a:endParaRPr sz="2200" dirty="0">
              <a:latin typeface="Times New Roman"/>
              <a:cs typeface="Times New Roman"/>
            </a:endParaRPr>
          </a:p>
          <a:p>
            <a:pPr marL="356870" indent="-344805">
              <a:lnSpc>
                <a:spcPct val="100000"/>
              </a:lnSpc>
              <a:spcBef>
                <a:spcPts val="1920"/>
              </a:spcBef>
              <a:buFont typeface="Symbol"/>
              <a:buChar char=""/>
              <a:tabLst>
                <a:tab pos="356870" algn="l"/>
                <a:tab pos="357505" algn="l"/>
                <a:tab pos="1049020" algn="l"/>
                <a:tab pos="1600835" algn="l"/>
                <a:tab pos="1902460" algn="l"/>
                <a:tab pos="4335780" algn="l"/>
                <a:tab pos="5448935" algn="l"/>
                <a:tab pos="6141085" algn="l"/>
                <a:tab pos="6549390" algn="l"/>
                <a:tab pos="7232650" algn="l"/>
                <a:tab pos="7628890" algn="l"/>
              </a:tabLst>
            </a:pPr>
            <a:r>
              <a:rPr sz="2200" spc="5" dirty="0">
                <a:latin typeface="Times New Roman"/>
                <a:cs typeface="Times New Roman"/>
              </a:rPr>
              <a:t>May	u</a:t>
            </a:r>
            <a:r>
              <a:rPr sz="2200" spc="-25" dirty="0">
                <a:latin typeface="Times New Roman"/>
                <a:cs typeface="Times New Roman"/>
              </a:rPr>
              <a:t>s</a:t>
            </a:r>
            <a:r>
              <a:rPr sz="2200" dirty="0">
                <a:latin typeface="Times New Roman"/>
                <a:cs typeface="Times New Roman"/>
              </a:rPr>
              <a:t>e	a	</a:t>
            </a:r>
            <a:r>
              <a:rPr sz="2200" i="1" spc="5" dirty="0">
                <a:latin typeface="Times New Roman"/>
                <a:cs typeface="Times New Roman"/>
              </a:rPr>
              <a:t>con</a:t>
            </a:r>
            <a:r>
              <a:rPr sz="2200" i="1" spc="-20" dirty="0">
                <a:latin typeface="Times New Roman"/>
                <a:cs typeface="Times New Roman"/>
              </a:rPr>
              <a:t>n</a:t>
            </a:r>
            <a:r>
              <a:rPr sz="2200" i="1" dirty="0">
                <a:latin typeface="Times New Roman"/>
                <a:cs typeface="Times New Roman"/>
              </a:rPr>
              <a:t>e</a:t>
            </a:r>
            <a:r>
              <a:rPr sz="2200" i="1" spc="5" dirty="0">
                <a:latin typeface="Times New Roman"/>
                <a:cs typeface="Times New Roman"/>
              </a:rPr>
              <a:t>c</a:t>
            </a:r>
            <a:r>
              <a:rPr sz="2200" i="1" spc="-15" dirty="0">
                <a:latin typeface="Times New Roman"/>
                <a:cs typeface="Times New Roman"/>
              </a:rPr>
              <a:t>t</a:t>
            </a:r>
            <a:r>
              <a:rPr sz="2200" i="1" spc="5" dirty="0">
                <a:latin typeface="Times New Roman"/>
                <a:cs typeface="Times New Roman"/>
              </a:rPr>
              <a:t>io</a:t>
            </a:r>
            <a:r>
              <a:rPr sz="2200" i="1" spc="-30" dirty="0">
                <a:latin typeface="Times New Roman"/>
                <a:cs typeface="Times New Roman"/>
              </a:rPr>
              <a:t>n</a:t>
            </a:r>
            <a:r>
              <a:rPr sz="2200" i="1" spc="5" dirty="0">
                <a:latin typeface="Times New Roman"/>
                <a:cs typeface="Times New Roman"/>
              </a:rPr>
              <a:t>-o</a:t>
            </a:r>
            <a:r>
              <a:rPr sz="2200" i="1" spc="-25" dirty="0">
                <a:latin typeface="Times New Roman"/>
                <a:cs typeface="Times New Roman"/>
              </a:rPr>
              <a:t>r</a:t>
            </a:r>
            <a:r>
              <a:rPr sz="2200" i="1" spc="5" dirty="0">
                <a:latin typeface="Times New Roman"/>
                <a:cs typeface="Times New Roman"/>
              </a:rPr>
              <a:t>i</a:t>
            </a:r>
            <a:r>
              <a:rPr sz="2200" i="1" dirty="0">
                <a:latin typeface="Times New Roman"/>
                <a:cs typeface="Times New Roman"/>
              </a:rPr>
              <a:t>en</a:t>
            </a:r>
            <a:r>
              <a:rPr sz="2200" i="1" spc="-15" dirty="0">
                <a:latin typeface="Times New Roman"/>
                <a:cs typeface="Times New Roman"/>
              </a:rPr>
              <a:t>t</a:t>
            </a:r>
            <a:r>
              <a:rPr sz="2200" i="1" dirty="0">
                <a:latin typeface="Times New Roman"/>
                <a:cs typeface="Times New Roman"/>
              </a:rPr>
              <a:t>ed	</a:t>
            </a:r>
            <a:r>
              <a:rPr sz="2200" i="1" spc="-20" dirty="0">
                <a:latin typeface="Times New Roman"/>
                <a:cs typeface="Times New Roman"/>
              </a:rPr>
              <a:t>p</a:t>
            </a:r>
            <a:r>
              <a:rPr sz="2200" i="1" spc="-95" dirty="0">
                <a:latin typeface="Times New Roman"/>
                <a:cs typeface="Times New Roman"/>
              </a:rPr>
              <a:t>r</a:t>
            </a:r>
            <a:r>
              <a:rPr sz="2200" i="1" spc="5" dirty="0">
                <a:latin typeface="Times New Roman"/>
                <a:cs typeface="Times New Roman"/>
              </a:rPr>
              <a:t>ot</a:t>
            </a:r>
            <a:r>
              <a:rPr sz="2200" i="1" spc="-20" dirty="0">
                <a:latin typeface="Times New Roman"/>
                <a:cs typeface="Times New Roman"/>
              </a:rPr>
              <a:t>o</a:t>
            </a:r>
            <a:r>
              <a:rPr sz="2200" i="1" dirty="0">
                <a:latin typeface="Times New Roman"/>
                <a:cs typeface="Times New Roman"/>
              </a:rPr>
              <a:t>col	</a:t>
            </a:r>
            <a:r>
              <a:rPr sz="2200" dirty="0">
                <a:latin typeface="Times New Roman"/>
                <a:cs typeface="Times New Roman"/>
              </a:rPr>
              <a:t>s</a:t>
            </a:r>
            <a:r>
              <a:rPr sz="2200" spc="-15" dirty="0">
                <a:latin typeface="Times New Roman"/>
                <a:cs typeface="Times New Roman"/>
              </a:rPr>
              <a:t>u</a:t>
            </a:r>
            <a:r>
              <a:rPr sz="2200" dirty="0">
                <a:latin typeface="Times New Roman"/>
                <a:cs typeface="Times New Roman"/>
              </a:rPr>
              <a:t>ch	</a:t>
            </a:r>
            <a:r>
              <a:rPr sz="2200" spc="-25" dirty="0">
                <a:latin typeface="Times New Roman"/>
                <a:cs typeface="Times New Roman"/>
              </a:rPr>
              <a:t>a</a:t>
            </a:r>
            <a:r>
              <a:rPr sz="2200" dirty="0">
                <a:latin typeface="Times New Roman"/>
                <a:cs typeface="Times New Roman"/>
              </a:rPr>
              <a:t>s	</a:t>
            </a:r>
            <a:r>
              <a:rPr sz="2200" spc="20" dirty="0">
                <a:latin typeface="Times New Roman"/>
                <a:cs typeface="Times New Roman"/>
              </a:rPr>
              <a:t>T</a:t>
            </a:r>
            <a:r>
              <a:rPr sz="2200" spc="-10" dirty="0">
                <a:latin typeface="Times New Roman"/>
                <a:cs typeface="Times New Roman"/>
              </a:rPr>
              <a:t>C</a:t>
            </a:r>
            <a:r>
              <a:rPr sz="2200" spc="5" dirty="0">
                <a:latin typeface="Times New Roman"/>
                <a:cs typeface="Times New Roman"/>
              </a:rPr>
              <a:t>P</a:t>
            </a:r>
            <a:r>
              <a:rPr sz="2200" dirty="0">
                <a:latin typeface="Times New Roman"/>
                <a:cs typeface="Times New Roman"/>
              </a:rPr>
              <a:t>	</a:t>
            </a:r>
            <a:r>
              <a:rPr sz="2200" spc="5" dirty="0">
                <a:latin typeface="Times New Roman"/>
                <a:cs typeface="Times New Roman"/>
              </a:rPr>
              <a:t>to</a:t>
            </a:r>
            <a:r>
              <a:rPr sz="2200" dirty="0">
                <a:latin typeface="Times New Roman"/>
                <a:cs typeface="Times New Roman"/>
              </a:rPr>
              <a:t>	en</a:t>
            </a:r>
            <a:r>
              <a:rPr sz="2200" spc="-20" dirty="0">
                <a:latin typeface="Times New Roman"/>
                <a:cs typeface="Times New Roman"/>
              </a:rPr>
              <a:t>s</a:t>
            </a:r>
            <a:r>
              <a:rPr sz="2200" spc="5" dirty="0">
                <a:latin typeface="Times New Roman"/>
                <a:cs typeface="Times New Roman"/>
              </a:rPr>
              <a:t>u</a:t>
            </a:r>
            <a:r>
              <a:rPr sz="2200" spc="-20" dirty="0">
                <a:latin typeface="Times New Roman"/>
                <a:cs typeface="Times New Roman"/>
              </a:rPr>
              <a:t>r</a:t>
            </a:r>
            <a:r>
              <a:rPr sz="2200" dirty="0">
                <a:latin typeface="Times New Roman"/>
                <a:cs typeface="Times New Roman"/>
              </a:rPr>
              <a:t>e</a:t>
            </a:r>
          </a:p>
          <a:p>
            <a:pPr marL="356870">
              <a:lnSpc>
                <a:spcPct val="100000"/>
              </a:lnSpc>
              <a:spcBef>
                <a:spcPts val="385"/>
              </a:spcBef>
            </a:pPr>
            <a:r>
              <a:rPr sz="2200" dirty="0">
                <a:latin typeface="Times New Roman"/>
                <a:cs typeface="Times New Roman"/>
              </a:rPr>
              <a:t>destination received</a:t>
            </a:r>
            <a:r>
              <a:rPr sz="2200" spc="-100" dirty="0">
                <a:latin typeface="Times New Roman"/>
                <a:cs typeface="Times New Roman"/>
              </a:rPr>
              <a:t> </a:t>
            </a:r>
            <a:r>
              <a:rPr sz="2200" spc="-5" dirty="0">
                <a:latin typeface="Times New Roman"/>
                <a:cs typeface="Times New Roman"/>
              </a:rPr>
              <a:t>segments</a:t>
            </a:r>
            <a:endParaRPr sz="2200" dirty="0">
              <a:latin typeface="Times New Roman"/>
              <a:cs typeface="Times New Roman"/>
            </a:endParaRPr>
          </a:p>
          <a:p>
            <a:pPr marL="356870" marR="5715" indent="-344805">
              <a:lnSpc>
                <a:spcPct val="115500"/>
              </a:lnSpc>
              <a:spcBef>
                <a:spcPts val="1515"/>
              </a:spcBef>
              <a:buFont typeface="Symbol"/>
              <a:buChar char=""/>
              <a:tabLst>
                <a:tab pos="356870" algn="l"/>
                <a:tab pos="357505" algn="l"/>
                <a:tab pos="1003300" algn="l"/>
                <a:tab pos="1512570" algn="l"/>
                <a:tab pos="1771650" algn="l"/>
                <a:tab pos="3546475" algn="l"/>
                <a:tab pos="4619625" algn="l"/>
                <a:tab pos="5266055" algn="l"/>
                <a:tab pos="5634990" algn="l"/>
                <a:tab pos="6668770" algn="l"/>
                <a:tab pos="7318375" algn="l"/>
              </a:tabLst>
            </a:pPr>
            <a:r>
              <a:rPr sz="2200" spc="5" dirty="0">
                <a:latin typeface="Times New Roman"/>
                <a:cs typeface="Times New Roman"/>
              </a:rPr>
              <a:t>Ma</a:t>
            </a:r>
            <a:r>
              <a:rPr sz="2200" dirty="0">
                <a:latin typeface="Times New Roman"/>
                <a:cs typeface="Times New Roman"/>
              </a:rPr>
              <a:t>y	u</a:t>
            </a:r>
            <a:r>
              <a:rPr sz="2200" spc="5" dirty="0">
                <a:latin typeface="Times New Roman"/>
                <a:cs typeface="Times New Roman"/>
              </a:rPr>
              <a:t>s</a:t>
            </a:r>
            <a:r>
              <a:rPr sz="2200" dirty="0">
                <a:latin typeface="Times New Roman"/>
                <a:cs typeface="Times New Roman"/>
              </a:rPr>
              <a:t>e	a	</a:t>
            </a:r>
            <a:r>
              <a:rPr sz="2200" i="1" dirty="0">
                <a:latin typeface="Times New Roman"/>
                <a:cs typeface="Times New Roman"/>
              </a:rPr>
              <a:t>co</a:t>
            </a:r>
            <a:r>
              <a:rPr sz="2200" i="1" spc="-20" dirty="0">
                <a:latin typeface="Times New Roman"/>
                <a:cs typeface="Times New Roman"/>
              </a:rPr>
              <a:t>n</a:t>
            </a:r>
            <a:r>
              <a:rPr sz="2200" i="1" dirty="0">
                <a:latin typeface="Times New Roman"/>
                <a:cs typeface="Times New Roman"/>
              </a:rPr>
              <a:t>ne</a:t>
            </a:r>
            <a:r>
              <a:rPr sz="2200" i="1" spc="-15" dirty="0">
                <a:latin typeface="Times New Roman"/>
                <a:cs typeface="Times New Roman"/>
              </a:rPr>
              <a:t>c</a:t>
            </a:r>
            <a:r>
              <a:rPr sz="2200" i="1" spc="5" dirty="0">
                <a:latin typeface="Times New Roman"/>
                <a:cs typeface="Times New Roman"/>
              </a:rPr>
              <a:t>ti</a:t>
            </a:r>
            <a:r>
              <a:rPr sz="2200" i="1" spc="-25" dirty="0">
                <a:latin typeface="Times New Roman"/>
                <a:cs typeface="Times New Roman"/>
              </a:rPr>
              <a:t>o</a:t>
            </a:r>
            <a:r>
              <a:rPr sz="2200" i="1" dirty="0">
                <a:latin typeface="Times New Roman"/>
                <a:cs typeface="Times New Roman"/>
              </a:rPr>
              <a:t>n</a:t>
            </a:r>
            <a:r>
              <a:rPr sz="2200" i="1" spc="10" dirty="0">
                <a:latin typeface="Times New Roman"/>
                <a:cs typeface="Times New Roman"/>
              </a:rPr>
              <a:t>l</a:t>
            </a:r>
            <a:r>
              <a:rPr sz="2200" i="1" spc="-20" dirty="0">
                <a:latin typeface="Times New Roman"/>
                <a:cs typeface="Times New Roman"/>
              </a:rPr>
              <a:t>es</a:t>
            </a:r>
            <a:r>
              <a:rPr sz="2200" i="1" dirty="0">
                <a:latin typeface="Times New Roman"/>
                <a:cs typeface="Times New Roman"/>
              </a:rPr>
              <a:t>s	p</a:t>
            </a:r>
            <a:r>
              <a:rPr sz="2200" i="1" spc="-65" dirty="0">
                <a:latin typeface="Times New Roman"/>
                <a:cs typeface="Times New Roman"/>
              </a:rPr>
              <a:t>r</a:t>
            </a:r>
            <a:r>
              <a:rPr sz="2200" i="1" dirty="0">
                <a:latin typeface="Times New Roman"/>
                <a:cs typeface="Times New Roman"/>
              </a:rPr>
              <a:t>o</a:t>
            </a:r>
            <a:r>
              <a:rPr sz="2200" i="1" spc="-15" dirty="0">
                <a:latin typeface="Times New Roman"/>
                <a:cs typeface="Times New Roman"/>
              </a:rPr>
              <a:t>t</a:t>
            </a:r>
            <a:r>
              <a:rPr sz="2200" i="1" dirty="0">
                <a:latin typeface="Times New Roman"/>
                <a:cs typeface="Times New Roman"/>
              </a:rPr>
              <a:t>oc</a:t>
            </a:r>
            <a:r>
              <a:rPr sz="2200" i="1" spc="-20" dirty="0">
                <a:latin typeface="Times New Roman"/>
                <a:cs typeface="Times New Roman"/>
              </a:rPr>
              <a:t>o</a:t>
            </a:r>
            <a:r>
              <a:rPr sz="2200" i="1" dirty="0">
                <a:latin typeface="Times New Roman"/>
                <a:cs typeface="Times New Roman"/>
              </a:rPr>
              <a:t>l	</a:t>
            </a:r>
            <a:r>
              <a:rPr sz="2200" dirty="0">
                <a:latin typeface="Times New Roman"/>
                <a:cs typeface="Times New Roman"/>
              </a:rPr>
              <a:t>su</a:t>
            </a:r>
            <a:r>
              <a:rPr sz="2200" spc="-20" dirty="0">
                <a:latin typeface="Times New Roman"/>
                <a:cs typeface="Times New Roman"/>
              </a:rPr>
              <a:t>c</a:t>
            </a:r>
            <a:r>
              <a:rPr sz="2200" dirty="0">
                <a:latin typeface="Times New Roman"/>
                <a:cs typeface="Times New Roman"/>
              </a:rPr>
              <a:t>h	as	</a:t>
            </a:r>
            <a:r>
              <a:rPr sz="2200" spc="-10" dirty="0">
                <a:latin typeface="Times New Roman"/>
                <a:cs typeface="Times New Roman"/>
              </a:rPr>
              <a:t>UD</a:t>
            </a:r>
            <a:r>
              <a:rPr sz="2200" dirty="0">
                <a:latin typeface="Times New Roman"/>
                <a:cs typeface="Times New Roman"/>
              </a:rPr>
              <a:t>P </a:t>
            </a:r>
            <a:r>
              <a:rPr sz="2200" spc="-120" dirty="0">
                <a:latin typeface="Times New Roman"/>
                <a:cs typeface="Times New Roman"/>
              </a:rPr>
              <a:t> </a:t>
            </a:r>
            <a:r>
              <a:rPr sz="2200" spc="-15" dirty="0">
                <a:latin typeface="Times New Roman"/>
                <a:cs typeface="Times New Roman"/>
              </a:rPr>
              <a:t>t</a:t>
            </a:r>
            <a:r>
              <a:rPr sz="2200" dirty="0">
                <a:latin typeface="Times New Roman"/>
                <a:cs typeface="Times New Roman"/>
              </a:rPr>
              <a:t>o	s</a:t>
            </a:r>
            <a:r>
              <a:rPr sz="2200" spc="5" dirty="0">
                <a:latin typeface="Times New Roman"/>
                <a:cs typeface="Times New Roman"/>
              </a:rPr>
              <a:t>e</a:t>
            </a:r>
            <a:r>
              <a:rPr sz="2200" dirty="0">
                <a:latin typeface="Times New Roman"/>
                <a:cs typeface="Times New Roman"/>
              </a:rPr>
              <a:t>nd	</a:t>
            </a:r>
            <a:r>
              <a:rPr sz="2200" spc="-20" dirty="0">
                <a:latin typeface="Times New Roman"/>
                <a:cs typeface="Times New Roman"/>
              </a:rPr>
              <a:t>s</a:t>
            </a:r>
            <a:r>
              <a:rPr sz="2200" dirty="0">
                <a:latin typeface="Times New Roman"/>
                <a:cs typeface="Times New Roman"/>
              </a:rPr>
              <a:t>eg</a:t>
            </a:r>
            <a:r>
              <a:rPr sz="2200" spc="-30" dirty="0">
                <a:latin typeface="Times New Roman"/>
                <a:cs typeface="Times New Roman"/>
              </a:rPr>
              <a:t>m</a:t>
            </a:r>
            <a:r>
              <a:rPr sz="2200" dirty="0">
                <a:latin typeface="Times New Roman"/>
                <a:cs typeface="Times New Roman"/>
              </a:rPr>
              <a:t>en</a:t>
            </a:r>
            <a:r>
              <a:rPr sz="2200" spc="10" dirty="0">
                <a:latin typeface="Times New Roman"/>
                <a:cs typeface="Times New Roman"/>
              </a:rPr>
              <a:t>t</a:t>
            </a:r>
            <a:r>
              <a:rPr sz="2200" dirty="0">
                <a:latin typeface="Times New Roman"/>
                <a:cs typeface="Times New Roman"/>
              </a:rPr>
              <a:t>s  without </a:t>
            </a:r>
            <a:r>
              <a:rPr sz="2200" spc="5" dirty="0">
                <a:latin typeface="Times New Roman"/>
                <a:cs typeface="Times New Roman"/>
              </a:rPr>
              <a:t>assurance </a:t>
            </a:r>
            <a:r>
              <a:rPr sz="2200" dirty="0">
                <a:latin typeface="Times New Roman"/>
                <a:cs typeface="Times New Roman"/>
              </a:rPr>
              <a:t>of</a:t>
            </a:r>
            <a:r>
              <a:rPr sz="2200" spc="-114" dirty="0">
                <a:latin typeface="Times New Roman"/>
                <a:cs typeface="Times New Roman"/>
              </a:rPr>
              <a:t> </a:t>
            </a:r>
            <a:r>
              <a:rPr sz="2200" dirty="0">
                <a:latin typeface="Times New Roman"/>
                <a:cs typeface="Times New Roman"/>
              </a:rPr>
              <a:t>delivery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B702C89-E57B-42A7-90E5-68B9189AB343}"/>
              </a:ext>
            </a:extLst>
          </p:cNvPr>
          <p:cNvSpPr>
            <a:spLocks noGrp="1"/>
          </p:cNvSpPr>
          <p:nvPr>
            <p:ph type="body" idx="1"/>
          </p:nvPr>
        </p:nvSpPr>
        <p:spPr>
          <a:xfrm>
            <a:off x="501332" y="990600"/>
            <a:ext cx="8414068" cy="5170646"/>
          </a:xfrm>
        </p:spPr>
        <p:txBody>
          <a:bodyPr/>
          <a:lstStyle/>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Port addressing </a:t>
            </a:r>
            <a:r>
              <a:rPr lang="en-US" dirty="0">
                <a:latin typeface="Times New Roman" panose="02020603050405020304" pitchFamily="18" charset="0"/>
                <a:cs typeface="Times New Roman" panose="02020603050405020304" pitchFamily="18" charset="0"/>
              </a:rPr>
              <a:t>– The header in this must therefore include a address called port address. This layer gets the entire message to the correct process on that computer.</a:t>
            </a:r>
          </a:p>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Segmentation and reassembly </a:t>
            </a:r>
            <a:r>
              <a:rPr lang="en-US" dirty="0">
                <a:latin typeface="Times New Roman" panose="02020603050405020304" pitchFamily="18" charset="0"/>
                <a:cs typeface="Times New Roman" panose="02020603050405020304" pitchFamily="18" charset="0"/>
              </a:rPr>
              <a:t>- The message is divided into segments and each segment is assigned a sequence number. These numbers are arranged correctly on the arrival side by this layer.</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Connection control - This can either be connectionless or connection-oriented. The connectionless treats each segment as a individual packet and delivers to the destination. The connection-oriented makes connection on the destination side before the delivery. After the delivery the termination will be terminated.</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Flow and error control </a:t>
            </a:r>
            <a:r>
              <a:rPr lang="en-US" dirty="0">
                <a:latin typeface="Times New Roman" panose="02020603050405020304" pitchFamily="18" charset="0"/>
                <a:cs typeface="Times New Roman" panose="02020603050405020304" pitchFamily="18" charset="0"/>
              </a:rPr>
              <a:t>- Similar to data link layer, but process to process take place.</a:t>
            </a:r>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xmlns="" id="{3FB968DB-0761-4681-9F1D-9C45C5740C5B}"/>
              </a:ext>
            </a:extLst>
          </p:cNvPr>
          <p:cNvSpPr txBox="1">
            <a:spLocks noGrp="1"/>
          </p:cNvSpPr>
          <p:nvPr>
            <p:ph type="title"/>
          </p:nvPr>
        </p:nvSpPr>
        <p:spPr>
          <a:xfrm>
            <a:off x="850900" y="179388"/>
            <a:ext cx="7442200" cy="382156"/>
          </a:xfrm>
          <a:prstGeom prst="rect">
            <a:avLst/>
          </a:prstGeom>
        </p:spPr>
        <p:txBody>
          <a:bodyPr vert="horz" wrap="square" lIns="0" tIns="12700" rIns="0" bIns="0" rtlCol="0">
            <a:spAutoFit/>
          </a:bodyPr>
          <a:lstStyle/>
          <a:p>
            <a:pPr marL="12700">
              <a:lnSpc>
                <a:spcPct val="100000"/>
              </a:lnSpc>
              <a:spcBef>
                <a:spcPts val="100"/>
              </a:spcBef>
            </a:pPr>
            <a:r>
              <a:rPr lang="en-US" sz="2400" spc="-20" dirty="0">
                <a:latin typeface="Times New Roman"/>
                <a:cs typeface="Times New Roman"/>
              </a:rPr>
              <a:t>Functions of </a:t>
            </a:r>
            <a:r>
              <a:rPr sz="2400" spc="-20" dirty="0">
                <a:latin typeface="Times New Roman"/>
                <a:cs typeface="Times New Roman"/>
              </a:rPr>
              <a:t>Transport </a:t>
            </a:r>
            <a:r>
              <a:rPr sz="2400" spc="-5" dirty="0">
                <a:latin typeface="Times New Roman"/>
                <a:cs typeface="Times New Roman"/>
              </a:rPr>
              <a:t>Layer(Layer </a:t>
            </a:r>
            <a:r>
              <a:rPr sz="2400" dirty="0">
                <a:latin typeface="Times New Roman"/>
                <a:cs typeface="Times New Roman"/>
              </a:rPr>
              <a:t>4)</a:t>
            </a:r>
            <a:r>
              <a:rPr sz="2400" spc="-75" dirty="0">
                <a:latin typeface="Times New Roman"/>
                <a:cs typeface="Times New Roman"/>
              </a:rPr>
              <a:t> </a:t>
            </a:r>
            <a:r>
              <a:rPr sz="2400" dirty="0">
                <a:latin typeface="Times New Roman"/>
                <a:cs typeface="Times New Roman"/>
              </a:rPr>
              <a:t>:</a:t>
            </a:r>
          </a:p>
        </p:txBody>
      </p:sp>
      <p:sp>
        <p:nvSpPr>
          <p:cNvPr id="5" name="object 5">
            <a:extLst>
              <a:ext uri="{FF2B5EF4-FFF2-40B4-BE49-F238E27FC236}">
                <a16:creationId xmlns:a16="http://schemas.microsoft.com/office/drawing/2014/main" xmlns="" id="{B5917DFB-05E0-48BD-9429-941E3A0CEFBF}"/>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2">
            <a:extLst>
              <a:ext uri="{FF2B5EF4-FFF2-40B4-BE49-F238E27FC236}">
                <a16:creationId xmlns:a16="http://schemas.microsoft.com/office/drawing/2014/main" xmlns="" id="{C73AACE3-BC41-44FB-A163-88B648901099}"/>
              </a:ext>
            </a:extLst>
          </p:cNvPr>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6A6F899E-FD5D-4E04-8F32-C57E7982DBF9}"/>
              </a:ext>
            </a:extLst>
          </p:cNvPr>
          <p:cNvSpPr/>
          <p:nvPr/>
        </p:nvSpPr>
        <p:spPr>
          <a:xfrm>
            <a:off x="190500" y="572095"/>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3660609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07D87D91-6D0B-4D24-B499-2ABC4CCE4E29}"/>
              </a:ext>
            </a:extLst>
          </p:cNvPr>
          <p:cNvSpPr>
            <a:spLocks noGrp="1"/>
          </p:cNvSpPr>
          <p:nvPr>
            <p:ph type="body" idx="1"/>
          </p:nvPr>
        </p:nvSpPr>
        <p:spPr>
          <a:xfrm>
            <a:off x="501333" y="1293146"/>
            <a:ext cx="8141334" cy="738664"/>
          </a:xfrm>
        </p:spPr>
        <p:txBody>
          <a:bodyPr/>
          <a:lstStyle/>
          <a:p>
            <a:endParaRPr lang="en-US" dirty="0"/>
          </a:p>
          <a:p>
            <a:endParaRPr lang="en-IN" dirty="0"/>
          </a:p>
        </p:txBody>
      </p:sp>
      <p:pic>
        <p:nvPicPr>
          <p:cNvPr id="5" name="Picture 4">
            <a:extLst>
              <a:ext uri="{FF2B5EF4-FFF2-40B4-BE49-F238E27FC236}">
                <a16:creationId xmlns:a16="http://schemas.microsoft.com/office/drawing/2014/main" xmlns="" id="{6427A60C-C8C5-43ED-A94D-23A8F53EDF87}"/>
              </a:ext>
            </a:extLst>
          </p:cNvPr>
          <p:cNvPicPr>
            <a:picLocks noChangeAspect="1"/>
          </p:cNvPicPr>
          <p:nvPr/>
        </p:nvPicPr>
        <p:blipFill>
          <a:blip r:embed="rId2"/>
          <a:stretch>
            <a:fillRect/>
          </a:stretch>
        </p:blipFill>
        <p:spPr>
          <a:xfrm>
            <a:off x="850925" y="1752600"/>
            <a:ext cx="7073875" cy="3661353"/>
          </a:xfrm>
          <a:prstGeom prst="rect">
            <a:avLst/>
          </a:prstGeom>
        </p:spPr>
      </p:pic>
      <p:sp>
        <p:nvSpPr>
          <p:cNvPr id="6" name="object 4">
            <a:extLst>
              <a:ext uri="{FF2B5EF4-FFF2-40B4-BE49-F238E27FC236}">
                <a16:creationId xmlns:a16="http://schemas.microsoft.com/office/drawing/2014/main" xmlns="" id="{2CCC9161-57CB-4660-8EEA-215D38DCFCEC}"/>
              </a:ext>
            </a:extLst>
          </p:cNvPr>
          <p:cNvSpPr txBox="1">
            <a:spLocks noGrp="1"/>
          </p:cNvSpPr>
          <p:nvPr>
            <p:ph type="title"/>
          </p:nvPr>
        </p:nvSpPr>
        <p:spPr>
          <a:xfrm>
            <a:off x="850900" y="179388"/>
            <a:ext cx="6540500" cy="504625"/>
          </a:xfrm>
          <a:prstGeom prst="rect">
            <a:avLst/>
          </a:prstGeom>
        </p:spPr>
        <p:txBody>
          <a:bodyPr vert="horz" wrap="square" lIns="0" tIns="12065" rIns="0" bIns="0" rtlCol="0">
            <a:spAutoFit/>
          </a:bodyPr>
          <a:lstStyle/>
          <a:p>
            <a:pPr marL="12700">
              <a:lnSpc>
                <a:spcPct val="100000"/>
              </a:lnSpc>
              <a:spcBef>
                <a:spcPts val="95"/>
              </a:spcBef>
            </a:pPr>
            <a:r>
              <a:rPr sz="2400" dirty="0">
                <a:latin typeface="Times New Roman"/>
                <a:cs typeface="Times New Roman"/>
              </a:rPr>
              <a:t>Session Layer (Layer 5)</a:t>
            </a:r>
            <a:r>
              <a:rPr sz="2400" spc="-204" dirty="0">
                <a:latin typeface="Times New Roman"/>
                <a:cs typeface="Times New Roman"/>
              </a:rPr>
              <a:t> </a:t>
            </a:r>
            <a:r>
              <a:rPr sz="3200" spc="-5" dirty="0">
                <a:latin typeface="Arial"/>
                <a:cs typeface="Arial"/>
              </a:rPr>
              <a:t>:</a:t>
            </a:r>
            <a:endParaRPr sz="3200" dirty="0">
              <a:latin typeface="Arial"/>
              <a:cs typeface="Arial"/>
            </a:endParaRPr>
          </a:p>
        </p:txBody>
      </p:sp>
      <p:sp>
        <p:nvSpPr>
          <p:cNvPr id="7" name="object 2">
            <a:extLst>
              <a:ext uri="{FF2B5EF4-FFF2-40B4-BE49-F238E27FC236}">
                <a16:creationId xmlns:a16="http://schemas.microsoft.com/office/drawing/2014/main" xmlns="" id="{15924848-2C6A-4B5A-89D0-809C28FA0CCD}"/>
              </a:ext>
            </a:extLst>
          </p:cNvPr>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8" name="object 2">
            <a:extLst>
              <a:ext uri="{FF2B5EF4-FFF2-40B4-BE49-F238E27FC236}">
                <a16:creationId xmlns:a16="http://schemas.microsoft.com/office/drawing/2014/main" xmlns="" id="{E50F2191-C48A-4A27-B1B6-DF85057F7DED}"/>
              </a:ext>
            </a:extLst>
          </p:cNvPr>
          <p:cNvSpPr/>
          <p:nvPr/>
        </p:nvSpPr>
        <p:spPr>
          <a:xfrm>
            <a:off x="153923" y="68401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9" name="object 2">
            <a:extLst>
              <a:ext uri="{FF2B5EF4-FFF2-40B4-BE49-F238E27FC236}">
                <a16:creationId xmlns:a16="http://schemas.microsoft.com/office/drawing/2014/main" xmlns="" id="{521C4E00-7ECE-4D11-90ED-CB96F8F5622D}"/>
              </a:ext>
            </a:extLst>
          </p:cNvPr>
          <p:cNvSpPr/>
          <p:nvPr/>
        </p:nvSpPr>
        <p:spPr>
          <a:xfrm>
            <a:off x="190500" y="61722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2171021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55904"/>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37515" y="187274"/>
            <a:ext cx="3316604" cy="512445"/>
          </a:xfrm>
          <a:prstGeom prst="rect">
            <a:avLst/>
          </a:prstGeom>
        </p:spPr>
        <p:txBody>
          <a:bodyPr vert="horz" wrap="square" lIns="0" tIns="12065" rIns="0" bIns="0" rtlCol="0">
            <a:spAutoFit/>
          </a:bodyPr>
          <a:lstStyle/>
          <a:p>
            <a:pPr marL="12700">
              <a:lnSpc>
                <a:spcPct val="100000"/>
              </a:lnSpc>
              <a:spcBef>
                <a:spcPts val="95"/>
              </a:spcBef>
            </a:pPr>
            <a:r>
              <a:rPr sz="2400" dirty="0">
                <a:latin typeface="Times New Roman"/>
                <a:cs typeface="Times New Roman"/>
              </a:rPr>
              <a:t>Session Layer (Layer 5)</a:t>
            </a:r>
            <a:r>
              <a:rPr sz="2400" spc="-204" dirty="0">
                <a:latin typeface="Times New Roman"/>
                <a:cs typeface="Times New Roman"/>
              </a:rPr>
              <a:t> </a:t>
            </a:r>
            <a:r>
              <a:rPr sz="3200" spc="-5" dirty="0">
                <a:latin typeface="Arial"/>
                <a:cs typeface="Arial"/>
              </a:rPr>
              <a:t>:</a:t>
            </a:r>
            <a:endParaRPr sz="3200" dirty="0">
              <a:latin typeface="Arial"/>
              <a:cs typeface="Arial"/>
            </a:endParaRP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475894" y="1288576"/>
            <a:ext cx="8121650" cy="4267835"/>
          </a:xfrm>
          <a:prstGeom prst="rect">
            <a:avLst/>
          </a:prstGeom>
        </p:spPr>
        <p:txBody>
          <a:bodyPr vert="horz" wrap="square" lIns="0" tIns="61594" rIns="0" bIns="0" rtlCol="0">
            <a:spAutoFit/>
          </a:bodyPr>
          <a:lstStyle/>
          <a:p>
            <a:pPr marL="344170" indent="-344170">
              <a:lnSpc>
                <a:spcPct val="100000"/>
              </a:lnSpc>
              <a:spcBef>
                <a:spcPts val="484"/>
              </a:spcBef>
              <a:buFont typeface="Symbol"/>
              <a:buChar char=""/>
              <a:tabLst>
                <a:tab pos="344170" algn="l"/>
                <a:tab pos="357505" algn="l"/>
                <a:tab pos="1106170" algn="l"/>
                <a:tab pos="1929764" algn="l"/>
                <a:tab pos="2377440" algn="l"/>
                <a:tab pos="3914775" algn="l"/>
                <a:tab pos="4505960" algn="l"/>
                <a:tab pos="6304915" algn="l"/>
                <a:tab pos="6798945" algn="l"/>
              </a:tabLst>
            </a:pPr>
            <a:r>
              <a:rPr sz="2200" dirty="0">
                <a:latin typeface="Times New Roman"/>
                <a:cs typeface="Times New Roman"/>
              </a:rPr>
              <a:t>This	layer	</a:t>
            </a:r>
            <a:r>
              <a:rPr sz="2200" spc="-5" dirty="0">
                <a:latin typeface="Times New Roman"/>
                <a:cs typeface="Times New Roman"/>
              </a:rPr>
              <a:t>is	responsible	</a:t>
            </a:r>
            <a:r>
              <a:rPr sz="2200" spc="5" dirty="0">
                <a:latin typeface="Times New Roman"/>
                <a:cs typeface="Times New Roman"/>
              </a:rPr>
              <a:t>for	</a:t>
            </a:r>
            <a:r>
              <a:rPr sz="2200" spc="-5" dirty="0">
                <a:latin typeface="Times New Roman"/>
                <a:cs typeface="Times New Roman"/>
              </a:rPr>
              <a:t>establishment	</a:t>
            </a:r>
            <a:r>
              <a:rPr sz="2200" dirty="0">
                <a:latin typeface="Times New Roman"/>
                <a:cs typeface="Times New Roman"/>
              </a:rPr>
              <a:t>of	</a:t>
            </a:r>
            <a:r>
              <a:rPr sz="2200" spc="-5" dirty="0">
                <a:latin typeface="Times New Roman"/>
                <a:cs typeface="Times New Roman"/>
              </a:rPr>
              <a:t>connection,</a:t>
            </a:r>
            <a:endParaRPr sz="2200" dirty="0">
              <a:latin typeface="Times New Roman"/>
              <a:cs typeface="Times New Roman"/>
            </a:endParaRPr>
          </a:p>
          <a:p>
            <a:pPr marR="66675" algn="ctr">
              <a:lnSpc>
                <a:spcPct val="100000"/>
              </a:lnSpc>
              <a:spcBef>
                <a:spcPts val="385"/>
              </a:spcBef>
            </a:pPr>
            <a:r>
              <a:rPr sz="2200" dirty="0">
                <a:latin typeface="Times New Roman"/>
                <a:cs typeface="Times New Roman"/>
              </a:rPr>
              <a:t>maintenance of sessions, authentication and </a:t>
            </a:r>
            <a:r>
              <a:rPr sz="2200" spc="5" dirty="0">
                <a:latin typeface="Times New Roman"/>
                <a:cs typeface="Times New Roman"/>
              </a:rPr>
              <a:t>also </a:t>
            </a:r>
            <a:r>
              <a:rPr sz="2200" dirty="0">
                <a:latin typeface="Times New Roman"/>
                <a:cs typeface="Times New Roman"/>
              </a:rPr>
              <a:t>ensures</a:t>
            </a:r>
            <a:r>
              <a:rPr sz="2200" spc="-220" dirty="0">
                <a:latin typeface="Times New Roman"/>
                <a:cs typeface="Times New Roman"/>
              </a:rPr>
              <a:t> </a:t>
            </a:r>
            <a:r>
              <a:rPr sz="2200" spc="-15" dirty="0">
                <a:latin typeface="Times New Roman"/>
                <a:cs typeface="Times New Roman"/>
              </a:rPr>
              <a:t>security.</a:t>
            </a:r>
            <a:endParaRPr sz="2200" dirty="0">
              <a:latin typeface="Times New Roman"/>
              <a:cs typeface="Times New Roman"/>
            </a:endParaRPr>
          </a:p>
          <a:p>
            <a:pPr>
              <a:lnSpc>
                <a:spcPct val="100000"/>
              </a:lnSpc>
              <a:spcBef>
                <a:spcPts val="35"/>
              </a:spcBef>
            </a:pPr>
            <a:endParaRPr sz="2600" dirty="0">
              <a:latin typeface="Times New Roman"/>
              <a:cs typeface="Times New Roman"/>
            </a:endParaRPr>
          </a:p>
          <a:p>
            <a:pPr marL="356870" marR="6350" indent="-344805">
              <a:lnSpc>
                <a:spcPct val="115500"/>
              </a:lnSpc>
              <a:buFont typeface="Symbol"/>
              <a:buChar char=""/>
              <a:tabLst>
                <a:tab pos="356870" algn="l"/>
                <a:tab pos="357505" algn="l"/>
              </a:tabLst>
            </a:pPr>
            <a:r>
              <a:rPr sz="2200" spc="5" dirty="0">
                <a:latin typeface="Times New Roman"/>
                <a:cs typeface="Times New Roman"/>
              </a:rPr>
              <a:t>The </a:t>
            </a:r>
            <a:r>
              <a:rPr sz="2200" spc="-5" dirty="0">
                <a:latin typeface="Times New Roman"/>
                <a:cs typeface="Times New Roman"/>
              </a:rPr>
              <a:t>session </a:t>
            </a:r>
            <a:r>
              <a:rPr sz="2200" dirty="0">
                <a:latin typeface="Times New Roman"/>
                <a:cs typeface="Times New Roman"/>
              </a:rPr>
              <a:t>layer allows </a:t>
            </a:r>
            <a:r>
              <a:rPr sz="2200" spc="-5" dirty="0">
                <a:latin typeface="Times New Roman"/>
                <a:cs typeface="Times New Roman"/>
              </a:rPr>
              <a:t>two systems </a:t>
            </a:r>
            <a:r>
              <a:rPr sz="2200" spc="5" dirty="0">
                <a:latin typeface="Times New Roman"/>
                <a:cs typeface="Times New Roman"/>
              </a:rPr>
              <a:t>to </a:t>
            </a:r>
            <a:r>
              <a:rPr sz="2200" spc="-5" dirty="0">
                <a:latin typeface="Times New Roman"/>
                <a:cs typeface="Times New Roman"/>
              </a:rPr>
              <a:t>start communication with  </a:t>
            </a:r>
            <a:r>
              <a:rPr sz="2200" dirty="0">
                <a:latin typeface="Times New Roman"/>
                <a:cs typeface="Times New Roman"/>
              </a:rPr>
              <a:t>each other </a:t>
            </a:r>
            <a:r>
              <a:rPr sz="2200" spc="5" dirty="0">
                <a:latin typeface="Times New Roman"/>
                <a:cs typeface="Times New Roman"/>
              </a:rPr>
              <a:t>in </a:t>
            </a:r>
            <a:r>
              <a:rPr sz="2200" dirty="0">
                <a:latin typeface="Times New Roman"/>
                <a:cs typeface="Times New Roman"/>
              </a:rPr>
              <a:t>half-duplex or</a:t>
            </a:r>
            <a:r>
              <a:rPr sz="2200" spc="-100" dirty="0">
                <a:latin typeface="Times New Roman"/>
                <a:cs typeface="Times New Roman"/>
              </a:rPr>
              <a:t> </a:t>
            </a:r>
            <a:r>
              <a:rPr sz="2200" dirty="0">
                <a:latin typeface="Times New Roman"/>
                <a:cs typeface="Times New Roman"/>
              </a:rPr>
              <a:t>full-duplex.</a:t>
            </a:r>
          </a:p>
          <a:p>
            <a:pPr>
              <a:lnSpc>
                <a:spcPct val="100000"/>
              </a:lnSpc>
              <a:spcBef>
                <a:spcPts val="45"/>
              </a:spcBef>
              <a:buFont typeface="Symbol"/>
              <a:buChar char=""/>
            </a:pPr>
            <a:endParaRPr sz="2950" dirty="0">
              <a:latin typeface="Times New Roman"/>
              <a:cs typeface="Times New Roman"/>
            </a:endParaRPr>
          </a:p>
          <a:p>
            <a:pPr marL="344170" indent="-344170">
              <a:lnSpc>
                <a:spcPct val="100000"/>
              </a:lnSpc>
              <a:buFont typeface="Symbol"/>
              <a:buChar char=""/>
              <a:tabLst>
                <a:tab pos="344170" algn="l"/>
                <a:tab pos="357505" algn="l"/>
              </a:tabLst>
            </a:pPr>
            <a:r>
              <a:rPr sz="2200" dirty="0">
                <a:latin typeface="Times New Roman"/>
                <a:cs typeface="Times New Roman"/>
              </a:rPr>
              <a:t>This</a:t>
            </a:r>
            <a:r>
              <a:rPr sz="2200" spc="85" dirty="0">
                <a:latin typeface="Times New Roman"/>
                <a:cs typeface="Times New Roman"/>
              </a:rPr>
              <a:t> </a:t>
            </a:r>
            <a:r>
              <a:rPr sz="2200" dirty="0">
                <a:latin typeface="Times New Roman"/>
                <a:cs typeface="Times New Roman"/>
              </a:rPr>
              <a:t>layer</a:t>
            </a:r>
            <a:r>
              <a:rPr sz="2200" spc="95" dirty="0">
                <a:latin typeface="Times New Roman"/>
                <a:cs typeface="Times New Roman"/>
              </a:rPr>
              <a:t> </a:t>
            </a:r>
            <a:r>
              <a:rPr sz="2200" dirty="0">
                <a:latin typeface="Times New Roman"/>
                <a:cs typeface="Times New Roman"/>
              </a:rPr>
              <a:t>allows</a:t>
            </a:r>
            <a:r>
              <a:rPr sz="2200" spc="75" dirty="0">
                <a:latin typeface="Times New Roman"/>
                <a:cs typeface="Times New Roman"/>
              </a:rPr>
              <a:t> </a:t>
            </a:r>
            <a:r>
              <a:rPr sz="2200" dirty="0">
                <a:latin typeface="Times New Roman"/>
                <a:cs typeface="Times New Roman"/>
              </a:rPr>
              <a:t>a</a:t>
            </a:r>
            <a:r>
              <a:rPr sz="2200" spc="110" dirty="0">
                <a:latin typeface="Times New Roman"/>
                <a:cs typeface="Times New Roman"/>
              </a:rPr>
              <a:t> </a:t>
            </a:r>
            <a:r>
              <a:rPr sz="2200" spc="-10" dirty="0">
                <a:latin typeface="Times New Roman"/>
                <a:cs typeface="Times New Roman"/>
              </a:rPr>
              <a:t>process</a:t>
            </a:r>
            <a:r>
              <a:rPr sz="2200" spc="95" dirty="0">
                <a:latin typeface="Times New Roman"/>
                <a:cs typeface="Times New Roman"/>
              </a:rPr>
              <a:t> </a:t>
            </a:r>
            <a:r>
              <a:rPr sz="2200" spc="5" dirty="0">
                <a:latin typeface="Times New Roman"/>
                <a:cs typeface="Times New Roman"/>
              </a:rPr>
              <a:t>to</a:t>
            </a:r>
            <a:r>
              <a:rPr sz="2200" spc="80" dirty="0">
                <a:latin typeface="Times New Roman"/>
                <a:cs typeface="Times New Roman"/>
              </a:rPr>
              <a:t> </a:t>
            </a:r>
            <a:r>
              <a:rPr sz="2200" dirty="0">
                <a:latin typeface="Times New Roman"/>
                <a:cs typeface="Times New Roman"/>
              </a:rPr>
              <a:t>add</a:t>
            </a:r>
            <a:r>
              <a:rPr sz="2200" spc="85" dirty="0">
                <a:latin typeface="Times New Roman"/>
                <a:cs typeface="Times New Roman"/>
              </a:rPr>
              <a:t> </a:t>
            </a:r>
            <a:r>
              <a:rPr sz="2200" spc="-5" dirty="0">
                <a:latin typeface="Times New Roman"/>
                <a:cs typeface="Times New Roman"/>
              </a:rPr>
              <a:t>checkpoints</a:t>
            </a:r>
            <a:r>
              <a:rPr sz="2200" spc="110" dirty="0">
                <a:latin typeface="Times New Roman"/>
                <a:cs typeface="Times New Roman"/>
              </a:rPr>
              <a:t> </a:t>
            </a:r>
            <a:r>
              <a:rPr sz="2200" spc="-5" dirty="0">
                <a:latin typeface="Times New Roman"/>
                <a:cs typeface="Times New Roman"/>
              </a:rPr>
              <a:t>which</a:t>
            </a:r>
            <a:r>
              <a:rPr sz="2200" spc="90" dirty="0">
                <a:latin typeface="Times New Roman"/>
                <a:cs typeface="Times New Roman"/>
              </a:rPr>
              <a:t> </a:t>
            </a:r>
            <a:r>
              <a:rPr sz="2200" spc="5" dirty="0">
                <a:latin typeface="Times New Roman"/>
                <a:cs typeface="Times New Roman"/>
              </a:rPr>
              <a:t>are</a:t>
            </a:r>
            <a:r>
              <a:rPr sz="2200" spc="85" dirty="0">
                <a:latin typeface="Times New Roman"/>
                <a:cs typeface="Times New Roman"/>
              </a:rPr>
              <a:t> </a:t>
            </a:r>
            <a:r>
              <a:rPr sz="2200" spc="-5" dirty="0">
                <a:latin typeface="Times New Roman"/>
                <a:cs typeface="Times New Roman"/>
              </a:rPr>
              <a:t>considered</a:t>
            </a:r>
            <a:endParaRPr sz="2200" dirty="0">
              <a:latin typeface="Times New Roman"/>
              <a:cs typeface="Times New Roman"/>
            </a:endParaRPr>
          </a:p>
          <a:p>
            <a:pPr marL="356870">
              <a:lnSpc>
                <a:spcPct val="100000"/>
              </a:lnSpc>
              <a:spcBef>
                <a:spcPts val="384"/>
              </a:spcBef>
            </a:pPr>
            <a:r>
              <a:rPr sz="2200" dirty="0">
                <a:latin typeface="Times New Roman"/>
                <a:cs typeface="Times New Roman"/>
              </a:rPr>
              <a:t>as synchronization </a:t>
            </a:r>
            <a:r>
              <a:rPr sz="2200" spc="5" dirty="0">
                <a:latin typeface="Times New Roman"/>
                <a:cs typeface="Times New Roman"/>
              </a:rPr>
              <a:t>points into the</a:t>
            </a:r>
            <a:r>
              <a:rPr sz="2200" spc="-204" dirty="0">
                <a:latin typeface="Times New Roman"/>
                <a:cs typeface="Times New Roman"/>
              </a:rPr>
              <a:t> </a:t>
            </a:r>
            <a:r>
              <a:rPr sz="2200" spc="5" dirty="0">
                <a:latin typeface="Times New Roman"/>
                <a:cs typeface="Times New Roman"/>
              </a:rPr>
              <a:t>data.</a:t>
            </a:r>
            <a:endParaRPr sz="2200" dirty="0">
              <a:latin typeface="Times New Roman"/>
              <a:cs typeface="Times New Roman"/>
            </a:endParaRPr>
          </a:p>
          <a:p>
            <a:pPr>
              <a:lnSpc>
                <a:spcPct val="100000"/>
              </a:lnSpc>
              <a:spcBef>
                <a:spcPts val="40"/>
              </a:spcBef>
            </a:pPr>
            <a:endParaRPr sz="2950" dirty="0">
              <a:latin typeface="Times New Roman"/>
              <a:cs typeface="Times New Roman"/>
            </a:endParaRPr>
          </a:p>
          <a:p>
            <a:pPr marL="344170" indent="-344170">
              <a:lnSpc>
                <a:spcPct val="100000"/>
              </a:lnSpc>
              <a:spcBef>
                <a:spcPts val="5"/>
              </a:spcBef>
              <a:buFont typeface="Symbol"/>
              <a:buChar char=""/>
              <a:tabLst>
                <a:tab pos="344170" algn="l"/>
                <a:tab pos="357505" algn="l"/>
              </a:tabLst>
            </a:pPr>
            <a:r>
              <a:rPr sz="2200" dirty="0">
                <a:latin typeface="Times New Roman"/>
                <a:cs typeface="Times New Roman"/>
              </a:rPr>
              <a:t>These </a:t>
            </a:r>
            <a:r>
              <a:rPr sz="2200" spc="-5" dirty="0">
                <a:latin typeface="Times New Roman"/>
                <a:cs typeface="Times New Roman"/>
              </a:rPr>
              <a:t>synchronization point help </a:t>
            </a:r>
            <a:r>
              <a:rPr sz="2200" spc="5" dirty="0">
                <a:latin typeface="Times New Roman"/>
                <a:cs typeface="Times New Roman"/>
              </a:rPr>
              <a:t>to </a:t>
            </a:r>
            <a:r>
              <a:rPr sz="2200" dirty="0">
                <a:latin typeface="Times New Roman"/>
                <a:cs typeface="Times New Roman"/>
              </a:rPr>
              <a:t>identify the error </a:t>
            </a:r>
            <a:r>
              <a:rPr sz="2200" spc="-10" dirty="0">
                <a:latin typeface="Times New Roman"/>
                <a:cs typeface="Times New Roman"/>
              </a:rPr>
              <a:t>so </a:t>
            </a:r>
            <a:r>
              <a:rPr sz="2200" spc="-5" dirty="0">
                <a:latin typeface="Times New Roman"/>
                <a:cs typeface="Times New Roman"/>
              </a:rPr>
              <a:t>that </a:t>
            </a:r>
            <a:r>
              <a:rPr sz="2200" dirty="0">
                <a:latin typeface="Times New Roman"/>
                <a:cs typeface="Times New Roman"/>
              </a:rPr>
              <a:t>the</a:t>
            </a:r>
            <a:r>
              <a:rPr sz="2200" spc="254" dirty="0">
                <a:latin typeface="Times New Roman"/>
                <a:cs typeface="Times New Roman"/>
              </a:rPr>
              <a:t> </a:t>
            </a:r>
            <a:r>
              <a:rPr sz="2200" spc="-10" dirty="0">
                <a:latin typeface="Times New Roman"/>
                <a:cs typeface="Times New Roman"/>
              </a:rPr>
              <a:t>data</a:t>
            </a:r>
            <a:endParaRPr sz="2200" dirty="0">
              <a:latin typeface="Times New Roman"/>
              <a:cs typeface="Times New Roman"/>
            </a:endParaRPr>
          </a:p>
          <a:p>
            <a:pPr marL="356870">
              <a:lnSpc>
                <a:spcPct val="100000"/>
              </a:lnSpc>
              <a:spcBef>
                <a:spcPts val="405"/>
              </a:spcBef>
            </a:pPr>
            <a:r>
              <a:rPr sz="2200" spc="5" dirty="0">
                <a:latin typeface="Times New Roman"/>
                <a:cs typeface="Times New Roman"/>
              </a:rPr>
              <a:t>is </a:t>
            </a:r>
            <a:r>
              <a:rPr sz="2200" spc="-5" dirty="0">
                <a:latin typeface="Times New Roman"/>
                <a:cs typeface="Times New Roman"/>
              </a:rPr>
              <a:t>re-synchronized </a:t>
            </a:r>
            <a:r>
              <a:rPr sz="2200" spc="5" dirty="0">
                <a:latin typeface="Times New Roman"/>
                <a:cs typeface="Times New Roman"/>
              </a:rPr>
              <a:t>properly and data loss is</a:t>
            </a:r>
            <a:r>
              <a:rPr sz="2200" spc="-204" dirty="0">
                <a:latin typeface="Times New Roman"/>
                <a:cs typeface="Times New Roman"/>
              </a:rPr>
              <a:t> </a:t>
            </a:r>
            <a:r>
              <a:rPr sz="2200" dirty="0">
                <a:latin typeface="Times New Roman"/>
                <a:cs typeface="Times New Roman"/>
              </a:rPr>
              <a:t>avoided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7DD191-0C42-420F-8B2B-EBBECCFC3153}"/>
              </a:ext>
            </a:extLst>
          </p:cNvPr>
          <p:cNvSpPr>
            <a:spLocks noGrp="1"/>
          </p:cNvSpPr>
          <p:nvPr>
            <p:ph type="title"/>
          </p:nvPr>
        </p:nvSpPr>
        <p:spPr>
          <a:xfrm>
            <a:off x="304800" y="301901"/>
            <a:ext cx="4787875" cy="430887"/>
          </a:xfrm>
        </p:spPr>
        <p:txBody>
          <a:bodyPr/>
          <a:lstStyle/>
          <a:p>
            <a:r>
              <a:rPr lang="en-US" sz="2800" dirty="0"/>
              <a:t>Functions of Session layer</a:t>
            </a:r>
            <a:endParaRPr lang="en-IN" sz="2800" dirty="0"/>
          </a:p>
        </p:txBody>
      </p:sp>
      <p:sp>
        <p:nvSpPr>
          <p:cNvPr id="3" name="Text Placeholder 2">
            <a:extLst>
              <a:ext uri="{FF2B5EF4-FFF2-40B4-BE49-F238E27FC236}">
                <a16:creationId xmlns:a16="http://schemas.microsoft.com/office/drawing/2014/main" xmlns="" id="{C9D1DD44-B189-433D-AE32-7C43C71F59A7}"/>
              </a:ext>
            </a:extLst>
          </p:cNvPr>
          <p:cNvSpPr>
            <a:spLocks noGrp="1"/>
          </p:cNvSpPr>
          <p:nvPr>
            <p:ph type="body" idx="1"/>
          </p:nvPr>
        </p:nvSpPr>
        <p:spPr>
          <a:xfrm>
            <a:off x="535635" y="1259148"/>
            <a:ext cx="8141334" cy="1477328"/>
          </a:xfrm>
        </p:spPr>
        <p:txBody>
          <a:bodyPr/>
          <a:lstStyle/>
          <a:p>
            <a:pPr marL="342900" indent="-34290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Dialog control </a:t>
            </a:r>
            <a:r>
              <a:rPr lang="en-US" dirty="0">
                <a:latin typeface="Times New Roman" panose="02020603050405020304" pitchFamily="18" charset="0"/>
                <a:cs typeface="Times New Roman" panose="02020603050405020304" pitchFamily="18" charset="0"/>
              </a:rPr>
              <a:t>- This session allows two systems to enter into a dialog either in half duplex or full duplex.</a:t>
            </a:r>
          </a:p>
          <a:p>
            <a:pPr marL="3429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Synchronization</a:t>
            </a:r>
            <a:r>
              <a:rPr lang="en-US" dirty="0">
                <a:latin typeface="Times New Roman" panose="02020603050405020304" pitchFamily="18" charset="0"/>
                <a:cs typeface="Times New Roman" panose="02020603050405020304" pitchFamily="18" charset="0"/>
              </a:rPr>
              <a:t> -This allows to add checkpoints into a stream of data. </a:t>
            </a:r>
            <a:endParaRPr lang="en-IN" dirty="0">
              <a:latin typeface="Times New Roman" panose="02020603050405020304" pitchFamily="18" charset="0"/>
              <a:cs typeface="Times New Roman" panose="02020603050405020304" pitchFamily="18" charset="0"/>
            </a:endParaRPr>
          </a:p>
        </p:txBody>
      </p:sp>
      <p:sp>
        <p:nvSpPr>
          <p:cNvPr id="4" name="object 5">
            <a:extLst>
              <a:ext uri="{FF2B5EF4-FFF2-40B4-BE49-F238E27FC236}">
                <a16:creationId xmlns:a16="http://schemas.microsoft.com/office/drawing/2014/main" xmlns="" id="{5E1C1870-77CA-4AAE-BBD9-9C25CEC4A9DA}"/>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2">
            <a:extLst>
              <a:ext uri="{FF2B5EF4-FFF2-40B4-BE49-F238E27FC236}">
                <a16:creationId xmlns:a16="http://schemas.microsoft.com/office/drawing/2014/main" xmlns="" id="{F1A130E5-74CC-432E-AEC6-7C1A3EDFCDD2}"/>
              </a:ext>
            </a:extLst>
          </p:cNvPr>
          <p:cNvSpPr/>
          <p:nvPr/>
        </p:nvSpPr>
        <p:spPr>
          <a:xfrm>
            <a:off x="153923" y="152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0A2F7788-4FE3-4D97-87B9-742582557395}"/>
              </a:ext>
            </a:extLst>
          </p:cNvPr>
          <p:cNvSpPr/>
          <p:nvPr/>
        </p:nvSpPr>
        <p:spPr>
          <a:xfrm flipV="1">
            <a:off x="190500" y="35203"/>
            <a:ext cx="8763000" cy="697585"/>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458503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7134D43-3E39-4DF9-825E-AE829F7A6FEA}"/>
              </a:ext>
            </a:extLst>
          </p:cNvPr>
          <p:cNvSpPr>
            <a:spLocks noGrp="1"/>
          </p:cNvSpPr>
          <p:nvPr>
            <p:ph type="body" idx="1"/>
          </p:nvPr>
        </p:nvSpPr>
        <p:spPr>
          <a:xfrm>
            <a:off x="535635" y="1259149"/>
            <a:ext cx="8141334" cy="738664"/>
          </a:xfrm>
        </p:spPr>
        <p:txBody>
          <a:bodyPr/>
          <a:lstStyle/>
          <a:p>
            <a:pPr algn="just"/>
            <a:r>
              <a:rPr lang="en-US" dirty="0">
                <a:latin typeface="Times New Roman" panose="02020603050405020304" pitchFamily="18" charset="0"/>
                <a:cs typeface="Times New Roman" panose="02020603050405020304" pitchFamily="18" charset="0"/>
              </a:rPr>
              <a:t>It is concerned with the syntax and semantics of information exchanged between two systems. </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CF7E78BD-1685-4D50-AC86-1E12FF2B9B9A}"/>
              </a:ext>
            </a:extLst>
          </p:cNvPr>
          <p:cNvPicPr>
            <a:picLocks noChangeAspect="1"/>
          </p:cNvPicPr>
          <p:nvPr/>
        </p:nvPicPr>
        <p:blipFill>
          <a:blip r:embed="rId2"/>
          <a:stretch>
            <a:fillRect/>
          </a:stretch>
        </p:blipFill>
        <p:spPr>
          <a:xfrm>
            <a:off x="850925" y="1981200"/>
            <a:ext cx="7442149" cy="3276600"/>
          </a:xfrm>
          <a:prstGeom prst="rect">
            <a:avLst/>
          </a:prstGeom>
        </p:spPr>
      </p:pic>
      <p:sp>
        <p:nvSpPr>
          <p:cNvPr id="6" name="object 4">
            <a:extLst>
              <a:ext uri="{FF2B5EF4-FFF2-40B4-BE49-F238E27FC236}">
                <a16:creationId xmlns:a16="http://schemas.microsoft.com/office/drawing/2014/main" xmlns="" id="{5F9DE267-DAAA-4CFF-A2D1-9ECBA08B3061}"/>
              </a:ext>
            </a:extLst>
          </p:cNvPr>
          <p:cNvSpPr txBox="1">
            <a:spLocks noGrp="1"/>
          </p:cNvSpPr>
          <p:nvPr>
            <p:ph type="title"/>
          </p:nvPr>
        </p:nvSpPr>
        <p:spPr>
          <a:xfrm>
            <a:off x="473181" y="254022"/>
            <a:ext cx="402590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Presentation </a:t>
            </a:r>
            <a:r>
              <a:rPr sz="2400" dirty="0">
                <a:latin typeface="Times New Roman"/>
                <a:cs typeface="Times New Roman"/>
              </a:rPr>
              <a:t>Layer (Layer 6)</a:t>
            </a:r>
            <a:r>
              <a:rPr sz="2400" spc="-90" dirty="0">
                <a:latin typeface="Times New Roman"/>
                <a:cs typeface="Times New Roman"/>
              </a:rPr>
              <a:t> </a:t>
            </a:r>
            <a:r>
              <a:rPr sz="2400" dirty="0">
                <a:latin typeface="Times New Roman"/>
                <a:cs typeface="Times New Roman"/>
              </a:rPr>
              <a:t>:</a:t>
            </a:r>
          </a:p>
        </p:txBody>
      </p:sp>
      <p:sp>
        <p:nvSpPr>
          <p:cNvPr id="7" name="object 2">
            <a:extLst>
              <a:ext uri="{FF2B5EF4-FFF2-40B4-BE49-F238E27FC236}">
                <a16:creationId xmlns:a16="http://schemas.microsoft.com/office/drawing/2014/main" xmlns="" id="{F58B7212-ED1E-43E5-B9A3-998E9B108A0F}"/>
              </a:ext>
            </a:extLst>
          </p:cNvPr>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8" name="object 2">
            <a:extLst>
              <a:ext uri="{FF2B5EF4-FFF2-40B4-BE49-F238E27FC236}">
                <a16:creationId xmlns:a16="http://schemas.microsoft.com/office/drawing/2014/main" xmlns="" id="{9C0CE06B-0EED-4DF0-90D4-8AEEE315C4ED}"/>
              </a:ext>
            </a:extLst>
          </p:cNvPr>
          <p:cNvSpPr/>
          <p:nvPr/>
        </p:nvSpPr>
        <p:spPr>
          <a:xfrm flipV="1">
            <a:off x="224802" y="5404540"/>
            <a:ext cx="8763000" cy="388621"/>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9" name="object 2">
            <a:extLst>
              <a:ext uri="{FF2B5EF4-FFF2-40B4-BE49-F238E27FC236}">
                <a16:creationId xmlns:a16="http://schemas.microsoft.com/office/drawing/2014/main" xmlns="" id="{93DF5B0B-39A5-4A81-86D0-5586B0E6D803}"/>
              </a:ext>
            </a:extLst>
          </p:cNvPr>
          <p:cNvSpPr/>
          <p:nvPr/>
        </p:nvSpPr>
        <p:spPr>
          <a:xfrm flipV="1">
            <a:off x="269981" y="414022"/>
            <a:ext cx="8763000" cy="388621"/>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2229084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4116" y="288806"/>
            <a:ext cx="7573009" cy="1293495"/>
          </a:xfrm>
          <a:prstGeom prst="rect">
            <a:avLst/>
          </a:prstGeom>
        </p:spPr>
        <p:txBody>
          <a:bodyPr vert="horz" wrap="square" lIns="0" tIns="97155" rIns="0" bIns="0" rtlCol="0">
            <a:spAutoFit/>
          </a:bodyPr>
          <a:lstStyle/>
          <a:p>
            <a:pPr marL="140335">
              <a:lnSpc>
                <a:spcPct val="100000"/>
              </a:lnSpc>
              <a:spcBef>
                <a:spcPts val="765"/>
              </a:spcBef>
            </a:pPr>
            <a:r>
              <a:rPr sz="2400" b="1" spc="-5" dirty="0">
                <a:latin typeface="Times New Roman"/>
                <a:cs typeface="Times New Roman"/>
              </a:rPr>
              <a:t>Data </a:t>
            </a:r>
            <a:r>
              <a:rPr sz="2400" b="1" spc="-10" dirty="0">
                <a:latin typeface="Times New Roman"/>
                <a:cs typeface="Times New Roman"/>
              </a:rPr>
              <a:t>Flow</a:t>
            </a:r>
            <a:endParaRPr sz="2400" dirty="0">
              <a:latin typeface="Times New Roman"/>
              <a:cs typeface="Times New Roman"/>
            </a:endParaRPr>
          </a:p>
          <a:p>
            <a:pPr marL="356870" indent="-344805">
              <a:lnSpc>
                <a:spcPct val="100000"/>
              </a:lnSpc>
              <a:spcBef>
                <a:spcPts val="675"/>
              </a:spcBef>
              <a:buClr>
                <a:srgbClr val="3333CC"/>
              </a:buClr>
              <a:buSzPct val="60416"/>
              <a:buFont typeface="Wingdings"/>
              <a:buChar char=""/>
              <a:tabLst>
                <a:tab pos="356870" algn="l"/>
                <a:tab pos="357505" algn="l"/>
              </a:tabLst>
            </a:pPr>
            <a:r>
              <a:rPr sz="2400" dirty="0">
                <a:latin typeface="Times New Roman"/>
                <a:cs typeface="Times New Roman"/>
              </a:rPr>
              <a:t>Communication </a:t>
            </a:r>
            <a:r>
              <a:rPr sz="2400" spc="-5" dirty="0">
                <a:latin typeface="Times New Roman"/>
                <a:cs typeface="Times New Roman"/>
              </a:rPr>
              <a:t>between </a:t>
            </a:r>
            <a:r>
              <a:rPr sz="2400" dirty="0">
                <a:latin typeface="Times New Roman"/>
                <a:cs typeface="Times New Roman"/>
              </a:rPr>
              <a:t>two </a:t>
            </a:r>
            <a:r>
              <a:rPr sz="2400" spc="-5" dirty="0">
                <a:latin typeface="Times New Roman"/>
                <a:cs typeface="Times New Roman"/>
              </a:rPr>
              <a:t>devices </a:t>
            </a:r>
            <a:r>
              <a:rPr sz="2400" spc="-10" dirty="0">
                <a:latin typeface="Times New Roman"/>
                <a:cs typeface="Times New Roman"/>
              </a:rPr>
              <a:t>can </a:t>
            </a:r>
            <a:r>
              <a:rPr sz="2400" dirty="0">
                <a:latin typeface="Times New Roman"/>
                <a:cs typeface="Times New Roman"/>
              </a:rPr>
              <a:t>be simplex,</a:t>
            </a:r>
            <a:r>
              <a:rPr sz="2400" spc="-60" dirty="0">
                <a:latin typeface="Times New Roman"/>
                <a:cs typeface="Times New Roman"/>
              </a:rPr>
              <a:t> </a:t>
            </a:r>
            <a:r>
              <a:rPr sz="2400" spc="-5" dirty="0">
                <a:latin typeface="Times New Roman"/>
                <a:cs typeface="Times New Roman"/>
              </a:rPr>
              <a:t>half-</a:t>
            </a:r>
            <a:endParaRPr sz="2400" dirty="0">
              <a:latin typeface="Times New Roman"/>
              <a:cs typeface="Times New Roman"/>
            </a:endParaRPr>
          </a:p>
          <a:p>
            <a:pPr marL="356870">
              <a:lnSpc>
                <a:spcPct val="100000"/>
              </a:lnSpc>
            </a:pPr>
            <a:r>
              <a:rPr sz="2400" dirty="0">
                <a:latin typeface="Times New Roman"/>
                <a:cs typeface="Times New Roman"/>
              </a:rPr>
              <a:t>duplex, or </a:t>
            </a:r>
            <a:r>
              <a:rPr sz="2400" spc="-5" dirty="0">
                <a:latin typeface="Times New Roman"/>
                <a:cs typeface="Times New Roman"/>
              </a:rPr>
              <a:t>full-duplex </a:t>
            </a:r>
            <a:r>
              <a:rPr sz="2400" spc="-10" dirty="0">
                <a:latin typeface="Times New Roman"/>
                <a:cs typeface="Times New Roman"/>
              </a:rPr>
              <a:t>as </a:t>
            </a:r>
            <a:r>
              <a:rPr sz="2400" dirty="0">
                <a:latin typeface="Times New Roman"/>
                <a:cs typeface="Times New Roman"/>
              </a:rPr>
              <a:t>shown in</a:t>
            </a:r>
            <a:r>
              <a:rPr sz="2400" spc="-10" dirty="0">
                <a:latin typeface="Times New Roman"/>
                <a:cs typeface="Times New Roman"/>
              </a:rPr>
              <a:t> </a:t>
            </a:r>
            <a:r>
              <a:rPr sz="2400" spc="-15" dirty="0">
                <a:latin typeface="Times New Roman"/>
                <a:cs typeface="Times New Roman"/>
              </a:rPr>
              <a:t>Figure</a:t>
            </a:r>
            <a:r>
              <a:rPr sz="2000" spc="-15" dirty="0">
                <a:latin typeface="Times New Roman"/>
                <a:cs typeface="Times New Roman"/>
              </a:rPr>
              <a:t>.</a:t>
            </a:r>
            <a:endParaRPr sz="2000" dirty="0">
              <a:latin typeface="Times New Roman"/>
              <a:cs typeface="Times New Roman"/>
            </a:endParaRPr>
          </a:p>
        </p:txBody>
      </p:sp>
      <p:sp>
        <p:nvSpPr>
          <p:cNvPr id="3" name="object 3"/>
          <p:cNvSpPr/>
          <p:nvPr/>
        </p:nvSpPr>
        <p:spPr>
          <a:xfrm>
            <a:off x="920496" y="1990344"/>
            <a:ext cx="6851904" cy="4319016"/>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37515" y="292049"/>
            <a:ext cx="397446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Times New Roman"/>
                <a:cs typeface="Times New Roman"/>
              </a:rPr>
              <a:t>Presentation </a:t>
            </a:r>
            <a:r>
              <a:rPr sz="2400" dirty="0">
                <a:latin typeface="Times New Roman"/>
                <a:cs typeface="Times New Roman"/>
              </a:rPr>
              <a:t>Layer (Layer 6)</a:t>
            </a:r>
            <a:r>
              <a:rPr sz="2400" spc="-90" dirty="0">
                <a:latin typeface="Times New Roman"/>
                <a:cs typeface="Times New Roman"/>
              </a:rPr>
              <a:t> </a:t>
            </a:r>
            <a:r>
              <a:rPr sz="2400" dirty="0">
                <a:latin typeface="Times New Roman"/>
                <a:cs typeface="Times New Roman"/>
              </a:rPr>
              <a:t>:</a:t>
            </a: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337515" y="1081786"/>
            <a:ext cx="8383270" cy="4773930"/>
          </a:xfrm>
          <a:prstGeom prst="rect">
            <a:avLst/>
          </a:prstGeom>
        </p:spPr>
        <p:txBody>
          <a:bodyPr vert="horz" wrap="square" lIns="0" tIns="13335" rIns="0" bIns="0" rtlCol="0">
            <a:spAutoFit/>
          </a:bodyPr>
          <a:lstStyle/>
          <a:p>
            <a:pPr marL="12700">
              <a:lnSpc>
                <a:spcPct val="100000"/>
              </a:lnSpc>
              <a:spcBef>
                <a:spcPts val="105"/>
              </a:spcBef>
            </a:pPr>
            <a:r>
              <a:rPr sz="2200" spc="10" dirty="0">
                <a:latin typeface="Times New Roman"/>
                <a:cs typeface="Times New Roman"/>
              </a:rPr>
              <a:t>The </a:t>
            </a:r>
            <a:r>
              <a:rPr sz="2200" spc="5" dirty="0">
                <a:latin typeface="Times New Roman"/>
                <a:cs typeface="Times New Roman"/>
              </a:rPr>
              <a:t>data from </a:t>
            </a:r>
            <a:r>
              <a:rPr sz="2200" dirty="0">
                <a:latin typeface="Times New Roman"/>
                <a:cs typeface="Times New Roman"/>
              </a:rPr>
              <a:t>the application layer </a:t>
            </a:r>
            <a:r>
              <a:rPr sz="2200" spc="5" dirty="0">
                <a:latin typeface="Times New Roman"/>
                <a:cs typeface="Times New Roman"/>
              </a:rPr>
              <a:t>is extracted here and</a:t>
            </a:r>
            <a:r>
              <a:rPr sz="2200" spc="-320" dirty="0">
                <a:latin typeface="Times New Roman"/>
                <a:cs typeface="Times New Roman"/>
              </a:rPr>
              <a:t> </a:t>
            </a:r>
            <a:r>
              <a:rPr sz="2200" dirty="0">
                <a:latin typeface="Times New Roman"/>
                <a:cs typeface="Times New Roman"/>
              </a:rPr>
              <a:t>manipulated</a:t>
            </a:r>
          </a:p>
          <a:p>
            <a:pPr marL="12700">
              <a:lnSpc>
                <a:spcPct val="100000"/>
              </a:lnSpc>
            </a:pPr>
            <a:r>
              <a:rPr sz="2200" dirty="0">
                <a:latin typeface="Times New Roman"/>
                <a:cs typeface="Times New Roman"/>
              </a:rPr>
              <a:t>as per </a:t>
            </a:r>
            <a:r>
              <a:rPr sz="2200" spc="5" dirty="0">
                <a:latin typeface="Times New Roman"/>
                <a:cs typeface="Times New Roman"/>
              </a:rPr>
              <a:t>the required </a:t>
            </a:r>
            <a:r>
              <a:rPr sz="2200" spc="-5" dirty="0">
                <a:latin typeface="Times New Roman"/>
                <a:cs typeface="Times New Roman"/>
              </a:rPr>
              <a:t>format </a:t>
            </a:r>
            <a:r>
              <a:rPr sz="2200" spc="5" dirty="0">
                <a:latin typeface="Times New Roman"/>
                <a:cs typeface="Times New Roman"/>
              </a:rPr>
              <a:t>to </a:t>
            </a:r>
            <a:r>
              <a:rPr sz="2200" dirty="0">
                <a:latin typeface="Times New Roman"/>
                <a:cs typeface="Times New Roman"/>
              </a:rPr>
              <a:t>transmit </a:t>
            </a:r>
            <a:r>
              <a:rPr sz="2200" spc="-5" dirty="0">
                <a:latin typeface="Times New Roman"/>
                <a:cs typeface="Times New Roman"/>
              </a:rPr>
              <a:t>over </a:t>
            </a:r>
            <a:r>
              <a:rPr sz="2200" spc="5" dirty="0">
                <a:latin typeface="Times New Roman"/>
                <a:cs typeface="Times New Roman"/>
              </a:rPr>
              <a:t>the</a:t>
            </a:r>
            <a:r>
              <a:rPr sz="2200" spc="-145" dirty="0">
                <a:latin typeface="Times New Roman"/>
                <a:cs typeface="Times New Roman"/>
              </a:rPr>
              <a:t> </a:t>
            </a:r>
            <a:r>
              <a:rPr sz="2200" dirty="0">
                <a:latin typeface="Times New Roman"/>
                <a:cs typeface="Times New Roman"/>
              </a:rPr>
              <a:t>network.</a:t>
            </a:r>
          </a:p>
          <a:p>
            <a:pPr>
              <a:lnSpc>
                <a:spcPct val="100000"/>
              </a:lnSpc>
              <a:spcBef>
                <a:spcPts val="20"/>
              </a:spcBef>
            </a:pPr>
            <a:endParaRPr sz="3150" dirty="0">
              <a:latin typeface="Times New Roman"/>
              <a:cs typeface="Times New Roman"/>
            </a:endParaRPr>
          </a:p>
          <a:p>
            <a:pPr marL="25400">
              <a:lnSpc>
                <a:spcPct val="100000"/>
              </a:lnSpc>
              <a:spcBef>
                <a:spcPts val="5"/>
              </a:spcBef>
            </a:pPr>
            <a:r>
              <a:rPr sz="2200" spc="5" dirty="0">
                <a:latin typeface="Times New Roman"/>
                <a:cs typeface="Times New Roman"/>
              </a:rPr>
              <a:t>The functions </a:t>
            </a:r>
            <a:r>
              <a:rPr sz="2200" dirty="0">
                <a:latin typeface="Times New Roman"/>
                <a:cs typeface="Times New Roman"/>
              </a:rPr>
              <a:t>of the presentation layer </a:t>
            </a:r>
            <a:r>
              <a:rPr sz="2200" spc="5" dirty="0">
                <a:latin typeface="Times New Roman"/>
                <a:cs typeface="Times New Roman"/>
              </a:rPr>
              <a:t>are</a:t>
            </a:r>
            <a:r>
              <a:rPr sz="2200" spc="-200" dirty="0">
                <a:latin typeface="Times New Roman"/>
                <a:cs typeface="Times New Roman"/>
              </a:rPr>
              <a:t> </a:t>
            </a:r>
            <a:r>
              <a:rPr sz="2200" dirty="0">
                <a:latin typeface="Times New Roman"/>
                <a:cs typeface="Times New Roman"/>
              </a:rPr>
              <a:t>:</a:t>
            </a:r>
          </a:p>
          <a:p>
            <a:pPr marL="369570" indent="-344805">
              <a:lnSpc>
                <a:spcPct val="100000"/>
              </a:lnSpc>
              <a:spcBef>
                <a:spcPts val="1920"/>
              </a:spcBef>
              <a:buFont typeface="Symbol"/>
              <a:buChar char=""/>
              <a:tabLst>
                <a:tab pos="369570" algn="l"/>
                <a:tab pos="370205" algn="l"/>
              </a:tabLst>
            </a:pPr>
            <a:r>
              <a:rPr sz="2200" b="1" spc="-10" dirty="0">
                <a:latin typeface="Times New Roman"/>
                <a:cs typeface="Times New Roman"/>
              </a:rPr>
              <a:t>Translation </a:t>
            </a:r>
            <a:r>
              <a:rPr sz="2200" dirty="0">
                <a:latin typeface="Times New Roman"/>
                <a:cs typeface="Times New Roman"/>
              </a:rPr>
              <a:t>: For </a:t>
            </a:r>
            <a:r>
              <a:rPr sz="2200" spc="-5" dirty="0">
                <a:latin typeface="Times New Roman"/>
                <a:cs typeface="Times New Roman"/>
              </a:rPr>
              <a:t>example, </a:t>
            </a:r>
            <a:r>
              <a:rPr sz="2200" spc="-10" dirty="0">
                <a:latin typeface="Times New Roman"/>
                <a:cs typeface="Times New Roman"/>
              </a:rPr>
              <a:t>ASCII </a:t>
            </a:r>
            <a:r>
              <a:rPr sz="2200" spc="5" dirty="0">
                <a:latin typeface="Times New Roman"/>
                <a:cs typeface="Times New Roman"/>
              </a:rPr>
              <a:t>to</a:t>
            </a:r>
            <a:r>
              <a:rPr sz="2200" spc="-170" dirty="0">
                <a:latin typeface="Times New Roman"/>
                <a:cs typeface="Times New Roman"/>
              </a:rPr>
              <a:t> </a:t>
            </a:r>
            <a:r>
              <a:rPr sz="2200" spc="-10" dirty="0">
                <a:latin typeface="Times New Roman"/>
                <a:cs typeface="Times New Roman"/>
              </a:rPr>
              <a:t>EBCDIC.</a:t>
            </a:r>
            <a:endParaRPr sz="2200" dirty="0">
              <a:latin typeface="Times New Roman"/>
              <a:cs typeface="Times New Roman"/>
            </a:endParaRPr>
          </a:p>
          <a:p>
            <a:pPr marL="369570" marR="5080" indent="-344805" algn="just">
              <a:lnSpc>
                <a:spcPct val="115199"/>
              </a:lnSpc>
              <a:spcBef>
                <a:spcPts val="1495"/>
              </a:spcBef>
              <a:buFont typeface="Symbol"/>
              <a:buChar char=""/>
              <a:tabLst>
                <a:tab pos="370205" algn="l"/>
              </a:tabLst>
            </a:pPr>
            <a:r>
              <a:rPr sz="2200" b="1" dirty="0">
                <a:latin typeface="Times New Roman"/>
                <a:cs typeface="Times New Roman"/>
              </a:rPr>
              <a:t>Encryption/ </a:t>
            </a:r>
            <a:r>
              <a:rPr sz="2200" b="1" spc="-5" dirty="0">
                <a:latin typeface="Times New Roman"/>
                <a:cs typeface="Times New Roman"/>
              </a:rPr>
              <a:t>Decryption </a:t>
            </a:r>
            <a:r>
              <a:rPr sz="2200" b="1" dirty="0">
                <a:latin typeface="Times New Roman"/>
                <a:cs typeface="Times New Roman"/>
              </a:rPr>
              <a:t>: </a:t>
            </a:r>
            <a:r>
              <a:rPr sz="2200" dirty="0">
                <a:latin typeface="Times New Roman"/>
                <a:cs typeface="Times New Roman"/>
              </a:rPr>
              <a:t>Data encryption translates </a:t>
            </a:r>
            <a:r>
              <a:rPr sz="2200" spc="-5" dirty="0">
                <a:latin typeface="Times New Roman"/>
                <a:cs typeface="Times New Roman"/>
              </a:rPr>
              <a:t>the data </a:t>
            </a:r>
            <a:r>
              <a:rPr sz="2200" spc="-10" dirty="0">
                <a:latin typeface="Times New Roman"/>
                <a:cs typeface="Times New Roman"/>
              </a:rPr>
              <a:t>into  </a:t>
            </a:r>
            <a:r>
              <a:rPr sz="2200" dirty="0">
                <a:latin typeface="Times New Roman"/>
                <a:cs typeface="Times New Roman"/>
              </a:rPr>
              <a:t>another </a:t>
            </a:r>
            <a:r>
              <a:rPr sz="2200" spc="5" dirty="0">
                <a:latin typeface="Times New Roman"/>
                <a:cs typeface="Times New Roman"/>
              </a:rPr>
              <a:t>form </a:t>
            </a:r>
            <a:r>
              <a:rPr sz="2200" dirty="0">
                <a:latin typeface="Times New Roman"/>
                <a:cs typeface="Times New Roman"/>
              </a:rPr>
              <a:t>or code. </a:t>
            </a:r>
            <a:r>
              <a:rPr sz="2200" spc="5" dirty="0">
                <a:latin typeface="Times New Roman"/>
                <a:cs typeface="Times New Roman"/>
              </a:rPr>
              <a:t>The </a:t>
            </a:r>
            <a:r>
              <a:rPr sz="2200" dirty="0">
                <a:latin typeface="Times New Roman"/>
                <a:cs typeface="Times New Roman"/>
              </a:rPr>
              <a:t>encrypted data </a:t>
            </a:r>
            <a:r>
              <a:rPr sz="2200" spc="-5" dirty="0">
                <a:latin typeface="Times New Roman"/>
                <a:cs typeface="Times New Roman"/>
              </a:rPr>
              <a:t>is known </a:t>
            </a:r>
            <a:r>
              <a:rPr sz="2200" dirty="0">
                <a:latin typeface="Times New Roman"/>
                <a:cs typeface="Times New Roman"/>
              </a:rPr>
              <a:t>as </a:t>
            </a:r>
            <a:r>
              <a:rPr sz="2200" spc="5" dirty="0">
                <a:latin typeface="Times New Roman"/>
                <a:cs typeface="Times New Roman"/>
              </a:rPr>
              <a:t>the </a:t>
            </a:r>
            <a:r>
              <a:rPr sz="2200" spc="-5" dirty="0">
                <a:latin typeface="Times New Roman"/>
                <a:cs typeface="Times New Roman"/>
              </a:rPr>
              <a:t>cipher </a:t>
            </a:r>
            <a:r>
              <a:rPr sz="2200" spc="-10" dirty="0">
                <a:latin typeface="Times New Roman"/>
                <a:cs typeface="Times New Roman"/>
              </a:rPr>
              <a:t>text  </a:t>
            </a:r>
            <a:r>
              <a:rPr sz="2200" spc="5" dirty="0">
                <a:latin typeface="Times New Roman"/>
                <a:cs typeface="Times New Roman"/>
              </a:rPr>
              <a:t>and </a:t>
            </a:r>
            <a:r>
              <a:rPr sz="2200" spc="-5" dirty="0">
                <a:latin typeface="Times New Roman"/>
                <a:cs typeface="Times New Roman"/>
              </a:rPr>
              <a:t>the decrypted data </a:t>
            </a:r>
            <a:r>
              <a:rPr sz="2200" spc="5" dirty="0">
                <a:latin typeface="Times New Roman"/>
                <a:cs typeface="Times New Roman"/>
              </a:rPr>
              <a:t>is </a:t>
            </a:r>
            <a:r>
              <a:rPr sz="2200" spc="-5" dirty="0">
                <a:latin typeface="Times New Roman"/>
                <a:cs typeface="Times New Roman"/>
              </a:rPr>
              <a:t>known </a:t>
            </a:r>
            <a:r>
              <a:rPr sz="2200" dirty="0">
                <a:latin typeface="Times New Roman"/>
                <a:cs typeface="Times New Roman"/>
              </a:rPr>
              <a:t>as </a:t>
            </a:r>
            <a:r>
              <a:rPr sz="2200" spc="-5" dirty="0">
                <a:latin typeface="Times New Roman"/>
                <a:cs typeface="Times New Roman"/>
              </a:rPr>
              <a:t>plain </a:t>
            </a:r>
            <a:r>
              <a:rPr sz="2200" dirty="0">
                <a:latin typeface="Times New Roman"/>
                <a:cs typeface="Times New Roman"/>
              </a:rPr>
              <a:t>text. </a:t>
            </a:r>
            <a:r>
              <a:rPr sz="2200" spc="5" dirty="0">
                <a:latin typeface="Times New Roman"/>
                <a:cs typeface="Times New Roman"/>
              </a:rPr>
              <a:t>A </a:t>
            </a:r>
            <a:r>
              <a:rPr sz="2200" spc="-5" dirty="0">
                <a:latin typeface="Times New Roman"/>
                <a:cs typeface="Times New Roman"/>
              </a:rPr>
              <a:t>key </a:t>
            </a:r>
            <a:r>
              <a:rPr sz="2200" dirty="0">
                <a:latin typeface="Times New Roman"/>
                <a:cs typeface="Times New Roman"/>
              </a:rPr>
              <a:t>value </a:t>
            </a:r>
            <a:r>
              <a:rPr sz="2200" spc="5" dirty="0">
                <a:latin typeface="Times New Roman"/>
                <a:cs typeface="Times New Roman"/>
              </a:rPr>
              <a:t>is </a:t>
            </a:r>
            <a:r>
              <a:rPr sz="2200" spc="-5" dirty="0">
                <a:latin typeface="Times New Roman"/>
                <a:cs typeface="Times New Roman"/>
              </a:rPr>
              <a:t>used </a:t>
            </a:r>
            <a:r>
              <a:rPr sz="2200" spc="-15" dirty="0">
                <a:latin typeface="Times New Roman"/>
                <a:cs typeface="Times New Roman"/>
              </a:rPr>
              <a:t>for  </a:t>
            </a:r>
            <a:r>
              <a:rPr sz="2200" dirty="0">
                <a:latin typeface="Times New Roman"/>
                <a:cs typeface="Times New Roman"/>
              </a:rPr>
              <a:t>encrypting as well as decrypting</a:t>
            </a:r>
            <a:r>
              <a:rPr sz="2200" spc="-145" dirty="0">
                <a:latin typeface="Times New Roman"/>
                <a:cs typeface="Times New Roman"/>
              </a:rPr>
              <a:t> </a:t>
            </a:r>
            <a:r>
              <a:rPr sz="2200" spc="5" dirty="0">
                <a:latin typeface="Times New Roman"/>
                <a:cs typeface="Times New Roman"/>
              </a:rPr>
              <a:t>data.</a:t>
            </a:r>
            <a:endParaRPr sz="2200" dirty="0">
              <a:latin typeface="Times New Roman"/>
              <a:cs typeface="Times New Roman"/>
            </a:endParaRPr>
          </a:p>
          <a:p>
            <a:pPr marL="369570" indent="-344805">
              <a:lnSpc>
                <a:spcPct val="100000"/>
              </a:lnSpc>
              <a:spcBef>
                <a:spcPts val="1925"/>
              </a:spcBef>
              <a:buFont typeface="Symbol"/>
              <a:buChar char=""/>
              <a:tabLst>
                <a:tab pos="369570" algn="l"/>
                <a:tab pos="370205" algn="l"/>
              </a:tabLst>
            </a:pPr>
            <a:r>
              <a:rPr sz="2200" b="1" spc="-5" dirty="0">
                <a:latin typeface="Times New Roman"/>
                <a:cs typeface="Times New Roman"/>
              </a:rPr>
              <a:t>Compression:</a:t>
            </a:r>
            <a:r>
              <a:rPr sz="2200" b="1" spc="155" dirty="0">
                <a:latin typeface="Times New Roman"/>
                <a:cs typeface="Times New Roman"/>
              </a:rPr>
              <a:t> </a:t>
            </a:r>
            <a:r>
              <a:rPr sz="2200" spc="-5" dirty="0">
                <a:latin typeface="Times New Roman"/>
                <a:cs typeface="Times New Roman"/>
              </a:rPr>
              <a:t>Reduces</a:t>
            </a:r>
            <a:r>
              <a:rPr sz="2200" spc="125" dirty="0">
                <a:latin typeface="Times New Roman"/>
                <a:cs typeface="Times New Roman"/>
              </a:rPr>
              <a:t> </a:t>
            </a:r>
            <a:r>
              <a:rPr sz="2200" spc="5" dirty="0">
                <a:latin typeface="Times New Roman"/>
                <a:cs typeface="Times New Roman"/>
              </a:rPr>
              <a:t>the</a:t>
            </a:r>
            <a:r>
              <a:rPr sz="2200" spc="130" dirty="0">
                <a:latin typeface="Times New Roman"/>
                <a:cs typeface="Times New Roman"/>
              </a:rPr>
              <a:t> </a:t>
            </a:r>
            <a:r>
              <a:rPr sz="2200" spc="-5" dirty="0">
                <a:latin typeface="Times New Roman"/>
                <a:cs typeface="Times New Roman"/>
              </a:rPr>
              <a:t>number</a:t>
            </a:r>
            <a:r>
              <a:rPr sz="2200" spc="160" dirty="0">
                <a:latin typeface="Times New Roman"/>
                <a:cs typeface="Times New Roman"/>
              </a:rPr>
              <a:t> </a:t>
            </a:r>
            <a:r>
              <a:rPr sz="2200" dirty="0">
                <a:latin typeface="Times New Roman"/>
                <a:cs typeface="Times New Roman"/>
              </a:rPr>
              <a:t>of</a:t>
            </a:r>
            <a:r>
              <a:rPr sz="2200" spc="165" dirty="0">
                <a:latin typeface="Times New Roman"/>
                <a:cs typeface="Times New Roman"/>
              </a:rPr>
              <a:t> </a:t>
            </a:r>
            <a:r>
              <a:rPr sz="2200" spc="-5" dirty="0">
                <a:latin typeface="Times New Roman"/>
                <a:cs typeface="Times New Roman"/>
              </a:rPr>
              <a:t>bits</a:t>
            </a:r>
            <a:r>
              <a:rPr sz="2200" spc="130" dirty="0">
                <a:latin typeface="Times New Roman"/>
                <a:cs typeface="Times New Roman"/>
              </a:rPr>
              <a:t> </a:t>
            </a:r>
            <a:r>
              <a:rPr sz="2200" spc="-5" dirty="0">
                <a:latin typeface="Times New Roman"/>
                <a:cs typeface="Times New Roman"/>
              </a:rPr>
              <a:t>that</a:t>
            </a:r>
            <a:r>
              <a:rPr sz="2200" spc="165" dirty="0">
                <a:latin typeface="Times New Roman"/>
                <a:cs typeface="Times New Roman"/>
              </a:rPr>
              <a:t> </a:t>
            </a:r>
            <a:r>
              <a:rPr sz="2200" spc="-5" dirty="0">
                <a:latin typeface="Times New Roman"/>
                <a:cs typeface="Times New Roman"/>
              </a:rPr>
              <a:t>need</a:t>
            </a:r>
            <a:r>
              <a:rPr sz="2200" spc="150" dirty="0">
                <a:latin typeface="Times New Roman"/>
                <a:cs typeface="Times New Roman"/>
              </a:rPr>
              <a:t> </a:t>
            </a:r>
            <a:r>
              <a:rPr sz="2200" spc="-5" dirty="0">
                <a:latin typeface="Times New Roman"/>
                <a:cs typeface="Times New Roman"/>
              </a:rPr>
              <a:t>to</a:t>
            </a:r>
            <a:r>
              <a:rPr sz="2200" spc="150" dirty="0">
                <a:latin typeface="Times New Roman"/>
                <a:cs typeface="Times New Roman"/>
              </a:rPr>
              <a:t> </a:t>
            </a:r>
            <a:r>
              <a:rPr sz="2200" dirty="0">
                <a:latin typeface="Times New Roman"/>
                <a:cs typeface="Times New Roman"/>
              </a:rPr>
              <a:t>be</a:t>
            </a:r>
            <a:r>
              <a:rPr sz="2200" spc="155" dirty="0">
                <a:latin typeface="Times New Roman"/>
                <a:cs typeface="Times New Roman"/>
              </a:rPr>
              <a:t> </a:t>
            </a:r>
            <a:r>
              <a:rPr sz="2200" spc="-10" dirty="0">
                <a:latin typeface="Times New Roman"/>
                <a:cs typeface="Times New Roman"/>
              </a:rPr>
              <a:t>transmitted</a:t>
            </a:r>
            <a:endParaRPr sz="2200" dirty="0">
              <a:latin typeface="Times New Roman"/>
              <a:cs typeface="Times New Roman"/>
            </a:endParaRPr>
          </a:p>
          <a:p>
            <a:pPr marL="369570">
              <a:lnSpc>
                <a:spcPct val="100000"/>
              </a:lnSpc>
              <a:spcBef>
                <a:spcPts val="385"/>
              </a:spcBef>
            </a:pPr>
            <a:r>
              <a:rPr sz="2200" dirty="0">
                <a:latin typeface="Times New Roman"/>
                <a:cs typeface="Times New Roman"/>
              </a:rPr>
              <a:t>on the</a:t>
            </a:r>
            <a:r>
              <a:rPr sz="2200" spc="-50" dirty="0">
                <a:latin typeface="Times New Roman"/>
                <a:cs typeface="Times New Roman"/>
              </a:rPr>
              <a:t> </a:t>
            </a:r>
            <a:r>
              <a:rPr sz="2200" dirty="0">
                <a:latin typeface="Times New Roman"/>
                <a:cs typeface="Times New Roman"/>
              </a:rPr>
              <a:t>network.</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FB177E2-5A25-477D-90F8-1E8211F537D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xmlns="" id="{2B85DFCB-7FEB-46BA-B668-45A7E5B1C725}"/>
              </a:ext>
            </a:extLst>
          </p:cNvPr>
          <p:cNvPicPr>
            <a:picLocks noChangeAspect="1"/>
          </p:cNvPicPr>
          <p:nvPr/>
        </p:nvPicPr>
        <p:blipFill>
          <a:blip r:embed="rId2"/>
          <a:stretch>
            <a:fillRect/>
          </a:stretch>
        </p:blipFill>
        <p:spPr>
          <a:xfrm>
            <a:off x="535635" y="1235075"/>
            <a:ext cx="7922565" cy="4178878"/>
          </a:xfrm>
          <a:prstGeom prst="rect">
            <a:avLst/>
          </a:prstGeom>
        </p:spPr>
      </p:pic>
      <p:sp>
        <p:nvSpPr>
          <p:cNvPr id="7" name="object 4">
            <a:extLst>
              <a:ext uri="{FF2B5EF4-FFF2-40B4-BE49-F238E27FC236}">
                <a16:creationId xmlns:a16="http://schemas.microsoft.com/office/drawing/2014/main" xmlns="" id="{56F1A165-EEE7-4E86-A2ED-9C9E4F7C6692}"/>
              </a:ext>
            </a:extLst>
          </p:cNvPr>
          <p:cNvSpPr txBox="1">
            <a:spLocks noGrp="1"/>
          </p:cNvSpPr>
          <p:nvPr>
            <p:ph type="title"/>
          </p:nvPr>
        </p:nvSpPr>
        <p:spPr>
          <a:xfrm>
            <a:off x="850900" y="179388"/>
            <a:ext cx="7442200" cy="636587"/>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Application </a:t>
            </a:r>
            <a:r>
              <a:rPr sz="2400" spc="-5" dirty="0">
                <a:latin typeface="Times New Roman"/>
                <a:cs typeface="Times New Roman"/>
              </a:rPr>
              <a:t>Layer (Layer </a:t>
            </a:r>
            <a:r>
              <a:rPr sz="2400" dirty="0">
                <a:latin typeface="Times New Roman"/>
                <a:cs typeface="Times New Roman"/>
              </a:rPr>
              <a:t>7)</a:t>
            </a:r>
            <a:r>
              <a:rPr sz="2400" spc="-170" dirty="0">
                <a:latin typeface="Times New Roman"/>
                <a:cs typeface="Times New Roman"/>
              </a:rPr>
              <a:t> </a:t>
            </a:r>
            <a:r>
              <a:rPr sz="2400" dirty="0">
                <a:latin typeface="Times New Roman"/>
                <a:cs typeface="Times New Roman"/>
              </a:rPr>
              <a:t>:</a:t>
            </a:r>
          </a:p>
        </p:txBody>
      </p:sp>
      <p:sp>
        <p:nvSpPr>
          <p:cNvPr id="8" name="object 2">
            <a:extLst>
              <a:ext uri="{FF2B5EF4-FFF2-40B4-BE49-F238E27FC236}">
                <a16:creationId xmlns:a16="http://schemas.microsoft.com/office/drawing/2014/main" xmlns="" id="{2CBC84EA-AA78-445C-9178-FED3AA5EAD80}"/>
              </a:ext>
            </a:extLst>
          </p:cNvPr>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9" name="object 2">
            <a:extLst>
              <a:ext uri="{FF2B5EF4-FFF2-40B4-BE49-F238E27FC236}">
                <a16:creationId xmlns:a16="http://schemas.microsoft.com/office/drawing/2014/main" xmlns="" id="{85B074E3-CDB8-47F2-8A93-A2D4890BF47B}"/>
              </a:ext>
            </a:extLst>
          </p:cNvPr>
          <p:cNvSpPr/>
          <p:nvPr/>
        </p:nvSpPr>
        <p:spPr>
          <a:xfrm>
            <a:off x="153923" y="6096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10" name="object 5">
            <a:extLst>
              <a:ext uri="{FF2B5EF4-FFF2-40B4-BE49-F238E27FC236}">
                <a16:creationId xmlns:a16="http://schemas.microsoft.com/office/drawing/2014/main" xmlns="" id="{F1B09A1A-29C5-41B6-8E39-4DFEE52B3790}"/>
              </a:ext>
            </a:extLst>
          </p:cNvPr>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extLst>
      <p:ext uri="{BB962C8B-B14F-4D97-AF65-F5344CB8AC3E}">
        <p14:creationId xmlns:p14="http://schemas.microsoft.com/office/powerpoint/2010/main" xmlns="" val="559092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226568" y="238505"/>
            <a:ext cx="385381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Application </a:t>
            </a:r>
            <a:r>
              <a:rPr sz="2400" spc="-5" dirty="0">
                <a:latin typeface="Times New Roman"/>
                <a:cs typeface="Times New Roman"/>
              </a:rPr>
              <a:t>Layer (Layer </a:t>
            </a:r>
            <a:r>
              <a:rPr sz="2400" dirty="0">
                <a:latin typeface="Times New Roman"/>
                <a:cs typeface="Times New Roman"/>
              </a:rPr>
              <a:t>7)</a:t>
            </a:r>
            <a:r>
              <a:rPr sz="2400" spc="-170" dirty="0">
                <a:latin typeface="Times New Roman"/>
                <a:cs typeface="Times New Roman"/>
              </a:rPr>
              <a:t> </a:t>
            </a:r>
            <a:r>
              <a:rPr sz="2400" dirty="0">
                <a:latin typeface="Times New Roman"/>
                <a:cs typeface="Times New Roman"/>
              </a:rPr>
              <a:t>:</a:t>
            </a: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txBox="1"/>
          <p:nvPr/>
        </p:nvSpPr>
        <p:spPr>
          <a:xfrm>
            <a:off x="381000" y="904603"/>
            <a:ext cx="8046720" cy="5284779"/>
          </a:xfrm>
          <a:prstGeom prst="rect">
            <a:avLst/>
          </a:prstGeom>
        </p:spPr>
        <p:txBody>
          <a:bodyPr vert="horz" wrap="square" lIns="0" tIns="61594" rIns="0" bIns="0" rtlCol="0">
            <a:spAutoFit/>
          </a:bodyPr>
          <a:lstStyle/>
          <a:p>
            <a:pPr marL="356870" indent="-344805">
              <a:lnSpc>
                <a:spcPct val="100000"/>
              </a:lnSpc>
              <a:spcBef>
                <a:spcPts val="484"/>
              </a:spcBef>
              <a:buFont typeface="Symbol"/>
              <a:buChar char=""/>
              <a:tabLst>
                <a:tab pos="356870" algn="l"/>
                <a:tab pos="357505" algn="l"/>
              </a:tabLst>
            </a:pPr>
            <a:r>
              <a:rPr sz="2200" spc="5" dirty="0">
                <a:latin typeface="Times New Roman"/>
                <a:cs typeface="Times New Roman"/>
              </a:rPr>
              <a:t>Contains all </a:t>
            </a:r>
            <a:r>
              <a:rPr sz="2200" dirty="0">
                <a:latin typeface="Times New Roman"/>
                <a:cs typeface="Times New Roman"/>
              </a:rPr>
              <a:t>services or </a:t>
            </a:r>
            <a:r>
              <a:rPr sz="2200" spc="5" dirty="0">
                <a:latin typeface="Times New Roman"/>
                <a:cs typeface="Times New Roman"/>
              </a:rPr>
              <a:t>protocols needed by application software</a:t>
            </a:r>
            <a:r>
              <a:rPr sz="2200" spc="-395" dirty="0">
                <a:latin typeface="Times New Roman"/>
                <a:cs typeface="Times New Roman"/>
              </a:rPr>
              <a:t> </a:t>
            </a:r>
            <a:r>
              <a:rPr sz="2200" dirty="0">
                <a:latin typeface="Times New Roman"/>
                <a:cs typeface="Times New Roman"/>
              </a:rPr>
              <a:t>or</a:t>
            </a:r>
          </a:p>
          <a:p>
            <a:pPr marL="356870">
              <a:lnSpc>
                <a:spcPct val="100000"/>
              </a:lnSpc>
              <a:spcBef>
                <a:spcPts val="390"/>
              </a:spcBef>
            </a:pPr>
            <a:r>
              <a:rPr sz="2200" spc="5" dirty="0">
                <a:latin typeface="Times New Roman"/>
                <a:cs typeface="Times New Roman"/>
              </a:rPr>
              <a:t>operating </a:t>
            </a:r>
            <a:r>
              <a:rPr sz="2200" dirty="0">
                <a:latin typeface="Times New Roman"/>
                <a:cs typeface="Times New Roman"/>
              </a:rPr>
              <a:t>system </a:t>
            </a:r>
            <a:r>
              <a:rPr sz="2200" spc="5" dirty="0">
                <a:latin typeface="Times New Roman"/>
                <a:cs typeface="Times New Roman"/>
              </a:rPr>
              <a:t>to </a:t>
            </a:r>
            <a:r>
              <a:rPr sz="2200" dirty="0">
                <a:latin typeface="Times New Roman"/>
                <a:cs typeface="Times New Roman"/>
              </a:rPr>
              <a:t>communicate on </a:t>
            </a:r>
            <a:r>
              <a:rPr sz="2200" spc="5" dirty="0">
                <a:latin typeface="Times New Roman"/>
                <a:cs typeface="Times New Roman"/>
              </a:rPr>
              <a:t>the</a:t>
            </a:r>
            <a:r>
              <a:rPr sz="2200" spc="-140" dirty="0">
                <a:latin typeface="Times New Roman"/>
                <a:cs typeface="Times New Roman"/>
              </a:rPr>
              <a:t> </a:t>
            </a:r>
            <a:r>
              <a:rPr sz="2200" dirty="0">
                <a:latin typeface="Times New Roman"/>
                <a:cs typeface="Times New Roman"/>
              </a:rPr>
              <a:t>network.</a:t>
            </a:r>
            <a:endParaRPr lang="en-US" sz="2200" dirty="0">
              <a:latin typeface="Times New Roman"/>
              <a:cs typeface="Times New Roman"/>
            </a:endParaRPr>
          </a:p>
          <a:p>
            <a:pPr marL="356870">
              <a:lnSpc>
                <a:spcPct val="100000"/>
              </a:lnSpc>
              <a:spcBef>
                <a:spcPts val="390"/>
              </a:spcBef>
            </a:pPr>
            <a:r>
              <a:rPr lang="en-US" dirty="0"/>
              <a:t>The other responsibilities of this layer are </a:t>
            </a:r>
          </a:p>
          <a:p>
            <a:pPr marL="642620" indent="-285750" algn="just">
              <a:lnSpc>
                <a:spcPct val="100000"/>
              </a:lnSpc>
              <a:spcBef>
                <a:spcPts val="39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FTAM(file </a:t>
            </a:r>
            <a:r>
              <a:rPr lang="en-US" sz="2000" dirty="0" err="1">
                <a:latin typeface="Times New Roman" panose="02020603050405020304" pitchFamily="18" charset="0"/>
                <a:cs typeface="Times New Roman" panose="02020603050405020304" pitchFamily="18" charset="0"/>
              </a:rPr>
              <a:t>transfer,access,mgmt</a:t>
            </a:r>
            <a:r>
              <a:rPr lang="en-US" sz="2000" dirty="0">
                <a:latin typeface="Times New Roman" panose="02020603050405020304" pitchFamily="18" charset="0"/>
                <a:cs typeface="Times New Roman" panose="02020603050405020304" pitchFamily="18" charset="0"/>
              </a:rPr>
              <a:t>) - Allows user to access files in a remote host. </a:t>
            </a:r>
          </a:p>
          <a:p>
            <a:pPr marL="642620" indent="-285750" algn="just">
              <a:lnSpc>
                <a:spcPct val="100000"/>
              </a:lnSpc>
              <a:spcBef>
                <a:spcPts val="39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Mail services - Provides email forwarding and storage. </a:t>
            </a:r>
          </a:p>
          <a:p>
            <a:pPr marL="642620" indent="-285750" algn="just">
              <a:lnSpc>
                <a:spcPct val="100000"/>
              </a:lnSpc>
              <a:spcBef>
                <a:spcPts val="39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Directory services - Provides database sources to access information about various sources and objects</a:t>
            </a:r>
            <a:endParaRPr sz="2000" dirty="0">
              <a:latin typeface="Times New Roman" panose="02020603050405020304" pitchFamily="18" charset="0"/>
              <a:cs typeface="Times New Roman" panose="02020603050405020304" pitchFamily="18" charset="0"/>
            </a:endParaRPr>
          </a:p>
          <a:p>
            <a:pPr marL="356870" indent="-344805">
              <a:lnSpc>
                <a:spcPct val="100000"/>
              </a:lnSpc>
              <a:buFont typeface="Symbol"/>
              <a:buChar char=""/>
              <a:tabLst>
                <a:tab pos="356870" algn="l"/>
                <a:tab pos="357505" algn="l"/>
              </a:tabLst>
            </a:pPr>
            <a:r>
              <a:rPr sz="2200" dirty="0">
                <a:latin typeface="Times New Roman"/>
                <a:cs typeface="Times New Roman"/>
              </a:rPr>
              <a:t>Examples</a:t>
            </a:r>
          </a:p>
          <a:p>
            <a:pPr marL="756285" lvl="1" indent="-287020">
              <a:lnSpc>
                <a:spcPct val="100000"/>
              </a:lnSpc>
              <a:spcBef>
                <a:spcPts val="2065"/>
              </a:spcBef>
              <a:buFont typeface="Courier New"/>
              <a:buChar char="o"/>
              <a:tabLst>
                <a:tab pos="756920" algn="l"/>
              </a:tabLst>
            </a:pPr>
            <a:r>
              <a:rPr sz="2200" spc="5" dirty="0">
                <a:latin typeface="Times New Roman"/>
                <a:cs typeface="Times New Roman"/>
              </a:rPr>
              <a:t>–Firefox </a:t>
            </a:r>
            <a:r>
              <a:rPr sz="2200" spc="-5" dirty="0">
                <a:latin typeface="Times New Roman"/>
                <a:cs typeface="Times New Roman"/>
              </a:rPr>
              <a:t>web </a:t>
            </a:r>
            <a:r>
              <a:rPr sz="2200" dirty="0">
                <a:latin typeface="Times New Roman"/>
                <a:cs typeface="Times New Roman"/>
              </a:rPr>
              <a:t>browser uses </a:t>
            </a:r>
            <a:r>
              <a:rPr sz="2200" spc="5" dirty="0">
                <a:latin typeface="Times New Roman"/>
                <a:cs typeface="Times New Roman"/>
              </a:rPr>
              <a:t>HTTP </a:t>
            </a:r>
            <a:r>
              <a:rPr sz="2200" spc="-20" dirty="0">
                <a:latin typeface="Times New Roman"/>
                <a:cs typeface="Times New Roman"/>
              </a:rPr>
              <a:t>(Hyper-Text</a:t>
            </a:r>
            <a:r>
              <a:rPr sz="2200" spc="-285" dirty="0">
                <a:latin typeface="Times New Roman"/>
                <a:cs typeface="Times New Roman"/>
              </a:rPr>
              <a:t> </a:t>
            </a:r>
            <a:r>
              <a:rPr sz="2200" spc="-5" dirty="0">
                <a:latin typeface="Times New Roman"/>
                <a:cs typeface="Times New Roman"/>
              </a:rPr>
              <a:t>Transport</a:t>
            </a:r>
            <a:endParaRPr sz="2200" dirty="0">
              <a:latin typeface="Times New Roman"/>
              <a:cs typeface="Times New Roman"/>
            </a:endParaRPr>
          </a:p>
          <a:p>
            <a:pPr marL="756285">
              <a:lnSpc>
                <a:spcPct val="100000"/>
              </a:lnSpc>
              <a:spcBef>
                <a:spcPts val="385"/>
              </a:spcBef>
            </a:pPr>
            <a:r>
              <a:rPr sz="2200" spc="5" dirty="0">
                <a:latin typeface="Times New Roman"/>
                <a:cs typeface="Times New Roman"/>
              </a:rPr>
              <a:t>Protocol)</a:t>
            </a:r>
            <a:endParaRPr sz="2200" dirty="0">
              <a:latin typeface="Times New Roman"/>
              <a:cs typeface="Times New Roman"/>
            </a:endParaRPr>
          </a:p>
          <a:p>
            <a:pPr marL="756285" marR="5080" lvl="1" indent="-287020">
              <a:lnSpc>
                <a:spcPct val="114999"/>
              </a:lnSpc>
              <a:spcBef>
                <a:spcPts val="15"/>
              </a:spcBef>
              <a:buFont typeface="Courier New"/>
              <a:buChar char="o"/>
              <a:tabLst>
                <a:tab pos="756920" algn="l"/>
              </a:tabLst>
            </a:pPr>
            <a:r>
              <a:rPr sz="2200" spc="-10" dirty="0">
                <a:latin typeface="Times New Roman"/>
                <a:cs typeface="Times New Roman"/>
              </a:rPr>
              <a:t>–E-mail </a:t>
            </a:r>
            <a:r>
              <a:rPr sz="2200" dirty="0">
                <a:latin typeface="Times New Roman"/>
                <a:cs typeface="Times New Roman"/>
              </a:rPr>
              <a:t>program </a:t>
            </a:r>
            <a:r>
              <a:rPr sz="2200" spc="-10" dirty="0">
                <a:latin typeface="Times New Roman"/>
                <a:cs typeface="Times New Roman"/>
              </a:rPr>
              <a:t>may </a:t>
            </a:r>
            <a:r>
              <a:rPr sz="2200" spc="5" dirty="0">
                <a:latin typeface="Times New Roman"/>
                <a:cs typeface="Times New Roman"/>
              </a:rPr>
              <a:t>use </a:t>
            </a:r>
            <a:r>
              <a:rPr sz="2200" dirty="0">
                <a:latin typeface="Times New Roman"/>
                <a:cs typeface="Times New Roman"/>
              </a:rPr>
              <a:t>POP3 </a:t>
            </a:r>
            <a:r>
              <a:rPr sz="2200" spc="5" dirty="0">
                <a:latin typeface="Times New Roman"/>
                <a:cs typeface="Times New Roman"/>
              </a:rPr>
              <a:t>(Post </a:t>
            </a:r>
            <a:r>
              <a:rPr sz="2200" spc="-5" dirty="0">
                <a:latin typeface="Times New Roman"/>
                <a:cs typeface="Times New Roman"/>
              </a:rPr>
              <a:t>Office </a:t>
            </a:r>
            <a:r>
              <a:rPr sz="2200" spc="5" dirty="0">
                <a:latin typeface="Times New Roman"/>
                <a:cs typeface="Times New Roman"/>
              </a:rPr>
              <a:t>Protocol </a:t>
            </a:r>
            <a:r>
              <a:rPr sz="2200" dirty="0">
                <a:latin typeface="Times New Roman"/>
                <a:cs typeface="Times New Roman"/>
              </a:rPr>
              <a:t>version 3)  </a:t>
            </a:r>
            <a:r>
              <a:rPr sz="2200" spc="5" dirty="0">
                <a:latin typeface="Times New Roman"/>
                <a:cs typeface="Times New Roman"/>
              </a:rPr>
              <a:t>to read </a:t>
            </a:r>
            <a:r>
              <a:rPr sz="2200" spc="-10" dirty="0">
                <a:latin typeface="Times New Roman"/>
                <a:cs typeface="Times New Roman"/>
              </a:rPr>
              <a:t>e-mails </a:t>
            </a:r>
            <a:r>
              <a:rPr sz="2200" spc="5" dirty="0">
                <a:latin typeface="Times New Roman"/>
                <a:cs typeface="Times New Roman"/>
              </a:rPr>
              <a:t>and SMTP </a:t>
            </a:r>
            <a:r>
              <a:rPr sz="2200" dirty="0">
                <a:latin typeface="Times New Roman"/>
                <a:cs typeface="Times New Roman"/>
              </a:rPr>
              <a:t>(Simple </a:t>
            </a:r>
            <a:r>
              <a:rPr sz="2200" spc="5" dirty="0">
                <a:latin typeface="Times New Roman"/>
                <a:cs typeface="Times New Roman"/>
              </a:rPr>
              <a:t>Mail </a:t>
            </a:r>
            <a:r>
              <a:rPr sz="2200" spc="-5" dirty="0">
                <a:latin typeface="Times New Roman"/>
                <a:cs typeface="Times New Roman"/>
              </a:rPr>
              <a:t>Transport </a:t>
            </a:r>
            <a:r>
              <a:rPr sz="2200" spc="5" dirty="0">
                <a:latin typeface="Times New Roman"/>
                <a:cs typeface="Times New Roman"/>
              </a:rPr>
              <a:t>Protocol) to  </a:t>
            </a:r>
            <a:r>
              <a:rPr sz="2200" dirty="0">
                <a:latin typeface="Times New Roman"/>
                <a:cs typeface="Times New Roman"/>
              </a:rPr>
              <a:t>send</a:t>
            </a:r>
            <a:r>
              <a:rPr sz="2200" spc="-30" dirty="0">
                <a:latin typeface="Times New Roman"/>
                <a:cs typeface="Times New Roman"/>
              </a:rPr>
              <a:t> </a:t>
            </a:r>
            <a:r>
              <a:rPr sz="2200" spc="-10" dirty="0">
                <a:latin typeface="Times New Roman"/>
                <a:cs typeface="Times New Roman"/>
              </a:rPr>
              <a:t>e-mails</a:t>
            </a:r>
            <a:endParaRPr sz="2200" dirty="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850925" y="179578"/>
            <a:ext cx="7442149" cy="636269"/>
          </a:xfrm>
        </p:spPr>
        <p:txBody>
          <a:bodyPr vert="horz" wrap="square" lIns="0" tIns="12700" rIns="0" bIns="0" rtlCol="0">
            <a:spAutoFit/>
          </a:bodyPr>
          <a:lstStyle/>
          <a:p>
            <a:r>
              <a:rPr lang="en-IN" dirty="0"/>
              <a:t>SUMMARY:</a:t>
            </a:r>
            <a:endParaRPr lang="en-IN"/>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p:nvPr/>
        </p:nvSpPr>
        <p:spPr>
          <a:xfrm>
            <a:off x="469391" y="1124711"/>
            <a:ext cx="7918704" cy="478840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226568" y="238505"/>
            <a:ext cx="4337685" cy="391160"/>
          </a:xfrm>
          <a:prstGeom prst="rect">
            <a:avLst/>
          </a:prstGeom>
        </p:spPr>
        <p:txBody>
          <a:bodyPr vert="horz" wrap="square" lIns="0" tIns="12700" rIns="0" bIns="0" rtlCol="0">
            <a:spAutoFit/>
          </a:bodyPr>
          <a:lstStyle/>
          <a:p>
            <a:pPr marL="12700">
              <a:lnSpc>
                <a:spcPct val="100000"/>
              </a:lnSpc>
              <a:spcBef>
                <a:spcPts val="100"/>
              </a:spcBef>
            </a:pPr>
            <a:r>
              <a:rPr sz="2400" i="1" spc="-5" dirty="0">
                <a:latin typeface="Times New Roman"/>
                <a:cs typeface="Times New Roman"/>
              </a:rPr>
              <a:t>An exchange </a:t>
            </a:r>
            <a:r>
              <a:rPr sz="2400" i="1" dirty="0">
                <a:latin typeface="Times New Roman"/>
                <a:cs typeface="Times New Roman"/>
              </a:rPr>
              <a:t>using the </a:t>
            </a:r>
            <a:r>
              <a:rPr sz="2400" i="1" spc="-5" dirty="0">
                <a:latin typeface="Times New Roman"/>
                <a:cs typeface="Times New Roman"/>
              </a:rPr>
              <a:t>OSI</a:t>
            </a:r>
            <a:r>
              <a:rPr sz="2400" i="1" spc="-45" dirty="0">
                <a:latin typeface="Times New Roman"/>
                <a:cs typeface="Times New Roman"/>
              </a:rPr>
              <a:t> </a:t>
            </a:r>
            <a:r>
              <a:rPr sz="2400" i="1" dirty="0">
                <a:latin typeface="Times New Roman"/>
                <a:cs typeface="Times New Roman"/>
              </a:rPr>
              <a:t>model</a:t>
            </a:r>
            <a:endParaRPr sz="2400">
              <a:latin typeface="Times New Roman"/>
              <a:cs typeface="Times New Roman"/>
            </a:endParaRP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6" name="object 6"/>
          <p:cNvSpPr/>
          <p:nvPr/>
        </p:nvSpPr>
        <p:spPr>
          <a:xfrm>
            <a:off x="755904" y="981455"/>
            <a:ext cx="7632192" cy="496824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231140" y="282956"/>
            <a:ext cx="8333105" cy="4427855"/>
          </a:xfrm>
          <a:prstGeom prst="rect">
            <a:avLst/>
          </a:prstGeom>
        </p:spPr>
        <p:txBody>
          <a:bodyPr vert="horz" wrap="square" lIns="0" tIns="11430" rIns="0" bIns="0" rtlCol="0">
            <a:spAutoFit/>
          </a:bodyPr>
          <a:lstStyle/>
          <a:p>
            <a:pPr marL="12700">
              <a:lnSpc>
                <a:spcPct val="100000"/>
              </a:lnSpc>
              <a:spcBef>
                <a:spcPts val="90"/>
              </a:spcBef>
            </a:pPr>
            <a:r>
              <a:rPr sz="2000" b="1" spc="-10" dirty="0">
                <a:latin typeface="Times New Roman"/>
                <a:cs typeface="Times New Roman"/>
              </a:rPr>
              <a:t>TCP/IP </a:t>
            </a:r>
            <a:r>
              <a:rPr sz="2000" b="1" spc="-15" dirty="0">
                <a:latin typeface="Times New Roman"/>
                <a:cs typeface="Times New Roman"/>
              </a:rPr>
              <a:t>Model(Transmission </a:t>
            </a:r>
            <a:r>
              <a:rPr sz="2000" b="1" spc="-10" dirty="0">
                <a:latin typeface="Times New Roman"/>
                <a:cs typeface="Times New Roman"/>
              </a:rPr>
              <a:t>Control </a:t>
            </a:r>
            <a:r>
              <a:rPr sz="2000" b="1" spc="-5" dirty="0">
                <a:latin typeface="Times New Roman"/>
                <a:cs typeface="Times New Roman"/>
              </a:rPr>
              <a:t>Protocol/Internet</a:t>
            </a:r>
            <a:r>
              <a:rPr sz="2000" b="1" spc="-25" dirty="0">
                <a:latin typeface="Times New Roman"/>
                <a:cs typeface="Times New Roman"/>
              </a:rPr>
              <a:t> </a:t>
            </a:r>
            <a:r>
              <a:rPr sz="2000" b="1" spc="-5" dirty="0">
                <a:latin typeface="Times New Roman"/>
                <a:cs typeface="Times New Roman"/>
              </a:rPr>
              <a:t>Protocol)</a:t>
            </a:r>
            <a:endParaRPr sz="2000">
              <a:latin typeface="Times New Roman"/>
              <a:cs typeface="Times New Roman"/>
            </a:endParaRPr>
          </a:p>
          <a:p>
            <a:pPr>
              <a:lnSpc>
                <a:spcPct val="100000"/>
              </a:lnSpc>
              <a:spcBef>
                <a:spcPts val="5"/>
              </a:spcBef>
            </a:pPr>
            <a:endParaRPr sz="3000">
              <a:latin typeface="Times New Roman"/>
              <a:cs typeface="Times New Roman"/>
            </a:endParaRPr>
          </a:p>
          <a:p>
            <a:pPr marL="528320" marR="69215" indent="-344805">
              <a:lnSpc>
                <a:spcPct val="100000"/>
              </a:lnSpc>
              <a:buFont typeface="Arial"/>
              <a:buChar char="•"/>
              <a:tabLst>
                <a:tab pos="528320" algn="l"/>
                <a:tab pos="528955" algn="l"/>
              </a:tabLst>
            </a:pPr>
            <a:r>
              <a:rPr sz="2200" spc="10" dirty="0">
                <a:latin typeface="Times New Roman"/>
                <a:cs typeface="Times New Roman"/>
              </a:rPr>
              <a:t>The </a:t>
            </a:r>
            <a:r>
              <a:rPr sz="2200" b="1" spc="5" dirty="0">
                <a:latin typeface="Times New Roman"/>
                <a:cs typeface="Times New Roman"/>
              </a:rPr>
              <a:t>OSI Model </a:t>
            </a:r>
            <a:r>
              <a:rPr sz="2200" spc="-5" dirty="0">
                <a:latin typeface="Times New Roman"/>
                <a:cs typeface="Times New Roman"/>
              </a:rPr>
              <a:t>we </a:t>
            </a:r>
            <a:r>
              <a:rPr sz="2200" spc="10" dirty="0">
                <a:latin typeface="Times New Roman"/>
                <a:cs typeface="Times New Roman"/>
              </a:rPr>
              <a:t>just </a:t>
            </a:r>
            <a:r>
              <a:rPr sz="2200" dirty="0">
                <a:latin typeface="Times New Roman"/>
                <a:cs typeface="Times New Roman"/>
              </a:rPr>
              <a:t>looked at </a:t>
            </a:r>
            <a:r>
              <a:rPr sz="2200" spc="5" dirty="0">
                <a:latin typeface="Times New Roman"/>
                <a:cs typeface="Times New Roman"/>
              </a:rPr>
              <a:t>is </a:t>
            </a:r>
            <a:r>
              <a:rPr sz="2200" spc="10" dirty="0">
                <a:latin typeface="Times New Roman"/>
                <a:cs typeface="Times New Roman"/>
              </a:rPr>
              <a:t>just </a:t>
            </a:r>
            <a:r>
              <a:rPr sz="2200" dirty="0">
                <a:latin typeface="Times New Roman"/>
                <a:cs typeface="Times New Roman"/>
              </a:rPr>
              <a:t>a reference/logical </a:t>
            </a:r>
            <a:r>
              <a:rPr sz="2200" spc="-5" dirty="0">
                <a:latin typeface="Times New Roman"/>
                <a:cs typeface="Times New Roman"/>
              </a:rPr>
              <a:t>model.</a:t>
            </a:r>
            <a:r>
              <a:rPr sz="2200" spc="-360" dirty="0">
                <a:latin typeface="Times New Roman"/>
                <a:cs typeface="Times New Roman"/>
              </a:rPr>
              <a:t> </a:t>
            </a:r>
            <a:r>
              <a:rPr sz="2200" spc="-20" dirty="0">
                <a:latin typeface="Times New Roman"/>
                <a:cs typeface="Times New Roman"/>
              </a:rPr>
              <a:t>It  </a:t>
            </a:r>
            <a:r>
              <a:rPr sz="2200" dirty="0">
                <a:latin typeface="Times New Roman"/>
                <a:cs typeface="Times New Roman"/>
              </a:rPr>
              <a:t>was designed </a:t>
            </a:r>
            <a:r>
              <a:rPr sz="2200" spc="5" dirty="0">
                <a:latin typeface="Times New Roman"/>
                <a:cs typeface="Times New Roman"/>
              </a:rPr>
              <a:t>to describe </a:t>
            </a:r>
            <a:r>
              <a:rPr sz="2200" dirty="0">
                <a:latin typeface="Times New Roman"/>
                <a:cs typeface="Times New Roman"/>
              </a:rPr>
              <a:t>the </a:t>
            </a:r>
            <a:r>
              <a:rPr sz="2200" spc="5" dirty="0">
                <a:latin typeface="Times New Roman"/>
                <a:cs typeface="Times New Roman"/>
              </a:rPr>
              <a:t>functions </a:t>
            </a:r>
            <a:r>
              <a:rPr sz="2200" dirty="0">
                <a:latin typeface="Times New Roman"/>
                <a:cs typeface="Times New Roman"/>
              </a:rPr>
              <a:t>of the communication system  </a:t>
            </a:r>
            <a:r>
              <a:rPr sz="2200" spc="5" dirty="0">
                <a:latin typeface="Times New Roman"/>
                <a:cs typeface="Times New Roman"/>
              </a:rPr>
              <a:t>by </a:t>
            </a:r>
            <a:r>
              <a:rPr sz="2200" dirty="0">
                <a:latin typeface="Times New Roman"/>
                <a:cs typeface="Times New Roman"/>
              </a:rPr>
              <a:t>dividing </a:t>
            </a:r>
            <a:r>
              <a:rPr sz="2200" spc="5" dirty="0">
                <a:latin typeface="Times New Roman"/>
                <a:cs typeface="Times New Roman"/>
              </a:rPr>
              <a:t>the </a:t>
            </a:r>
            <a:r>
              <a:rPr sz="2200" dirty="0">
                <a:latin typeface="Times New Roman"/>
                <a:cs typeface="Times New Roman"/>
              </a:rPr>
              <a:t>communication </a:t>
            </a:r>
            <a:r>
              <a:rPr sz="2200" spc="5" dirty="0">
                <a:latin typeface="Times New Roman"/>
                <a:cs typeface="Times New Roman"/>
              </a:rPr>
              <a:t>procedure into </a:t>
            </a:r>
            <a:r>
              <a:rPr sz="2200" dirty="0">
                <a:latin typeface="Times New Roman"/>
                <a:cs typeface="Times New Roman"/>
              </a:rPr>
              <a:t>smaller </a:t>
            </a:r>
            <a:r>
              <a:rPr sz="2200" spc="5" dirty="0">
                <a:latin typeface="Times New Roman"/>
                <a:cs typeface="Times New Roman"/>
              </a:rPr>
              <a:t>and </a:t>
            </a:r>
            <a:r>
              <a:rPr sz="2200" dirty="0">
                <a:latin typeface="Times New Roman"/>
                <a:cs typeface="Times New Roman"/>
              </a:rPr>
              <a:t>simpler  components.</a:t>
            </a:r>
            <a:endParaRPr sz="2200">
              <a:latin typeface="Times New Roman"/>
              <a:cs typeface="Times New Roman"/>
            </a:endParaRPr>
          </a:p>
          <a:p>
            <a:pPr>
              <a:lnSpc>
                <a:spcPct val="100000"/>
              </a:lnSpc>
              <a:buFont typeface="Arial"/>
              <a:buChar char="•"/>
            </a:pPr>
            <a:endParaRPr sz="2300">
              <a:latin typeface="Times New Roman"/>
              <a:cs typeface="Times New Roman"/>
            </a:endParaRPr>
          </a:p>
          <a:p>
            <a:pPr marL="528320" marR="5080" indent="-344805">
              <a:lnSpc>
                <a:spcPct val="100000"/>
              </a:lnSpc>
              <a:spcBef>
                <a:spcPts val="5"/>
              </a:spcBef>
              <a:buFont typeface="Arial"/>
              <a:buChar char="•"/>
              <a:tabLst>
                <a:tab pos="528320" algn="l"/>
                <a:tab pos="528955" algn="l"/>
              </a:tabLst>
            </a:pPr>
            <a:r>
              <a:rPr sz="2200" dirty="0">
                <a:latin typeface="Times New Roman"/>
                <a:cs typeface="Times New Roman"/>
              </a:rPr>
              <a:t>But when we </a:t>
            </a:r>
            <a:r>
              <a:rPr sz="2200" spc="5" dirty="0">
                <a:latin typeface="Times New Roman"/>
                <a:cs typeface="Times New Roman"/>
              </a:rPr>
              <a:t>talk </a:t>
            </a:r>
            <a:r>
              <a:rPr sz="2200" dirty="0">
                <a:latin typeface="Times New Roman"/>
                <a:cs typeface="Times New Roman"/>
              </a:rPr>
              <a:t>about the </a:t>
            </a:r>
            <a:r>
              <a:rPr sz="2200" spc="-5" dirty="0">
                <a:latin typeface="Times New Roman"/>
                <a:cs typeface="Times New Roman"/>
              </a:rPr>
              <a:t>TCP/IP model, </a:t>
            </a:r>
            <a:r>
              <a:rPr sz="2200" dirty="0">
                <a:latin typeface="Times New Roman"/>
                <a:cs typeface="Times New Roman"/>
              </a:rPr>
              <a:t>it was designed </a:t>
            </a:r>
            <a:r>
              <a:rPr sz="2200" spc="5" dirty="0">
                <a:latin typeface="Times New Roman"/>
                <a:cs typeface="Times New Roman"/>
              </a:rPr>
              <a:t>and  </a:t>
            </a:r>
            <a:r>
              <a:rPr sz="2200" dirty="0">
                <a:latin typeface="Times New Roman"/>
                <a:cs typeface="Times New Roman"/>
              </a:rPr>
              <a:t>developed </a:t>
            </a:r>
            <a:r>
              <a:rPr sz="2200" spc="5" dirty="0">
                <a:latin typeface="Times New Roman"/>
                <a:cs typeface="Times New Roman"/>
              </a:rPr>
              <a:t>by </a:t>
            </a:r>
            <a:r>
              <a:rPr sz="2200" dirty="0">
                <a:latin typeface="Times New Roman"/>
                <a:cs typeface="Times New Roman"/>
              </a:rPr>
              <a:t>Department of </a:t>
            </a:r>
            <a:r>
              <a:rPr sz="2200" spc="5" dirty="0">
                <a:latin typeface="Times New Roman"/>
                <a:cs typeface="Times New Roman"/>
              </a:rPr>
              <a:t>Defense </a:t>
            </a:r>
            <a:r>
              <a:rPr sz="2200" dirty="0">
                <a:latin typeface="Times New Roman"/>
                <a:cs typeface="Times New Roman"/>
              </a:rPr>
              <a:t>(DoD) </a:t>
            </a:r>
            <a:r>
              <a:rPr sz="2200" spc="5" dirty="0">
                <a:latin typeface="Times New Roman"/>
                <a:cs typeface="Times New Roman"/>
              </a:rPr>
              <a:t>in </a:t>
            </a:r>
            <a:r>
              <a:rPr sz="2200" dirty="0">
                <a:latin typeface="Times New Roman"/>
                <a:cs typeface="Times New Roman"/>
              </a:rPr>
              <a:t>1960s </a:t>
            </a:r>
            <a:r>
              <a:rPr sz="2200" spc="5" dirty="0">
                <a:latin typeface="Times New Roman"/>
                <a:cs typeface="Times New Roman"/>
              </a:rPr>
              <a:t>and is based</a:t>
            </a:r>
            <a:r>
              <a:rPr sz="2200" spc="-240" dirty="0">
                <a:latin typeface="Times New Roman"/>
                <a:cs typeface="Times New Roman"/>
              </a:rPr>
              <a:t> </a:t>
            </a:r>
            <a:r>
              <a:rPr sz="2200" spc="5" dirty="0">
                <a:latin typeface="Times New Roman"/>
                <a:cs typeface="Times New Roman"/>
              </a:rPr>
              <a:t>on  standard</a:t>
            </a:r>
            <a:r>
              <a:rPr sz="2200" spc="-75" dirty="0">
                <a:latin typeface="Times New Roman"/>
                <a:cs typeface="Times New Roman"/>
              </a:rPr>
              <a:t> </a:t>
            </a:r>
            <a:r>
              <a:rPr sz="2200" spc="5" dirty="0">
                <a:latin typeface="Times New Roman"/>
                <a:cs typeface="Times New Roman"/>
              </a:rPr>
              <a:t>protocols.</a:t>
            </a:r>
            <a:endParaRPr sz="2200">
              <a:latin typeface="Times New Roman"/>
              <a:cs typeface="Times New Roman"/>
            </a:endParaRPr>
          </a:p>
          <a:p>
            <a:pPr>
              <a:lnSpc>
                <a:spcPct val="100000"/>
              </a:lnSpc>
              <a:spcBef>
                <a:spcPts val="45"/>
              </a:spcBef>
              <a:buFont typeface="Arial"/>
              <a:buChar char="•"/>
            </a:pPr>
            <a:endParaRPr sz="2050">
              <a:latin typeface="Times New Roman"/>
              <a:cs typeface="Times New Roman"/>
            </a:endParaRPr>
          </a:p>
          <a:p>
            <a:pPr marL="528320" indent="-344805">
              <a:lnSpc>
                <a:spcPct val="100000"/>
              </a:lnSpc>
              <a:buFont typeface="Arial"/>
              <a:buChar char="•"/>
              <a:tabLst>
                <a:tab pos="528320" algn="l"/>
                <a:tab pos="528955" algn="l"/>
              </a:tabLst>
            </a:pPr>
            <a:r>
              <a:rPr sz="2200" spc="10" dirty="0">
                <a:latin typeface="Times New Roman"/>
                <a:cs typeface="Times New Roman"/>
              </a:rPr>
              <a:t>The </a:t>
            </a:r>
            <a:r>
              <a:rPr sz="2200" b="1" dirty="0">
                <a:latin typeface="Times New Roman"/>
                <a:cs typeface="Times New Roman"/>
              </a:rPr>
              <a:t>TCP/IP </a:t>
            </a:r>
            <a:r>
              <a:rPr sz="2200" b="1" spc="5" dirty="0">
                <a:latin typeface="Times New Roman"/>
                <a:cs typeface="Times New Roman"/>
              </a:rPr>
              <a:t>model </a:t>
            </a:r>
            <a:r>
              <a:rPr sz="2200" spc="5" dirty="0">
                <a:latin typeface="Times New Roman"/>
                <a:cs typeface="Times New Roman"/>
              </a:rPr>
              <a:t>is </a:t>
            </a:r>
            <a:r>
              <a:rPr sz="2200" dirty="0">
                <a:latin typeface="Times New Roman"/>
                <a:cs typeface="Times New Roman"/>
              </a:rPr>
              <a:t>a concise version of the </a:t>
            </a:r>
            <a:r>
              <a:rPr sz="2200" spc="-5" dirty="0">
                <a:latin typeface="Times New Roman"/>
                <a:cs typeface="Times New Roman"/>
              </a:rPr>
              <a:t>OSI model. </a:t>
            </a:r>
            <a:r>
              <a:rPr sz="2200" spc="-20" dirty="0">
                <a:latin typeface="Times New Roman"/>
                <a:cs typeface="Times New Roman"/>
              </a:rPr>
              <a:t>It</a:t>
            </a:r>
            <a:r>
              <a:rPr sz="2200" spc="-300" dirty="0">
                <a:latin typeface="Times New Roman"/>
                <a:cs typeface="Times New Roman"/>
              </a:rPr>
              <a:t> </a:t>
            </a:r>
            <a:r>
              <a:rPr sz="2200" spc="5" dirty="0">
                <a:latin typeface="Times New Roman"/>
                <a:cs typeface="Times New Roman"/>
              </a:rPr>
              <a:t>contains</a:t>
            </a:r>
            <a:endParaRPr sz="2200">
              <a:latin typeface="Times New Roman"/>
              <a:cs typeface="Times New Roman"/>
            </a:endParaRPr>
          </a:p>
          <a:p>
            <a:pPr marL="528320">
              <a:lnSpc>
                <a:spcPct val="100000"/>
              </a:lnSpc>
            </a:pPr>
            <a:r>
              <a:rPr sz="2200" spc="5" dirty="0">
                <a:latin typeface="Times New Roman"/>
                <a:cs typeface="Times New Roman"/>
              </a:rPr>
              <a:t>four </a:t>
            </a:r>
            <a:r>
              <a:rPr sz="2200" dirty="0">
                <a:latin typeface="Times New Roman"/>
                <a:cs typeface="Times New Roman"/>
              </a:rPr>
              <a:t>layers, unlike seven layers </a:t>
            </a:r>
            <a:r>
              <a:rPr sz="2200" spc="5" dirty="0">
                <a:latin typeface="Times New Roman"/>
                <a:cs typeface="Times New Roman"/>
              </a:rPr>
              <a:t>in the </a:t>
            </a:r>
            <a:r>
              <a:rPr sz="2200" dirty="0">
                <a:latin typeface="Times New Roman"/>
                <a:cs typeface="Times New Roman"/>
              </a:rPr>
              <a:t>OSI </a:t>
            </a:r>
            <a:r>
              <a:rPr sz="2200" spc="-5" dirty="0">
                <a:latin typeface="Times New Roman"/>
                <a:cs typeface="Times New Roman"/>
              </a:rPr>
              <a:t>model. </a:t>
            </a:r>
            <a:r>
              <a:rPr sz="2200" spc="10" dirty="0">
                <a:latin typeface="Times New Roman"/>
                <a:cs typeface="Times New Roman"/>
              </a:rPr>
              <a:t>The </a:t>
            </a:r>
            <a:r>
              <a:rPr sz="2200" dirty="0">
                <a:latin typeface="Times New Roman"/>
                <a:cs typeface="Times New Roman"/>
              </a:rPr>
              <a:t>layers</a:t>
            </a:r>
            <a:r>
              <a:rPr sz="2200" spc="-250" dirty="0">
                <a:latin typeface="Times New Roman"/>
                <a:cs typeface="Times New Roman"/>
              </a:rPr>
              <a:t> </a:t>
            </a:r>
            <a:r>
              <a:rPr sz="2200" spc="5" dirty="0">
                <a:latin typeface="Times New Roman"/>
                <a:cs typeface="Times New Roman"/>
              </a:rPr>
              <a:t>are:</a:t>
            </a:r>
            <a:endParaRPr sz="2200">
              <a:latin typeface="Times New Roman"/>
              <a:cs typeface="Times New Roman"/>
            </a:endParaRPr>
          </a:p>
        </p:txBody>
      </p:sp>
      <p:sp>
        <p:nvSpPr>
          <p:cNvPr id="5" name="object 5"/>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txBox="1"/>
          <p:nvPr/>
        </p:nvSpPr>
        <p:spPr>
          <a:xfrm>
            <a:off x="399694" y="1005586"/>
            <a:ext cx="5560695" cy="361950"/>
          </a:xfrm>
          <a:prstGeom prst="rect">
            <a:avLst/>
          </a:prstGeom>
        </p:spPr>
        <p:txBody>
          <a:bodyPr vert="horz" wrap="square" lIns="0" tIns="13335" rIns="0" bIns="0" rtlCol="0">
            <a:spAutoFit/>
          </a:bodyPr>
          <a:lstStyle/>
          <a:p>
            <a:pPr marL="12700">
              <a:lnSpc>
                <a:spcPct val="100000"/>
              </a:lnSpc>
              <a:spcBef>
                <a:spcPts val="105"/>
              </a:spcBef>
            </a:pPr>
            <a:r>
              <a:rPr sz="2200" spc="5" dirty="0">
                <a:latin typeface="Times New Roman"/>
                <a:cs typeface="Times New Roman"/>
              </a:rPr>
              <a:t>The </a:t>
            </a:r>
            <a:r>
              <a:rPr sz="2200" dirty="0">
                <a:latin typeface="Times New Roman"/>
                <a:cs typeface="Times New Roman"/>
              </a:rPr>
              <a:t>four layers </a:t>
            </a:r>
            <a:r>
              <a:rPr sz="2200" spc="5" dirty="0">
                <a:latin typeface="Times New Roman"/>
                <a:cs typeface="Times New Roman"/>
              </a:rPr>
              <a:t>in </a:t>
            </a:r>
            <a:r>
              <a:rPr sz="2200" dirty="0">
                <a:latin typeface="Times New Roman"/>
                <a:cs typeface="Times New Roman"/>
              </a:rPr>
              <a:t>the </a:t>
            </a:r>
            <a:r>
              <a:rPr sz="2200" spc="-5" dirty="0">
                <a:latin typeface="Times New Roman"/>
                <a:cs typeface="Times New Roman"/>
              </a:rPr>
              <a:t>TCP/IP </a:t>
            </a:r>
            <a:r>
              <a:rPr sz="2200" dirty="0">
                <a:latin typeface="Times New Roman"/>
                <a:cs typeface="Times New Roman"/>
              </a:rPr>
              <a:t>protocol suite </a:t>
            </a:r>
            <a:r>
              <a:rPr sz="2200" spc="5" dirty="0">
                <a:latin typeface="Times New Roman"/>
                <a:cs typeface="Times New Roman"/>
              </a:rPr>
              <a:t>are</a:t>
            </a:r>
            <a:r>
              <a:rPr sz="2200" spc="-330" dirty="0">
                <a:latin typeface="Times New Roman"/>
                <a:cs typeface="Times New Roman"/>
              </a:rPr>
              <a:t> </a:t>
            </a:r>
            <a:r>
              <a:rPr sz="2200" dirty="0">
                <a:latin typeface="Times New Roman"/>
                <a:cs typeface="Times New Roman"/>
              </a:rPr>
              <a:t>−</a:t>
            </a:r>
            <a:endParaRPr sz="2200">
              <a:latin typeface="Times New Roman"/>
              <a:cs typeface="Times New Roman"/>
            </a:endParaRPr>
          </a:p>
        </p:txBody>
      </p:sp>
      <p:sp>
        <p:nvSpPr>
          <p:cNvPr id="6" name="object 6"/>
          <p:cNvSpPr txBox="1">
            <a:spLocks noGrp="1"/>
          </p:cNvSpPr>
          <p:nvPr>
            <p:ph type="title"/>
          </p:nvPr>
        </p:nvSpPr>
        <p:spPr>
          <a:xfrm>
            <a:off x="399694" y="268605"/>
            <a:ext cx="2688590" cy="361950"/>
          </a:xfrm>
          <a:prstGeom prst="rect">
            <a:avLst/>
          </a:prstGeom>
        </p:spPr>
        <p:txBody>
          <a:bodyPr vert="horz" wrap="square" lIns="0" tIns="13335" rIns="0" bIns="0" rtlCol="0">
            <a:spAutoFit/>
          </a:bodyPr>
          <a:lstStyle/>
          <a:p>
            <a:pPr marL="12700">
              <a:lnSpc>
                <a:spcPct val="100000"/>
              </a:lnSpc>
              <a:spcBef>
                <a:spcPts val="105"/>
              </a:spcBef>
            </a:pPr>
            <a:r>
              <a:rPr sz="2000" spc="-10" dirty="0">
                <a:latin typeface="Times New Roman"/>
                <a:cs typeface="Times New Roman"/>
              </a:rPr>
              <a:t>TCP/IP</a:t>
            </a:r>
            <a:r>
              <a:rPr sz="2000" spc="-80" dirty="0">
                <a:latin typeface="Times New Roman"/>
                <a:cs typeface="Times New Roman"/>
              </a:rPr>
              <a:t> </a:t>
            </a:r>
            <a:r>
              <a:rPr sz="2000" dirty="0">
                <a:latin typeface="Times New Roman"/>
                <a:cs typeface="Times New Roman"/>
              </a:rPr>
              <a:t>Mode</a:t>
            </a:r>
            <a:r>
              <a:rPr sz="2200" dirty="0">
                <a:latin typeface="Times New Roman"/>
                <a:cs typeface="Times New Roman"/>
              </a:rPr>
              <a:t>l(Contd..)</a:t>
            </a:r>
          </a:p>
        </p:txBody>
      </p:sp>
      <p:sp>
        <p:nvSpPr>
          <p:cNvPr id="7" name="object 7"/>
          <p:cNvSpPr/>
          <p:nvPr/>
        </p:nvSpPr>
        <p:spPr>
          <a:xfrm>
            <a:off x="917440" y="1685529"/>
            <a:ext cx="7924054" cy="38092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6403" y="1216520"/>
            <a:ext cx="7936834" cy="427100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99694" y="268605"/>
            <a:ext cx="2209165" cy="361950"/>
          </a:xfrm>
          <a:prstGeom prst="rect">
            <a:avLst/>
          </a:prstGeom>
        </p:spPr>
        <p:txBody>
          <a:bodyPr vert="horz" wrap="square" lIns="0" tIns="13335" rIns="0" bIns="0" rtlCol="0">
            <a:spAutoFit/>
          </a:bodyPr>
          <a:lstStyle/>
          <a:p>
            <a:pPr marL="12700">
              <a:lnSpc>
                <a:spcPct val="100000"/>
              </a:lnSpc>
              <a:spcBef>
                <a:spcPts val="105"/>
              </a:spcBef>
            </a:pPr>
            <a:r>
              <a:rPr sz="2200" dirty="0">
                <a:latin typeface="Times New Roman"/>
                <a:cs typeface="Times New Roman"/>
              </a:rPr>
              <a:t>Application</a:t>
            </a:r>
            <a:r>
              <a:rPr sz="2200" spc="-95" dirty="0">
                <a:latin typeface="Times New Roman"/>
                <a:cs typeface="Times New Roman"/>
              </a:rPr>
              <a:t> </a:t>
            </a:r>
            <a:r>
              <a:rPr sz="2200" dirty="0">
                <a:latin typeface="Times New Roman"/>
                <a:cs typeface="Times New Roman"/>
              </a:rPr>
              <a:t>Layer</a:t>
            </a:r>
            <a:endParaRPr sz="2200">
              <a:latin typeface="Times New Roman"/>
              <a:cs typeface="Times New Roman"/>
            </a:endParaRPr>
          </a:p>
        </p:txBody>
      </p:sp>
      <p:sp>
        <p:nvSpPr>
          <p:cNvPr id="6" name="object 6"/>
          <p:cNvSpPr txBox="1"/>
          <p:nvPr/>
        </p:nvSpPr>
        <p:spPr>
          <a:xfrm>
            <a:off x="410667" y="1021872"/>
            <a:ext cx="7835900" cy="3832225"/>
          </a:xfrm>
          <a:prstGeom prst="rect">
            <a:avLst/>
          </a:prstGeom>
        </p:spPr>
        <p:txBody>
          <a:bodyPr vert="horz" wrap="square" lIns="0" tIns="57785" rIns="0" bIns="0" rtlCol="0">
            <a:spAutoFit/>
          </a:bodyPr>
          <a:lstStyle/>
          <a:p>
            <a:pPr marL="356870" indent="-344805">
              <a:lnSpc>
                <a:spcPct val="100000"/>
              </a:lnSpc>
              <a:spcBef>
                <a:spcPts val="455"/>
              </a:spcBef>
              <a:buFont typeface="Symbol"/>
              <a:buChar char=""/>
              <a:tabLst>
                <a:tab pos="356870" algn="l"/>
                <a:tab pos="357505" algn="l"/>
              </a:tabLst>
            </a:pPr>
            <a:r>
              <a:rPr sz="2000" spc="-5" dirty="0">
                <a:latin typeface="Times New Roman"/>
                <a:cs typeface="Times New Roman"/>
              </a:rPr>
              <a:t>Application</a:t>
            </a:r>
            <a:r>
              <a:rPr sz="2000" spc="100" dirty="0">
                <a:latin typeface="Times New Roman"/>
                <a:cs typeface="Times New Roman"/>
              </a:rPr>
              <a:t> </a:t>
            </a:r>
            <a:r>
              <a:rPr sz="2000" spc="-10" dirty="0">
                <a:latin typeface="Times New Roman"/>
                <a:cs typeface="Times New Roman"/>
              </a:rPr>
              <a:t>layer</a:t>
            </a:r>
            <a:r>
              <a:rPr sz="2000" spc="145" dirty="0">
                <a:latin typeface="Times New Roman"/>
                <a:cs typeface="Times New Roman"/>
              </a:rPr>
              <a:t> </a:t>
            </a:r>
            <a:r>
              <a:rPr sz="2000" dirty="0">
                <a:latin typeface="Times New Roman"/>
                <a:cs typeface="Times New Roman"/>
              </a:rPr>
              <a:t>protocols</a:t>
            </a:r>
            <a:r>
              <a:rPr sz="2000" spc="130" dirty="0">
                <a:latin typeface="Times New Roman"/>
                <a:cs typeface="Times New Roman"/>
              </a:rPr>
              <a:t> </a:t>
            </a:r>
            <a:r>
              <a:rPr sz="2000" spc="-10" dirty="0">
                <a:latin typeface="Times New Roman"/>
                <a:cs typeface="Times New Roman"/>
              </a:rPr>
              <a:t>define</a:t>
            </a:r>
            <a:r>
              <a:rPr sz="2000" spc="135" dirty="0">
                <a:latin typeface="Times New Roman"/>
                <a:cs typeface="Times New Roman"/>
              </a:rPr>
              <a:t> </a:t>
            </a:r>
            <a:r>
              <a:rPr sz="2000" spc="-5" dirty="0">
                <a:latin typeface="Times New Roman"/>
                <a:cs typeface="Times New Roman"/>
              </a:rPr>
              <a:t>the</a:t>
            </a:r>
            <a:r>
              <a:rPr sz="2000" spc="135" dirty="0">
                <a:latin typeface="Times New Roman"/>
                <a:cs typeface="Times New Roman"/>
              </a:rPr>
              <a:t> </a:t>
            </a:r>
            <a:r>
              <a:rPr sz="2000" spc="-5" dirty="0">
                <a:latin typeface="Times New Roman"/>
                <a:cs typeface="Times New Roman"/>
              </a:rPr>
              <a:t>rules</a:t>
            </a:r>
            <a:r>
              <a:rPr sz="2000" spc="150" dirty="0">
                <a:latin typeface="Times New Roman"/>
                <a:cs typeface="Times New Roman"/>
              </a:rPr>
              <a:t> </a:t>
            </a:r>
            <a:r>
              <a:rPr sz="2000" spc="-5" dirty="0">
                <a:latin typeface="Times New Roman"/>
                <a:cs typeface="Times New Roman"/>
              </a:rPr>
              <a:t>when</a:t>
            </a:r>
            <a:r>
              <a:rPr sz="2000" spc="120" dirty="0">
                <a:latin typeface="Times New Roman"/>
                <a:cs typeface="Times New Roman"/>
              </a:rPr>
              <a:t> </a:t>
            </a:r>
            <a:r>
              <a:rPr sz="2000" spc="-5" dirty="0">
                <a:latin typeface="Times New Roman"/>
                <a:cs typeface="Times New Roman"/>
              </a:rPr>
              <a:t>implementing</a:t>
            </a:r>
            <a:r>
              <a:rPr sz="2000" spc="125" dirty="0">
                <a:latin typeface="Times New Roman"/>
                <a:cs typeface="Times New Roman"/>
              </a:rPr>
              <a:t> </a:t>
            </a:r>
            <a:r>
              <a:rPr sz="2000" spc="-5" dirty="0">
                <a:latin typeface="Times New Roman"/>
                <a:cs typeface="Times New Roman"/>
              </a:rPr>
              <a:t>specific</a:t>
            </a:r>
            <a:endParaRPr sz="2000">
              <a:latin typeface="Times New Roman"/>
              <a:cs typeface="Times New Roman"/>
            </a:endParaRPr>
          </a:p>
          <a:p>
            <a:pPr marL="356870">
              <a:lnSpc>
                <a:spcPct val="100000"/>
              </a:lnSpc>
              <a:spcBef>
                <a:spcPts val="360"/>
              </a:spcBef>
            </a:pPr>
            <a:r>
              <a:rPr sz="2000" spc="-10" dirty="0">
                <a:latin typeface="Times New Roman"/>
                <a:cs typeface="Times New Roman"/>
              </a:rPr>
              <a:t>network</a:t>
            </a:r>
            <a:r>
              <a:rPr sz="2000" spc="45" dirty="0">
                <a:latin typeface="Times New Roman"/>
                <a:cs typeface="Times New Roman"/>
              </a:rPr>
              <a:t> </a:t>
            </a:r>
            <a:r>
              <a:rPr sz="2000" dirty="0">
                <a:latin typeface="Times New Roman"/>
                <a:cs typeface="Times New Roman"/>
              </a:rPr>
              <a:t>applications</a:t>
            </a:r>
            <a:endParaRPr sz="2000">
              <a:latin typeface="Times New Roman"/>
              <a:cs typeface="Times New Roman"/>
            </a:endParaRPr>
          </a:p>
          <a:p>
            <a:pPr marL="1045210" lvl="1" indent="-287020">
              <a:lnSpc>
                <a:spcPct val="100000"/>
              </a:lnSpc>
              <a:spcBef>
                <a:spcPts val="1145"/>
              </a:spcBef>
              <a:buFont typeface="Courier New"/>
              <a:buChar char="o"/>
              <a:tabLst>
                <a:tab pos="1045844" algn="l"/>
              </a:tabLst>
            </a:pPr>
            <a:r>
              <a:rPr sz="2000" b="1" spc="-10" dirty="0">
                <a:latin typeface="Times New Roman"/>
                <a:cs typeface="Times New Roman"/>
              </a:rPr>
              <a:t>FTP </a:t>
            </a:r>
            <a:r>
              <a:rPr sz="2000" spc="-5" dirty="0">
                <a:latin typeface="Times New Roman"/>
                <a:cs typeface="Times New Roman"/>
              </a:rPr>
              <a:t>– </a:t>
            </a:r>
            <a:r>
              <a:rPr sz="2000" spc="-10" dirty="0">
                <a:latin typeface="Times New Roman"/>
                <a:cs typeface="Times New Roman"/>
              </a:rPr>
              <a:t>File </a:t>
            </a:r>
            <a:r>
              <a:rPr sz="2000" spc="-15" dirty="0">
                <a:latin typeface="Times New Roman"/>
                <a:cs typeface="Times New Roman"/>
              </a:rPr>
              <a:t>Transfer </a:t>
            </a:r>
            <a:r>
              <a:rPr sz="2000" dirty="0">
                <a:latin typeface="Times New Roman"/>
                <a:cs typeface="Times New Roman"/>
              </a:rPr>
              <a:t>Protocol </a:t>
            </a:r>
            <a:r>
              <a:rPr sz="2000" b="1" spc="-5" dirty="0">
                <a:latin typeface="Times New Roman"/>
                <a:cs typeface="Times New Roman"/>
              </a:rPr>
              <a:t>– </a:t>
            </a:r>
            <a:r>
              <a:rPr sz="2000" spc="-10" dirty="0">
                <a:latin typeface="Times New Roman"/>
                <a:cs typeface="Times New Roman"/>
              </a:rPr>
              <a:t>used for file</a:t>
            </a:r>
            <a:r>
              <a:rPr sz="2000" spc="-45" dirty="0">
                <a:latin typeface="Times New Roman"/>
                <a:cs typeface="Times New Roman"/>
              </a:rPr>
              <a:t> </a:t>
            </a:r>
            <a:r>
              <a:rPr sz="2000" spc="-10" dirty="0">
                <a:latin typeface="Times New Roman"/>
                <a:cs typeface="Times New Roman"/>
              </a:rPr>
              <a:t>transfer</a:t>
            </a:r>
            <a:endParaRPr sz="2000">
              <a:latin typeface="Times New Roman"/>
              <a:cs typeface="Times New Roman"/>
            </a:endParaRPr>
          </a:p>
          <a:p>
            <a:pPr marL="1045210" lvl="1" indent="-287020">
              <a:lnSpc>
                <a:spcPct val="100000"/>
              </a:lnSpc>
              <a:spcBef>
                <a:spcPts val="1825"/>
              </a:spcBef>
              <a:buFont typeface="Courier New"/>
              <a:buChar char="o"/>
              <a:tabLst>
                <a:tab pos="1045844" algn="l"/>
              </a:tabLst>
            </a:pPr>
            <a:r>
              <a:rPr sz="2000" b="1" spc="-40" dirty="0">
                <a:latin typeface="Times New Roman"/>
                <a:cs typeface="Times New Roman"/>
              </a:rPr>
              <a:t>Telnet </a:t>
            </a:r>
            <a:r>
              <a:rPr sz="2000" spc="-5" dirty="0">
                <a:latin typeface="Times New Roman"/>
                <a:cs typeface="Times New Roman"/>
              </a:rPr>
              <a:t>– </a:t>
            </a:r>
            <a:r>
              <a:rPr sz="2000" spc="-10" dirty="0">
                <a:latin typeface="Times New Roman"/>
                <a:cs typeface="Times New Roman"/>
              </a:rPr>
              <a:t>Remote terminal</a:t>
            </a:r>
            <a:r>
              <a:rPr sz="2000" spc="165" dirty="0">
                <a:latin typeface="Times New Roman"/>
                <a:cs typeface="Times New Roman"/>
              </a:rPr>
              <a:t> </a:t>
            </a:r>
            <a:r>
              <a:rPr sz="2000" dirty="0">
                <a:latin typeface="Times New Roman"/>
                <a:cs typeface="Times New Roman"/>
              </a:rPr>
              <a:t>protocol</a:t>
            </a:r>
            <a:endParaRPr sz="2000">
              <a:latin typeface="Times New Roman"/>
              <a:cs typeface="Times New Roman"/>
            </a:endParaRPr>
          </a:p>
          <a:p>
            <a:pPr marL="1445260" lvl="2" indent="-229870">
              <a:lnSpc>
                <a:spcPct val="100000"/>
              </a:lnSpc>
              <a:spcBef>
                <a:spcPts val="360"/>
              </a:spcBef>
              <a:buFont typeface="Wingdings"/>
              <a:buChar char=""/>
              <a:tabLst>
                <a:tab pos="1445895" algn="l"/>
              </a:tabLst>
            </a:pPr>
            <a:r>
              <a:rPr sz="2000" spc="-5" dirty="0">
                <a:latin typeface="Times New Roman"/>
                <a:cs typeface="Times New Roman"/>
              </a:rPr>
              <a:t>For </a:t>
            </a:r>
            <a:r>
              <a:rPr sz="2000" spc="-10" dirty="0">
                <a:latin typeface="Times New Roman"/>
                <a:cs typeface="Times New Roman"/>
              </a:rPr>
              <a:t>remote </a:t>
            </a:r>
            <a:r>
              <a:rPr sz="2000" spc="-5" dirty="0">
                <a:latin typeface="Times New Roman"/>
                <a:cs typeface="Times New Roman"/>
              </a:rPr>
              <a:t>login </a:t>
            </a:r>
            <a:r>
              <a:rPr sz="2000" dirty="0">
                <a:latin typeface="Times New Roman"/>
                <a:cs typeface="Times New Roman"/>
              </a:rPr>
              <a:t>on </a:t>
            </a:r>
            <a:r>
              <a:rPr sz="2000" spc="-10" dirty="0">
                <a:latin typeface="Times New Roman"/>
                <a:cs typeface="Times New Roman"/>
              </a:rPr>
              <a:t>any </a:t>
            </a:r>
            <a:r>
              <a:rPr sz="2000" spc="-5" dirty="0">
                <a:latin typeface="Times New Roman"/>
                <a:cs typeface="Times New Roman"/>
              </a:rPr>
              <a:t>other </a:t>
            </a:r>
            <a:r>
              <a:rPr sz="2000" spc="-10" dirty="0">
                <a:latin typeface="Times New Roman"/>
                <a:cs typeface="Times New Roman"/>
              </a:rPr>
              <a:t>computer </a:t>
            </a:r>
            <a:r>
              <a:rPr sz="2000" dirty="0">
                <a:latin typeface="Times New Roman"/>
                <a:cs typeface="Times New Roman"/>
              </a:rPr>
              <a:t>on </a:t>
            </a:r>
            <a:r>
              <a:rPr sz="2000" spc="-10" dirty="0">
                <a:latin typeface="Times New Roman"/>
                <a:cs typeface="Times New Roman"/>
              </a:rPr>
              <a:t>the</a:t>
            </a:r>
            <a:r>
              <a:rPr sz="2000" spc="135" dirty="0">
                <a:latin typeface="Times New Roman"/>
                <a:cs typeface="Times New Roman"/>
              </a:rPr>
              <a:t> </a:t>
            </a:r>
            <a:r>
              <a:rPr sz="2000" spc="-15" dirty="0">
                <a:latin typeface="Times New Roman"/>
                <a:cs typeface="Times New Roman"/>
              </a:rPr>
              <a:t>network</a:t>
            </a:r>
            <a:endParaRPr sz="2000">
              <a:latin typeface="Times New Roman"/>
              <a:cs typeface="Times New Roman"/>
            </a:endParaRPr>
          </a:p>
          <a:p>
            <a:pPr marL="1045210" lvl="1" indent="-287020">
              <a:lnSpc>
                <a:spcPct val="100000"/>
              </a:lnSpc>
              <a:spcBef>
                <a:spcPts val="1805"/>
              </a:spcBef>
              <a:buFont typeface="Courier New"/>
              <a:buChar char="o"/>
              <a:tabLst>
                <a:tab pos="1045844" algn="l"/>
              </a:tabLst>
            </a:pPr>
            <a:r>
              <a:rPr sz="2000" b="1" spc="-5" dirty="0">
                <a:latin typeface="Times New Roman"/>
                <a:cs typeface="Times New Roman"/>
              </a:rPr>
              <a:t>SMTP </a:t>
            </a:r>
            <a:r>
              <a:rPr sz="2000" spc="-5" dirty="0">
                <a:latin typeface="Times New Roman"/>
                <a:cs typeface="Times New Roman"/>
              </a:rPr>
              <a:t>– </a:t>
            </a:r>
            <a:r>
              <a:rPr sz="2000" spc="-10" dirty="0">
                <a:latin typeface="Times New Roman"/>
                <a:cs typeface="Times New Roman"/>
              </a:rPr>
              <a:t>Simple </a:t>
            </a:r>
            <a:r>
              <a:rPr sz="2000" spc="-5" dirty="0">
                <a:latin typeface="Times New Roman"/>
                <a:cs typeface="Times New Roman"/>
              </a:rPr>
              <a:t>Mail </a:t>
            </a:r>
            <a:r>
              <a:rPr sz="2000" spc="-15" dirty="0">
                <a:latin typeface="Times New Roman"/>
                <a:cs typeface="Times New Roman"/>
              </a:rPr>
              <a:t>Transfer</a:t>
            </a:r>
            <a:r>
              <a:rPr sz="2000" spc="35" dirty="0">
                <a:latin typeface="Times New Roman"/>
                <a:cs typeface="Times New Roman"/>
              </a:rPr>
              <a:t> </a:t>
            </a:r>
            <a:r>
              <a:rPr sz="2000" dirty="0">
                <a:latin typeface="Times New Roman"/>
                <a:cs typeface="Times New Roman"/>
              </a:rPr>
              <a:t>Protocol</a:t>
            </a:r>
            <a:endParaRPr sz="2000">
              <a:latin typeface="Times New Roman"/>
              <a:cs typeface="Times New Roman"/>
            </a:endParaRPr>
          </a:p>
          <a:p>
            <a:pPr marL="1445260" lvl="2" indent="-229870">
              <a:lnSpc>
                <a:spcPct val="100000"/>
              </a:lnSpc>
              <a:spcBef>
                <a:spcPts val="359"/>
              </a:spcBef>
              <a:buFont typeface="Wingdings"/>
              <a:buChar char=""/>
              <a:tabLst>
                <a:tab pos="1445895" algn="l"/>
              </a:tabLst>
            </a:pPr>
            <a:r>
              <a:rPr sz="2000" spc="-10" dirty="0">
                <a:latin typeface="Times New Roman"/>
                <a:cs typeface="Times New Roman"/>
              </a:rPr>
              <a:t>used </a:t>
            </a:r>
            <a:r>
              <a:rPr sz="2000" spc="-5" dirty="0">
                <a:latin typeface="Times New Roman"/>
                <a:cs typeface="Times New Roman"/>
              </a:rPr>
              <a:t>to </a:t>
            </a:r>
            <a:r>
              <a:rPr sz="2000" dirty="0">
                <a:latin typeface="Times New Roman"/>
                <a:cs typeface="Times New Roman"/>
              </a:rPr>
              <a:t>provide </a:t>
            </a:r>
            <a:r>
              <a:rPr sz="2000" spc="-15" dirty="0">
                <a:latin typeface="Times New Roman"/>
                <a:cs typeface="Times New Roman"/>
              </a:rPr>
              <a:t>e-mail</a:t>
            </a:r>
            <a:r>
              <a:rPr sz="2000" spc="65" dirty="0">
                <a:latin typeface="Times New Roman"/>
                <a:cs typeface="Times New Roman"/>
              </a:rPr>
              <a:t> </a:t>
            </a:r>
            <a:r>
              <a:rPr sz="2000" spc="-5" dirty="0">
                <a:latin typeface="Times New Roman"/>
                <a:cs typeface="Times New Roman"/>
              </a:rPr>
              <a:t>services.</a:t>
            </a:r>
            <a:endParaRPr sz="2000">
              <a:latin typeface="Times New Roman"/>
              <a:cs typeface="Times New Roman"/>
            </a:endParaRPr>
          </a:p>
          <a:p>
            <a:pPr marL="1045210" lvl="1" indent="-287020">
              <a:lnSpc>
                <a:spcPct val="100000"/>
              </a:lnSpc>
              <a:spcBef>
                <a:spcPts val="1800"/>
              </a:spcBef>
              <a:buFont typeface="Courier New"/>
              <a:buChar char="o"/>
              <a:tabLst>
                <a:tab pos="1045844" algn="l"/>
              </a:tabLst>
            </a:pPr>
            <a:r>
              <a:rPr sz="2000" b="1" spc="-10" dirty="0">
                <a:latin typeface="Times New Roman"/>
                <a:cs typeface="Times New Roman"/>
              </a:rPr>
              <a:t>HTTP </a:t>
            </a:r>
            <a:r>
              <a:rPr sz="2000" spc="-5" dirty="0">
                <a:latin typeface="Times New Roman"/>
                <a:cs typeface="Times New Roman"/>
              </a:rPr>
              <a:t>– </a:t>
            </a:r>
            <a:r>
              <a:rPr sz="2000" spc="-10" dirty="0">
                <a:latin typeface="Times New Roman"/>
                <a:cs typeface="Times New Roman"/>
              </a:rPr>
              <a:t>Hypertext </a:t>
            </a:r>
            <a:r>
              <a:rPr sz="2000" spc="-15" dirty="0">
                <a:latin typeface="Times New Roman"/>
                <a:cs typeface="Times New Roman"/>
              </a:rPr>
              <a:t>Transfer</a:t>
            </a:r>
            <a:r>
              <a:rPr sz="2000" spc="60" dirty="0">
                <a:latin typeface="Times New Roman"/>
                <a:cs typeface="Times New Roman"/>
              </a:rPr>
              <a:t> </a:t>
            </a:r>
            <a:r>
              <a:rPr sz="2000" dirty="0">
                <a:latin typeface="Times New Roman"/>
                <a:cs typeface="Times New Roman"/>
              </a:rPr>
              <a:t>Protocol</a:t>
            </a:r>
            <a:endParaRPr sz="2000">
              <a:latin typeface="Times New Roman"/>
              <a:cs typeface="Times New Roman"/>
            </a:endParaRPr>
          </a:p>
          <a:p>
            <a:pPr marL="1445260" lvl="2" indent="-229870">
              <a:lnSpc>
                <a:spcPct val="100000"/>
              </a:lnSpc>
              <a:spcBef>
                <a:spcPts val="365"/>
              </a:spcBef>
              <a:buFont typeface="Wingdings"/>
              <a:buChar char=""/>
              <a:tabLst>
                <a:tab pos="1445895" algn="l"/>
              </a:tabLst>
            </a:pPr>
            <a:r>
              <a:rPr sz="2000" spc="-5" dirty="0">
                <a:latin typeface="Times New Roman"/>
                <a:cs typeface="Times New Roman"/>
              </a:rPr>
              <a:t>For </a:t>
            </a:r>
            <a:r>
              <a:rPr sz="2000" spc="-60" dirty="0">
                <a:latin typeface="Times New Roman"/>
                <a:cs typeface="Times New Roman"/>
              </a:rPr>
              <a:t>Web</a:t>
            </a:r>
            <a:r>
              <a:rPr sz="2000" spc="-40" dirty="0">
                <a:latin typeface="Times New Roman"/>
                <a:cs typeface="Times New Roman"/>
              </a:rPr>
              <a:t> </a:t>
            </a:r>
            <a:r>
              <a:rPr sz="2000" spc="-15" dirty="0">
                <a:latin typeface="Times New Roman"/>
                <a:cs typeface="Times New Roman"/>
              </a:rPr>
              <a:t>browsing</a:t>
            </a:r>
            <a:endParaRPr sz="2000">
              <a:latin typeface="Times New Roman"/>
              <a:cs typeface="Times New Roman"/>
            </a:endParaRPr>
          </a:p>
        </p:txBody>
      </p:sp>
      <p:sp>
        <p:nvSpPr>
          <p:cNvPr id="7" name="object 7"/>
          <p:cNvSpPr txBox="1"/>
          <p:nvPr/>
        </p:nvSpPr>
        <p:spPr>
          <a:xfrm>
            <a:off x="1151026" y="5024125"/>
            <a:ext cx="5502910" cy="1076960"/>
          </a:xfrm>
          <a:prstGeom prst="rect">
            <a:avLst/>
          </a:prstGeom>
        </p:spPr>
        <p:txBody>
          <a:bodyPr vert="horz" wrap="square" lIns="0" tIns="57785" rIns="0" bIns="0" rtlCol="0">
            <a:spAutoFit/>
          </a:bodyPr>
          <a:lstStyle/>
          <a:p>
            <a:pPr marL="360045" indent="-347980">
              <a:lnSpc>
                <a:spcPct val="100000"/>
              </a:lnSpc>
              <a:spcBef>
                <a:spcPts val="455"/>
              </a:spcBef>
              <a:buFont typeface="Courier New"/>
              <a:buChar char="o"/>
              <a:tabLst>
                <a:tab pos="360680" algn="l"/>
              </a:tabLst>
            </a:pPr>
            <a:r>
              <a:rPr sz="2000" b="1" spc="-10" dirty="0">
                <a:latin typeface="Times New Roman"/>
                <a:cs typeface="Times New Roman"/>
              </a:rPr>
              <a:t>DNS </a:t>
            </a:r>
            <a:r>
              <a:rPr sz="2000" b="1" spc="-5" dirty="0">
                <a:latin typeface="Times New Roman"/>
                <a:cs typeface="Times New Roman"/>
              </a:rPr>
              <a:t>– </a:t>
            </a:r>
            <a:r>
              <a:rPr sz="2000" b="1" spc="-15" dirty="0">
                <a:latin typeface="Times New Roman"/>
                <a:cs typeface="Times New Roman"/>
              </a:rPr>
              <a:t>Domain </a:t>
            </a:r>
            <a:r>
              <a:rPr sz="2000" b="1" spc="-20" dirty="0">
                <a:latin typeface="Times New Roman"/>
                <a:cs typeface="Times New Roman"/>
              </a:rPr>
              <a:t>Name</a:t>
            </a:r>
            <a:r>
              <a:rPr sz="2000" b="1" spc="175" dirty="0">
                <a:latin typeface="Times New Roman"/>
                <a:cs typeface="Times New Roman"/>
              </a:rPr>
              <a:t> </a:t>
            </a:r>
            <a:r>
              <a:rPr sz="2000" b="1" spc="-5" dirty="0">
                <a:latin typeface="Times New Roman"/>
                <a:cs typeface="Times New Roman"/>
              </a:rPr>
              <a:t>System</a:t>
            </a:r>
            <a:endParaRPr sz="2000">
              <a:latin typeface="Times New Roman"/>
              <a:cs typeface="Times New Roman"/>
            </a:endParaRPr>
          </a:p>
          <a:p>
            <a:pPr marL="235585" marR="5080" lvl="1" indent="-235585" algn="r">
              <a:lnSpc>
                <a:spcPct val="100000"/>
              </a:lnSpc>
              <a:spcBef>
                <a:spcPts val="365"/>
              </a:spcBef>
              <a:buFont typeface="Wingdings"/>
              <a:buChar char=""/>
              <a:tabLst>
                <a:tab pos="235585" algn="l"/>
                <a:tab pos="810895" algn="l"/>
                <a:tab pos="1838325" algn="l"/>
                <a:tab pos="2396490" algn="l"/>
                <a:tab pos="3237865" algn="l"/>
                <a:tab pos="3796029" algn="l"/>
                <a:tab pos="4173854" algn="l"/>
                <a:tab pos="4832350" algn="l"/>
              </a:tabLst>
            </a:pPr>
            <a:r>
              <a:rPr sz="2000" dirty="0">
                <a:latin typeface="Times New Roman"/>
                <a:cs typeface="Times New Roman"/>
              </a:rPr>
              <a:t>The	</a:t>
            </a:r>
            <a:r>
              <a:rPr sz="2000" spc="-5" dirty="0">
                <a:latin typeface="Times New Roman"/>
                <a:cs typeface="Times New Roman"/>
              </a:rPr>
              <a:t>protocol	</a:t>
            </a:r>
            <a:r>
              <a:rPr sz="2000" spc="-10" dirty="0">
                <a:latin typeface="Times New Roman"/>
                <a:cs typeface="Times New Roman"/>
              </a:rPr>
              <a:t>that	allows	you	</a:t>
            </a:r>
            <a:r>
              <a:rPr sz="2000" spc="-5" dirty="0">
                <a:latin typeface="Times New Roman"/>
                <a:cs typeface="Times New Roman"/>
              </a:rPr>
              <a:t>to	refer	</a:t>
            </a:r>
            <a:r>
              <a:rPr sz="2000" spc="-10" dirty="0">
                <a:latin typeface="Times New Roman"/>
                <a:cs typeface="Times New Roman"/>
              </a:rPr>
              <a:t>to</a:t>
            </a:r>
            <a:endParaRPr sz="2000">
              <a:latin typeface="Times New Roman"/>
              <a:cs typeface="Times New Roman"/>
            </a:endParaRPr>
          </a:p>
          <a:p>
            <a:pPr marR="12700" algn="r">
              <a:lnSpc>
                <a:spcPct val="100000"/>
              </a:lnSpc>
              <a:spcBef>
                <a:spcPts val="360"/>
              </a:spcBef>
            </a:pPr>
            <a:r>
              <a:rPr sz="2000" spc="-10" dirty="0">
                <a:latin typeface="Times New Roman"/>
                <a:cs typeface="Times New Roman"/>
              </a:rPr>
              <a:t>computers </a:t>
            </a:r>
            <a:r>
              <a:rPr sz="2000" dirty="0">
                <a:latin typeface="Times New Roman"/>
                <a:cs typeface="Times New Roman"/>
              </a:rPr>
              <a:t>by </a:t>
            </a:r>
            <a:r>
              <a:rPr sz="2000" spc="-15" dirty="0">
                <a:latin typeface="Times New Roman"/>
                <a:cs typeface="Times New Roman"/>
              </a:rPr>
              <a:t>using names </a:t>
            </a:r>
            <a:r>
              <a:rPr sz="2000" spc="-5" dirty="0">
                <a:latin typeface="Times New Roman"/>
                <a:cs typeface="Times New Roman"/>
              </a:rPr>
              <a:t>rather </a:t>
            </a:r>
            <a:r>
              <a:rPr sz="2000" spc="-10" dirty="0">
                <a:latin typeface="Times New Roman"/>
                <a:cs typeface="Times New Roman"/>
              </a:rPr>
              <a:t>than</a:t>
            </a:r>
            <a:r>
              <a:rPr sz="2000" spc="150" dirty="0">
                <a:latin typeface="Times New Roman"/>
                <a:cs typeface="Times New Roman"/>
              </a:rPr>
              <a:t> </a:t>
            </a:r>
            <a:r>
              <a:rPr sz="2000" spc="-10" dirty="0">
                <a:latin typeface="Times New Roman"/>
                <a:cs typeface="Times New Roman"/>
              </a:rPr>
              <a:t>numbers.</a:t>
            </a:r>
            <a:endParaRPr sz="2000">
              <a:latin typeface="Times New Roman"/>
              <a:cs typeface="Times New Roman"/>
            </a:endParaRPr>
          </a:p>
        </p:txBody>
      </p:sp>
      <p:sp>
        <p:nvSpPr>
          <p:cNvPr id="8" name="object 8"/>
          <p:cNvSpPr txBox="1"/>
          <p:nvPr/>
        </p:nvSpPr>
        <p:spPr>
          <a:xfrm>
            <a:off x="6809993" y="5420969"/>
            <a:ext cx="545465" cy="329565"/>
          </a:xfrm>
          <a:prstGeom prst="rect">
            <a:avLst/>
          </a:prstGeom>
        </p:spPr>
        <p:txBody>
          <a:bodyPr vert="horz" wrap="square" lIns="0" tIns="12065" rIns="0" bIns="0" rtlCol="0">
            <a:spAutoFit/>
          </a:bodyPr>
          <a:lstStyle/>
          <a:p>
            <a:pPr marL="12700">
              <a:lnSpc>
                <a:spcPct val="100000"/>
              </a:lnSpc>
              <a:spcBef>
                <a:spcPts val="95"/>
              </a:spcBef>
            </a:pPr>
            <a:r>
              <a:rPr sz="2000" dirty="0">
                <a:latin typeface="Times New Roman"/>
                <a:cs typeface="Times New Roman"/>
              </a:rPr>
              <a:t>o</a:t>
            </a:r>
            <a:r>
              <a:rPr sz="2000" spc="-5" dirty="0">
                <a:latin typeface="Times New Roman"/>
                <a:cs typeface="Times New Roman"/>
              </a:rPr>
              <a:t>t</a:t>
            </a:r>
            <a:r>
              <a:rPr sz="2000" spc="-25" dirty="0">
                <a:latin typeface="Times New Roman"/>
                <a:cs typeface="Times New Roman"/>
              </a:rPr>
              <a:t>h</a:t>
            </a:r>
            <a:r>
              <a:rPr sz="2000" spc="-5" dirty="0">
                <a:latin typeface="Times New Roman"/>
                <a:cs typeface="Times New Roman"/>
              </a:rPr>
              <a:t>er</a:t>
            </a:r>
            <a:endParaRPr sz="2000">
              <a:latin typeface="Times New Roman"/>
              <a:cs typeface="Times New Roman"/>
            </a:endParaRPr>
          </a:p>
        </p:txBody>
      </p:sp>
      <p:sp>
        <p:nvSpPr>
          <p:cNvPr id="9" name="object 9"/>
          <p:cNvSpPr txBox="1"/>
          <p:nvPr/>
        </p:nvSpPr>
        <p:spPr>
          <a:xfrm>
            <a:off x="7511288" y="5420969"/>
            <a:ext cx="446405" cy="329565"/>
          </a:xfrm>
          <a:prstGeom prst="rect">
            <a:avLst/>
          </a:prstGeom>
        </p:spPr>
        <p:txBody>
          <a:bodyPr vert="horz" wrap="square" lIns="0" tIns="12065" rIns="0" bIns="0" rtlCol="0">
            <a:spAutoFit/>
          </a:bodyPr>
          <a:lstStyle/>
          <a:p>
            <a:pPr marL="12700">
              <a:lnSpc>
                <a:spcPct val="100000"/>
              </a:lnSpc>
              <a:spcBef>
                <a:spcPts val="95"/>
              </a:spcBef>
            </a:pPr>
            <a:r>
              <a:rPr sz="2000" spc="-20" dirty="0">
                <a:latin typeface="Times New Roman"/>
                <a:cs typeface="Times New Roman"/>
              </a:rPr>
              <a:t>h</a:t>
            </a:r>
            <a:r>
              <a:rPr sz="2000" dirty="0">
                <a:latin typeface="Times New Roman"/>
                <a:cs typeface="Times New Roman"/>
              </a:rPr>
              <a:t>o</a:t>
            </a:r>
            <a:r>
              <a:rPr sz="2000" spc="-15" dirty="0">
                <a:latin typeface="Times New Roman"/>
                <a:cs typeface="Times New Roman"/>
              </a:rPr>
              <a:t>s</a:t>
            </a:r>
            <a:r>
              <a:rPr sz="2000" spc="-5" dirty="0">
                <a:latin typeface="Times New Roman"/>
                <a:cs typeface="Times New Roman"/>
              </a:rPr>
              <a:t>t</a:t>
            </a:r>
            <a:endParaRPr sz="20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99694" y="268604"/>
            <a:ext cx="207772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Times New Roman"/>
                <a:cs typeface="Times New Roman"/>
              </a:rPr>
              <a:t>Transport</a:t>
            </a:r>
            <a:r>
              <a:rPr sz="2400" spc="-75" dirty="0">
                <a:latin typeface="Times New Roman"/>
                <a:cs typeface="Times New Roman"/>
              </a:rPr>
              <a:t> </a:t>
            </a:r>
            <a:r>
              <a:rPr sz="2400" spc="-5" dirty="0">
                <a:latin typeface="Times New Roman"/>
                <a:cs typeface="Times New Roman"/>
              </a:rPr>
              <a:t>layer</a:t>
            </a:r>
            <a:endParaRPr sz="2400">
              <a:latin typeface="Times New Roman"/>
              <a:cs typeface="Times New Roman"/>
            </a:endParaRPr>
          </a:p>
        </p:txBody>
      </p:sp>
      <p:sp>
        <p:nvSpPr>
          <p:cNvPr id="6" name="object 6"/>
          <p:cNvSpPr txBox="1"/>
          <p:nvPr/>
        </p:nvSpPr>
        <p:spPr>
          <a:xfrm>
            <a:off x="490829" y="1201927"/>
            <a:ext cx="7856220" cy="4058285"/>
          </a:xfrm>
          <a:prstGeom prst="rect">
            <a:avLst/>
          </a:prstGeom>
        </p:spPr>
        <p:txBody>
          <a:bodyPr vert="horz" wrap="square" lIns="0" tIns="13335" rIns="0" bIns="0" rtlCol="0">
            <a:spAutoFit/>
          </a:bodyPr>
          <a:lstStyle/>
          <a:p>
            <a:pPr marL="12700" marR="5080">
              <a:lnSpc>
                <a:spcPct val="100000"/>
              </a:lnSpc>
              <a:spcBef>
                <a:spcPts val="105"/>
              </a:spcBef>
            </a:pPr>
            <a:r>
              <a:rPr sz="2200" spc="5" dirty="0">
                <a:latin typeface="Times New Roman"/>
                <a:cs typeface="Times New Roman"/>
              </a:rPr>
              <a:t>The </a:t>
            </a:r>
            <a:r>
              <a:rPr sz="2200" spc="-5" dirty="0">
                <a:latin typeface="Times New Roman"/>
                <a:cs typeface="Times New Roman"/>
              </a:rPr>
              <a:t>Transport </a:t>
            </a:r>
            <a:r>
              <a:rPr sz="2200" dirty="0">
                <a:latin typeface="Times New Roman"/>
                <a:cs typeface="Times New Roman"/>
              </a:rPr>
              <a:t>layer </a:t>
            </a:r>
            <a:r>
              <a:rPr sz="2200" spc="5" dirty="0">
                <a:latin typeface="Times New Roman"/>
                <a:cs typeface="Times New Roman"/>
              </a:rPr>
              <a:t>is </a:t>
            </a:r>
            <a:r>
              <a:rPr sz="2200" dirty="0">
                <a:latin typeface="Times New Roman"/>
                <a:cs typeface="Times New Roman"/>
              </a:rPr>
              <a:t>where </a:t>
            </a:r>
            <a:r>
              <a:rPr sz="2200" spc="5" dirty="0">
                <a:latin typeface="Times New Roman"/>
                <a:cs typeface="Times New Roman"/>
              </a:rPr>
              <a:t>sessions are </a:t>
            </a:r>
            <a:r>
              <a:rPr sz="2200" dirty="0">
                <a:latin typeface="Times New Roman"/>
                <a:cs typeface="Times New Roman"/>
              </a:rPr>
              <a:t>established</a:t>
            </a:r>
            <a:r>
              <a:rPr sz="2200" spc="-405" dirty="0">
                <a:latin typeface="Times New Roman"/>
                <a:cs typeface="Times New Roman"/>
              </a:rPr>
              <a:t> </a:t>
            </a:r>
            <a:r>
              <a:rPr sz="2200" dirty="0">
                <a:latin typeface="Times New Roman"/>
                <a:cs typeface="Times New Roman"/>
              </a:rPr>
              <a:t>and data packets  </a:t>
            </a:r>
            <a:r>
              <a:rPr sz="2200" spc="5" dirty="0">
                <a:latin typeface="Times New Roman"/>
                <a:cs typeface="Times New Roman"/>
              </a:rPr>
              <a:t>are </a:t>
            </a:r>
            <a:r>
              <a:rPr sz="2200" dirty="0">
                <a:latin typeface="Times New Roman"/>
                <a:cs typeface="Times New Roman"/>
              </a:rPr>
              <a:t>exchanged between hosts. </a:t>
            </a:r>
            <a:r>
              <a:rPr sz="2200" spc="-45" dirty="0">
                <a:latin typeface="Times New Roman"/>
                <a:cs typeface="Times New Roman"/>
              </a:rPr>
              <a:t>Two </a:t>
            </a:r>
            <a:r>
              <a:rPr sz="2200" spc="5" dirty="0">
                <a:latin typeface="Times New Roman"/>
                <a:cs typeface="Times New Roman"/>
              </a:rPr>
              <a:t>core protocols are found </a:t>
            </a:r>
            <a:r>
              <a:rPr sz="2200" dirty="0">
                <a:latin typeface="Times New Roman"/>
                <a:cs typeface="Times New Roman"/>
              </a:rPr>
              <a:t>at </a:t>
            </a:r>
            <a:r>
              <a:rPr sz="2200" spc="5" dirty="0">
                <a:latin typeface="Times New Roman"/>
                <a:cs typeface="Times New Roman"/>
              </a:rPr>
              <a:t>this  </a:t>
            </a:r>
            <a:r>
              <a:rPr sz="2200" dirty="0">
                <a:latin typeface="Times New Roman"/>
                <a:cs typeface="Times New Roman"/>
              </a:rPr>
              <a:t>layer:</a:t>
            </a:r>
            <a:endParaRPr sz="2200">
              <a:latin typeface="Times New Roman"/>
              <a:cs typeface="Times New Roman"/>
            </a:endParaRPr>
          </a:p>
          <a:p>
            <a:pPr>
              <a:lnSpc>
                <a:spcPct val="100000"/>
              </a:lnSpc>
              <a:spcBef>
                <a:spcPts val="50"/>
              </a:spcBef>
            </a:pPr>
            <a:endParaRPr sz="2300">
              <a:latin typeface="Times New Roman"/>
              <a:cs typeface="Times New Roman"/>
            </a:endParaRPr>
          </a:p>
          <a:p>
            <a:pPr marL="356870" indent="-344805" algn="just">
              <a:lnSpc>
                <a:spcPct val="100000"/>
              </a:lnSpc>
              <a:buFont typeface="Arial"/>
              <a:buChar char="•"/>
              <a:tabLst>
                <a:tab pos="357505" algn="l"/>
              </a:tabLst>
            </a:pPr>
            <a:r>
              <a:rPr sz="2200" b="1" spc="-15" dirty="0">
                <a:latin typeface="Times New Roman"/>
                <a:cs typeface="Times New Roman"/>
              </a:rPr>
              <a:t>Transmission </a:t>
            </a:r>
            <a:r>
              <a:rPr sz="2200" b="1" spc="-5" dirty="0">
                <a:latin typeface="Times New Roman"/>
                <a:cs typeface="Times New Roman"/>
              </a:rPr>
              <a:t>Control </a:t>
            </a:r>
            <a:r>
              <a:rPr sz="2200" b="1" dirty="0">
                <a:latin typeface="Times New Roman"/>
                <a:cs typeface="Times New Roman"/>
              </a:rPr>
              <a:t>Protocol</a:t>
            </a:r>
            <a:r>
              <a:rPr sz="2200" b="1" spc="-114" dirty="0">
                <a:latin typeface="Times New Roman"/>
                <a:cs typeface="Times New Roman"/>
              </a:rPr>
              <a:t> </a:t>
            </a:r>
            <a:r>
              <a:rPr sz="2200" b="1" dirty="0">
                <a:latin typeface="Times New Roman"/>
                <a:cs typeface="Times New Roman"/>
              </a:rPr>
              <a:t>(TCP):</a:t>
            </a:r>
            <a:endParaRPr sz="2200">
              <a:latin typeface="Times New Roman"/>
              <a:cs typeface="Times New Roman"/>
            </a:endParaRPr>
          </a:p>
          <a:p>
            <a:pPr marL="375285" marR="269240" indent="-12700" algn="just">
              <a:lnSpc>
                <a:spcPct val="100000"/>
              </a:lnSpc>
            </a:pPr>
            <a:r>
              <a:rPr sz="2200" dirty="0">
                <a:latin typeface="Times New Roman"/>
                <a:cs typeface="Times New Roman"/>
              </a:rPr>
              <a:t>Provides </a:t>
            </a:r>
            <a:r>
              <a:rPr sz="2200" spc="5" dirty="0">
                <a:latin typeface="Times New Roman"/>
                <a:cs typeface="Times New Roman"/>
              </a:rPr>
              <a:t>reliable connection oriented </a:t>
            </a:r>
            <a:r>
              <a:rPr sz="2200" dirty="0">
                <a:latin typeface="Times New Roman"/>
                <a:cs typeface="Times New Roman"/>
              </a:rPr>
              <a:t>transmission between two  hosts. </a:t>
            </a:r>
            <a:r>
              <a:rPr sz="2200" spc="5" dirty="0">
                <a:latin typeface="Times New Roman"/>
                <a:cs typeface="Times New Roman"/>
              </a:rPr>
              <a:t>TCP </a:t>
            </a:r>
            <a:r>
              <a:rPr sz="2200" dirty="0">
                <a:latin typeface="Times New Roman"/>
                <a:cs typeface="Times New Roman"/>
              </a:rPr>
              <a:t>establishes a </a:t>
            </a:r>
            <a:r>
              <a:rPr sz="2200" spc="5" dirty="0">
                <a:latin typeface="Times New Roman"/>
                <a:cs typeface="Times New Roman"/>
              </a:rPr>
              <a:t>session</a:t>
            </a:r>
            <a:r>
              <a:rPr sz="2200" spc="-400" dirty="0">
                <a:latin typeface="Times New Roman"/>
                <a:cs typeface="Times New Roman"/>
              </a:rPr>
              <a:t> </a:t>
            </a:r>
            <a:r>
              <a:rPr sz="2200" dirty="0">
                <a:latin typeface="Times New Roman"/>
                <a:cs typeface="Times New Roman"/>
              </a:rPr>
              <a:t>between hosts, and then ensures  delivery of packets between </a:t>
            </a:r>
            <a:r>
              <a:rPr sz="2200" spc="5" dirty="0">
                <a:latin typeface="Times New Roman"/>
                <a:cs typeface="Times New Roman"/>
              </a:rPr>
              <a:t>the</a:t>
            </a:r>
            <a:r>
              <a:rPr sz="2200" spc="-165" dirty="0">
                <a:latin typeface="Times New Roman"/>
                <a:cs typeface="Times New Roman"/>
              </a:rPr>
              <a:t> </a:t>
            </a:r>
            <a:r>
              <a:rPr sz="2200" dirty="0">
                <a:latin typeface="Times New Roman"/>
                <a:cs typeface="Times New Roman"/>
              </a:rPr>
              <a:t>hosts.</a:t>
            </a:r>
            <a:endParaRPr sz="2200">
              <a:latin typeface="Times New Roman"/>
              <a:cs typeface="Times New Roman"/>
            </a:endParaRPr>
          </a:p>
          <a:p>
            <a:pPr>
              <a:lnSpc>
                <a:spcPct val="100000"/>
              </a:lnSpc>
            </a:pPr>
            <a:endParaRPr sz="2300">
              <a:latin typeface="Times New Roman"/>
              <a:cs typeface="Times New Roman"/>
            </a:endParaRPr>
          </a:p>
          <a:p>
            <a:pPr marL="356870" indent="-344805">
              <a:lnSpc>
                <a:spcPct val="100000"/>
              </a:lnSpc>
              <a:buFont typeface="Arial"/>
              <a:buChar char="•"/>
              <a:tabLst>
                <a:tab pos="356870" algn="l"/>
                <a:tab pos="357505" algn="l"/>
              </a:tabLst>
            </a:pPr>
            <a:r>
              <a:rPr sz="2200" b="1" dirty="0">
                <a:latin typeface="Times New Roman"/>
                <a:cs typeface="Times New Roman"/>
              </a:rPr>
              <a:t>User Datagram Protocol</a:t>
            </a:r>
            <a:r>
              <a:rPr sz="2200" b="1" spc="-155" dirty="0">
                <a:latin typeface="Times New Roman"/>
                <a:cs typeface="Times New Roman"/>
              </a:rPr>
              <a:t> </a:t>
            </a:r>
            <a:r>
              <a:rPr sz="2200" b="1" dirty="0">
                <a:latin typeface="Times New Roman"/>
                <a:cs typeface="Times New Roman"/>
              </a:rPr>
              <a:t>(UDP):</a:t>
            </a:r>
            <a:endParaRPr sz="2200">
              <a:latin typeface="Times New Roman"/>
              <a:cs typeface="Times New Roman"/>
            </a:endParaRPr>
          </a:p>
          <a:p>
            <a:pPr marL="356870">
              <a:lnSpc>
                <a:spcPct val="100000"/>
              </a:lnSpc>
            </a:pPr>
            <a:r>
              <a:rPr sz="2200" dirty="0">
                <a:latin typeface="Times New Roman"/>
                <a:cs typeface="Times New Roman"/>
              </a:rPr>
              <a:t>Provides connectionless, unreliable, one-to-one </a:t>
            </a:r>
            <a:r>
              <a:rPr sz="2200" b="1" dirty="0">
                <a:latin typeface="Times New Roman"/>
                <a:cs typeface="Times New Roman"/>
              </a:rPr>
              <a:t>or</a:t>
            </a:r>
            <a:r>
              <a:rPr sz="2200" b="1" spc="-110" dirty="0">
                <a:latin typeface="Times New Roman"/>
                <a:cs typeface="Times New Roman"/>
              </a:rPr>
              <a:t> </a:t>
            </a:r>
            <a:r>
              <a:rPr sz="2200" spc="-10" dirty="0">
                <a:latin typeface="Times New Roman"/>
                <a:cs typeface="Times New Roman"/>
              </a:rPr>
              <a:t>one-to-many</a:t>
            </a:r>
            <a:endParaRPr sz="2200">
              <a:latin typeface="Times New Roman"/>
              <a:cs typeface="Times New Roman"/>
            </a:endParaRPr>
          </a:p>
          <a:p>
            <a:pPr marL="356870">
              <a:lnSpc>
                <a:spcPct val="100000"/>
              </a:lnSpc>
            </a:pPr>
            <a:r>
              <a:rPr sz="2200" spc="-20" dirty="0">
                <a:latin typeface="Times New Roman"/>
                <a:cs typeface="Times New Roman"/>
              </a:rPr>
              <a:t>delivery.</a:t>
            </a:r>
            <a:endParaRPr sz="22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BC62500-5EC7-4A1E-AC89-9651E7E5BA71}"/>
              </a:ext>
            </a:extLst>
          </p:cNvPr>
          <p:cNvPicPr>
            <a:picLocks noChangeAspect="1"/>
          </p:cNvPicPr>
          <p:nvPr/>
        </p:nvPicPr>
        <p:blipFill>
          <a:blip r:embed="rId3"/>
          <a:stretch>
            <a:fillRect/>
          </a:stretch>
        </p:blipFill>
        <p:spPr>
          <a:xfrm>
            <a:off x="228600" y="609600"/>
            <a:ext cx="8305799" cy="5181600"/>
          </a:xfrm>
          <a:prstGeom prst="rect">
            <a:avLst/>
          </a:prstGeom>
        </p:spPr>
      </p:pic>
    </p:spTree>
    <p:extLst>
      <p:ext uri="{BB962C8B-B14F-4D97-AF65-F5344CB8AC3E}">
        <p14:creationId xmlns:p14="http://schemas.microsoft.com/office/powerpoint/2010/main" xmlns="" val="26556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99694" y="268604"/>
            <a:ext cx="189547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Network</a:t>
            </a:r>
            <a:r>
              <a:rPr sz="2400" spc="-70" dirty="0">
                <a:latin typeface="Times New Roman"/>
                <a:cs typeface="Times New Roman"/>
              </a:rPr>
              <a:t> </a:t>
            </a:r>
            <a:r>
              <a:rPr sz="2400" dirty="0">
                <a:latin typeface="Times New Roman"/>
                <a:cs typeface="Times New Roman"/>
              </a:rPr>
              <a:t>layer</a:t>
            </a:r>
            <a:endParaRPr sz="2400">
              <a:latin typeface="Times New Roman"/>
              <a:cs typeface="Times New Roman"/>
            </a:endParaRPr>
          </a:p>
        </p:txBody>
      </p:sp>
      <p:sp>
        <p:nvSpPr>
          <p:cNvPr id="6" name="object 6"/>
          <p:cNvSpPr txBox="1"/>
          <p:nvPr/>
        </p:nvSpPr>
        <p:spPr>
          <a:xfrm>
            <a:off x="382015" y="916686"/>
            <a:ext cx="8168640" cy="4269117"/>
          </a:xfrm>
          <a:prstGeom prst="rect">
            <a:avLst/>
          </a:prstGeom>
        </p:spPr>
        <p:txBody>
          <a:bodyPr vert="horz" wrap="square" lIns="0" tIns="11430" rIns="0" bIns="0" rtlCol="0">
            <a:spAutoFit/>
          </a:bodyPr>
          <a:lstStyle/>
          <a:p>
            <a:pPr marL="12700">
              <a:lnSpc>
                <a:spcPct val="100000"/>
              </a:lnSpc>
              <a:spcBef>
                <a:spcPts val="90"/>
              </a:spcBef>
            </a:pPr>
            <a:r>
              <a:rPr sz="2000" dirty="0">
                <a:latin typeface="Times New Roman"/>
                <a:cs typeface="Times New Roman"/>
              </a:rPr>
              <a:t>The </a:t>
            </a:r>
            <a:r>
              <a:rPr sz="2000" spc="-10" dirty="0">
                <a:latin typeface="Times New Roman"/>
                <a:cs typeface="Times New Roman"/>
              </a:rPr>
              <a:t>Network </a:t>
            </a:r>
            <a:r>
              <a:rPr sz="2000" spc="-15" dirty="0">
                <a:latin typeface="Times New Roman"/>
                <a:cs typeface="Times New Roman"/>
              </a:rPr>
              <a:t>layer </a:t>
            </a:r>
            <a:r>
              <a:rPr sz="2000" spc="-5" dirty="0">
                <a:latin typeface="Times New Roman"/>
                <a:cs typeface="Times New Roman"/>
              </a:rPr>
              <a:t>is </a:t>
            </a:r>
            <a:r>
              <a:rPr sz="2000" spc="-15" dirty="0">
                <a:latin typeface="Times New Roman"/>
                <a:cs typeface="Times New Roman"/>
              </a:rPr>
              <a:t>where </a:t>
            </a:r>
            <a:r>
              <a:rPr sz="2000" spc="-5" dirty="0">
                <a:latin typeface="Times New Roman"/>
                <a:cs typeface="Times New Roman"/>
              </a:rPr>
              <a:t>data is addressed, packaged, </a:t>
            </a:r>
            <a:r>
              <a:rPr sz="2000" spc="-10" dirty="0">
                <a:latin typeface="Times New Roman"/>
                <a:cs typeface="Times New Roman"/>
              </a:rPr>
              <a:t>and </a:t>
            </a:r>
            <a:r>
              <a:rPr sz="2000" spc="-5" dirty="0">
                <a:latin typeface="Times New Roman"/>
                <a:cs typeface="Times New Roman"/>
              </a:rPr>
              <a:t>routed</a:t>
            </a:r>
            <a:r>
              <a:rPr sz="2000" spc="200" dirty="0">
                <a:latin typeface="Times New Roman"/>
                <a:cs typeface="Times New Roman"/>
              </a:rPr>
              <a:t> </a:t>
            </a:r>
            <a:r>
              <a:rPr sz="2000" spc="-15" dirty="0">
                <a:latin typeface="Times New Roman"/>
                <a:cs typeface="Times New Roman"/>
              </a:rPr>
              <a:t>among</a:t>
            </a:r>
            <a:endParaRPr sz="2000" dirty="0">
              <a:latin typeface="Times New Roman"/>
              <a:cs typeface="Times New Roman"/>
            </a:endParaRPr>
          </a:p>
          <a:p>
            <a:pPr marL="12700">
              <a:lnSpc>
                <a:spcPct val="100000"/>
              </a:lnSpc>
            </a:pPr>
            <a:r>
              <a:rPr sz="2000" spc="-15" dirty="0">
                <a:latin typeface="Times New Roman"/>
                <a:cs typeface="Times New Roman"/>
              </a:rPr>
              <a:t>networks. </a:t>
            </a:r>
            <a:r>
              <a:rPr sz="2000" spc="-5" dirty="0">
                <a:latin typeface="Times New Roman"/>
                <a:cs typeface="Times New Roman"/>
              </a:rPr>
              <a:t>Several </a:t>
            </a:r>
            <a:r>
              <a:rPr sz="2000" spc="-10" dirty="0">
                <a:latin typeface="Times New Roman"/>
                <a:cs typeface="Times New Roman"/>
              </a:rPr>
              <a:t>important </a:t>
            </a:r>
            <a:r>
              <a:rPr sz="2000" spc="-5" dirty="0">
                <a:latin typeface="Times New Roman"/>
                <a:cs typeface="Times New Roman"/>
              </a:rPr>
              <a:t>Internet </a:t>
            </a:r>
            <a:r>
              <a:rPr sz="2000" dirty="0">
                <a:latin typeface="Times New Roman"/>
                <a:cs typeface="Times New Roman"/>
              </a:rPr>
              <a:t>protocols </a:t>
            </a:r>
            <a:r>
              <a:rPr sz="2000" spc="-5" dirty="0">
                <a:latin typeface="Times New Roman"/>
                <a:cs typeface="Times New Roman"/>
              </a:rPr>
              <a:t>operate at </a:t>
            </a:r>
            <a:r>
              <a:rPr sz="2000" spc="-10" dirty="0">
                <a:latin typeface="Times New Roman"/>
                <a:cs typeface="Times New Roman"/>
              </a:rPr>
              <a:t>the Network</a:t>
            </a:r>
            <a:r>
              <a:rPr sz="2000" spc="155" dirty="0">
                <a:latin typeface="Times New Roman"/>
                <a:cs typeface="Times New Roman"/>
              </a:rPr>
              <a:t> </a:t>
            </a:r>
            <a:r>
              <a:rPr sz="2000" spc="-10" dirty="0">
                <a:latin typeface="Times New Roman"/>
                <a:cs typeface="Times New Roman"/>
              </a:rPr>
              <a:t>layer:</a:t>
            </a:r>
            <a:endParaRPr sz="2000" dirty="0">
              <a:latin typeface="Times New Roman"/>
              <a:cs typeface="Times New Roman"/>
            </a:endParaRPr>
          </a:p>
          <a:p>
            <a:pPr>
              <a:lnSpc>
                <a:spcPct val="100000"/>
              </a:lnSpc>
              <a:spcBef>
                <a:spcPts val="5"/>
              </a:spcBef>
            </a:pPr>
            <a:endParaRPr sz="2550" dirty="0">
              <a:latin typeface="Times New Roman"/>
              <a:cs typeface="Times New Roman"/>
            </a:endParaRPr>
          </a:p>
          <a:p>
            <a:pPr marL="677545" indent="-344805">
              <a:lnSpc>
                <a:spcPct val="100000"/>
              </a:lnSpc>
              <a:spcBef>
                <a:spcPts val="5"/>
              </a:spcBef>
              <a:buFont typeface="Arial"/>
              <a:buChar char="•"/>
              <a:tabLst>
                <a:tab pos="677545" algn="l"/>
                <a:tab pos="678180" algn="l"/>
              </a:tabLst>
            </a:pPr>
            <a:r>
              <a:rPr sz="2000" b="1" spc="-5" dirty="0">
                <a:latin typeface="Times New Roman"/>
                <a:cs typeface="Times New Roman"/>
              </a:rPr>
              <a:t>Internet Protocol</a:t>
            </a:r>
            <a:r>
              <a:rPr sz="2000" b="1" spc="-20" dirty="0">
                <a:latin typeface="Times New Roman"/>
                <a:cs typeface="Times New Roman"/>
              </a:rPr>
              <a:t> </a:t>
            </a:r>
            <a:r>
              <a:rPr sz="2000" b="1" spc="-5" dirty="0">
                <a:latin typeface="Times New Roman"/>
                <a:cs typeface="Times New Roman"/>
              </a:rPr>
              <a:t>(IP):</a:t>
            </a:r>
            <a:endParaRPr sz="2000" dirty="0">
              <a:latin typeface="Times New Roman"/>
              <a:cs typeface="Times New Roman"/>
            </a:endParaRPr>
          </a:p>
          <a:p>
            <a:pPr marL="677545" marR="5080">
              <a:lnSpc>
                <a:spcPct val="100000"/>
              </a:lnSpc>
            </a:pPr>
            <a:r>
              <a:rPr sz="2000" spc="-10" dirty="0">
                <a:latin typeface="Times New Roman"/>
                <a:cs typeface="Times New Roman"/>
              </a:rPr>
              <a:t>A </a:t>
            </a:r>
            <a:r>
              <a:rPr sz="2000" spc="-5" dirty="0">
                <a:latin typeface="Times New Roman"/>
                <a:cs typeface="Times New Roman"/>
              </a:rPr>
              <a:t>routable </a:t>
            </a:r>
            <a:r>
              <a:rPr sz="2000" dirty="0">
                <a:latin typeface="Times New Roman"/>
                <a:cs typeface="Times New Roman"/>
              </a:rPr>
              <a:t>protocol </a:t>
            </a:r>
            <a:r>
              <a:rPr sz="2000" spc="-10" dirty="0">
                <a:latin typeface="Times New Roman"/>
                <a:cs typeface="Times New Roman"/>
              </a:rPr>
              <a:t>that uses </a:t>
            </a:r>
            <a:r>
              <a:rPr sz="2000" spc="-5" dirty="0">
                <a:latin typeface="Times New Roman"/>
                <a:cs typeface="Times New Roman"/>
              </a:rPr>
              <a:t>IP addresses to deliver packets to </a:t>
            </a:r>
            <a:r>
              <a:rPr sz="2000" spc="-15" dirty="0">
                <a:latin typeface="Times New Roman"/>
                <a:cs typeface="Times New Roman"/>
              </a:rPr>
              <a:t>network  </a:t>
            </a:r>
            <a:r>
              <a:rPr sz="2000" spc="-5" dirty="0">
                <a:latin typeface="Times New Roman"/>
                <a:cs typeface="Times New Roman"/>
              </a:rPr>
              <a:t>devices. </a:t>
            </a:r>
            <a:r>
              <a:rPr sz="2000" dirty="0">
                <a:latin typeface="Times New Roman"/>
                <a:cs typeface="Times New Roman"/>
              </a:rPr>
              <a:t>IP </a:t>
            </a:r>
            <a:r>
              <a:rPr sz="2000" spc="-5" dirty="0">
                <a:latin typeface="Times New Roman"/>
                <a:cs typeface="Times New Roman"/>
              </a:rPr>
              <a:t>is an intentionally unreliable </a:t>
            </a:r>
            <a:r>
              <a:rPr sz="2000" dirty="0">
                <a:latin typeface="Times New Roman"/>
                <a:cs typeface="Times New Roman"/>
              </a:rPr>
              <a:t>protocol, </a:t>
            </a:r>
            <a:r>
              <a:rPr sz="2000" spc="-10" dirty="0">
                <a:latin typeface="Times New Roman"/>
                <a:cs typeface="Times New Roman"/>
              </a:rPr>
              <a:t>so </a:t>
            </a:r>
            <a:r>
              <a:rPr sz="2000" spc="-5" dirty="0">
                <a:latin typeface="Times New Roman"/>
                <a:cs typeface="Times New Roman"/>
              </a:rPr>
              <a:t>it does </a:t>
            </a:r>
            <a:r>
              <a:rPr sz="2000" spc="-10" dirty="0">
                <a:latin typeface="Times New Roman"/>
                <a:cs typeface="Times New Roman"/>
              </a:rPr>
              <a:t>not guarantee  </a:t>
            </a:r>
            <a:r>
              <a:rPr sz="2000" spc="-5" dirty="0">
                <a:latin typeface="Times New Roman"/>
                <a:cs typeface="Times New Roman"/>
              </a:rPr>
              <a:t>delivery </a:t>
            </a:r>
            <a:r>
              <a:rPr sz="2000" dirty="0">
                <a:latin typeface="Times New Roman"/>
                <a:cs typeface="Times New Roman"/>
              </a:rPr>
              <a:t>of</a:t>
            </a:r>
            <a:r>
              <a:rPr sz="2000" spc="-25" dirty="0">
                <a:latin typeface="Times New Roman"/>
                <a:cs typeface="Times New Roman"/>
              </a:rPr>
              <a:t> </a:t>
            </a:r>
            <a:r>
              <a:rPr sz="2000" spc="-10" dirty="0">
                <a:latin typeface="Times New Roman"/>
                <a:cs typeface="Times New Roman"/>
              </a:rPr>
              <a:t>information.</a:t>
            </a:r>
            <a:endParaRPr sz="2000" dirty="0">
              <a:latin typeface="Times New Roman"/>
              <a:cs typeface="Times New Roman"/>
            </a:endParaRPr>
          </a:p>
          <a:p>
            <a:pPr marL="692150" indent="-344805">
              <a:lnSpc>
                <a:spcPct val="100000"/>
              </a:lnSpc>
              <a:spcBef>
                <a:spcPts val="1664"/>
              </a:spcBef>
              <a:buFont typeface="Arial"/>
              <a:buChar char="•"/>
              <a:tabLst>
                <a:tab pos="692150" algn="l"/>
                <a:tab pos="692785" algn="l"/>
              </a:tabLst>
            </a:pPr>
            <a:r>
              <a:rPr sz="2000" b="1" spc="-15" dirty="0">
                <a:latin typeface="Times New Roman"/>
                <a:cs typeface="Times New Roman"/>
              </a:rPr>
              <a:t>Address </a:t>
            </a:r>
            <a:r>
              <a:rPr sz="2000" b="1" spc="-5" dirty="0">
                <a:latin typeface="Times New Roman"/>
                <a:cs typeface="Times New Roman"/>
              </a:rPr>
              <a:t>Resolution Protocol</a:t>
            </a:r>
            <a:r>
              <a:rPr sz="2000" b="1" spc="20" dirty="0">
                <a:latin typeface="Times New Roman"/>
                <a:cs typeface="Times New Roman"/>
              </a:rPr>
              <a:t> </a:t>
            </a:r>
            <a:r>
              <a:rPr sz="2000" b="1" spc="-5" dirty="0">
                <a:latin typeface="Times New Roman"/>
                <a:cs typeface="Times New Roman"/>
              </a:rPr>
              <a:t>(ARP):</a:t>
            </a:r>
            <a:endParaRPr sz="2000" dirty="0">
              <a:latin typeface="Times New Roman"/>
              <a:cs typeface="Times New Roman"/>
            </a:endParaRPr>
          </a:p>
          <a:p>
            <a:pPr marL="692150">
              <a:lnSpc>
                <a:spcPct val="100000"/>
              </a:lnSpc>
              <a:spcBef>
                <a:spcPts val="5"/>
              </a:spcBef>
            </a:pPr>
            <a:r>
              <a:rPr sz="2000" spc="-10" dirty="0">
                <a:latin typeface="Times New Roman"/>
                <a:cs typeface="Times New Roman"/>
              </a:rPr>
              <a:t>Resolves </a:t>
            </a:r>
            <a:r>
              <a:rPr sz="2000" spc="-5" dirty="0">
                <a:latin typeface="Times New Roman"/>
                <a:cs typeface="Times New Roman"/>
              </a:rPr>
              <a:t>IP addresses to </a:t>
            </a:r>
            <a:r>
              <a:rPr sz="2000" spc="-10" dirty="0">
                <a:latin typeface="Times New Roman"/>
                <a:cs typeface="Times New Roman"/>
              </a:rPr>
              <a:t>hardware </a:t>
            </a:r>
            <a:r>
              <a:rPr sz="2000" spc="-15" dirty="0">
                <a:latin typeface="Times New Roman"/>
                <a:cs typeface="Times New Roman"/>
              </a:rPr>
              <a:t>MAC</a:t>
            </a:r>
            <a:r>
              <a:rPr sz="2000" spc="55" dirty="0">
                <a:latin typeface="Times New Roman"/>
                <a:cs typeface="Times New Roman"/>
              </a:rPr>
              <a:t> </a:t>
            </a:r>
            <a:r>
              <a:rPr sz="2000" spc="-5" dirty="0">
                <a:latin typeface="Times New Roman"/>
                <a:cs typeface="Times New Roman"/>
              </a:rPr>
              <a:t>addresses.</a:t>
            </a:r>
            <a:endParaRPr sz="2000" dirty="0">
              <a:latin typeface="Times New Roman"/>
              <a:cs typeface="Times New Roman"/>
            </a:endParaRPr>
          </a:p>
          <a:p>
            <a:pPr>
              <a:lnSpc>
                <a:spcPct val="100000"/>
              </a:lnSpc>
            </a:pPr>
            <a:endParaRPr sz="2200" dirty="0">
              <a:latin typeface="Times New Roman"/>
              <a:cs typeface="Times New Roman"/>
            </a:endParaRPr>
          </a:p>
          <a:p>
            <a:pPr marL="664845" indent="-344805">
              <a:lnSpc>
                <a:spcPct val="100000"/>
              </a:lnSpc>
              <a:spcBef>
                <a:spcPts val="1835"/>
              </a:spcBef>
              <a:buFont typeface="Arial"/>
              <a:buChar char="•"/>
              <a:tabLst>
                <a:tab pos="664845" algn="l"/>
                <a:tab pos="665480" algn="l"/>
              </a:tabLst>
            </a:pPr>
            <a:r>
              <a:rPr sz="2000" b="1" spc="-5" dirty="0">
                <a:latin typeface="Times New Roman"/>
                <a:cs typeface="Times New Roman"/>
              </a:rPr>
              <a:t>Internet </a:t>
            </a:r>
            <a:r>
              <a:rPr sz="2000" b="1" spc="-10" dirty="0">
                <a:latin typeface="Times New Roman"/>
                <a:cs typeface="Times New Roman"/>
              </a:rPr>
              <a:t>Control </a:t>
            </a:r>
            <a:r>
              <a:rPr sz="2000" b="1" dirty="0">
                <a:latin typeface="Times New Roman"/>
                <a:cs typeface="Times New Roman"/>
              </a:rPr>
              <a:t>Message </a:t>
            </a:r>
            <a:r>
              <a:rPr sz="2000" b="1" spc="-5" dirty="0">
                <a:latin typeface="Times New Roman"/>
                <a:cs typeface="Times New Roman"/>
              </a:rPr>
              <a:t>Protocol</a:t>
            </a:r>
            <a:r>
              <a:rPr sz="2000" b="1" spc="-45" dirty="0">
                <a:latin typeface="Times New Roman"/>
                <a:cs typeface="Times New Roman"/>
              </a:rPr>
              <a:t> </a:t>
            </a:r>
            <a:r>
              <a:rPr sz="2000" b="1" dirty="0">
                <a:latin typeface="Times New Roman"/>
                <a:cs typeface="Times New Roman"/>
              </a:rPr>
              <a:t>(ICMP):</a:t>
            </a:r>
            <a:endParaRPr sz="2000" dirty="0">
              <a:latin typeface="Times New Roman"/>
              <a:cs typeface="Times New Roman"/>
            </a:endParaRPr>
          </a:p>
          <a:p>
            <a:pPr marL="664845" marR="873125">
              <a:lnSpc>
                <a:spcPct val="100000"/>
              </a:lnSpc>
            </a:pPr>
            <a:r>
              <a:rPr sz="2000" spc="-5" dirty="0">
                <a:latin typeface="Times New Roman"/>
                <a:cs typeface="Times New Roman"/>
              </a:rPr>
              <a:t>Sends and receives diagnostic </a:t>
            </a:r>
            <a:r>
              <a:rPr sz="2000" spc="-10" dirty="0">
                <a:latin typeface="Times New Roman"/>
                <a:cs typeface="Times New Roman"/>
              </a:rPr>
              <a:t>messages.</a:t>
            </a:r>
            <a:endParaRPr sz="2000" dirty="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905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7315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p:nvPr/>
        </p:nvSpPr>
        <p:spPr>
          <a:xfrm>
            <a:off x="153923" y="631088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txBox="1">
            <a:spLocks noGrp="1"/>
          </p:cNvSpPr>
          <p:nvPr>
            <p:ph type="title"/>
          </p:nvPr>
        </p:nvSpPr>
        <p:spPr>
          <a:xfrm>
            <a:off x="399694" y="268604"/>
            <a:ext cx="311975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Network interface</a:t>
            </a:r>
            <a:r>
              <a:rPr sz="2400" spc="-60" dirty="0">
                <a:latin typeface="Times New Roman"/>
                <a:cs typeface="Times New Roman"/>
              </a:rPr>
              <a:t> </a:t>
            </a:r>
            <a:r>
              <a:rPr sz="2400" dirty="0">
                <a:latin typeface="Times New Roman"/>
                <a:cs typeface="Times New Roman"/>
              </a:rPr>
              <a:t>layer</a:t>
            </a:r>
            <a:endParaRPr sz="2400">
              <a:latin typeface="Times New Roman"/>
              <a:cs typeface="Times New Roman"/>
            </a:endParaRPr>
          </a:p>
        </p:txBody>
      </p:sp>
      <p:sp>
        <p:nvSpPr>
          <p:cNvPr id="6" name="object 6"/>
          <p:cNvSpPr txBox="1"/>
          <p:nvPr/>
        </p:nvSpPr>
        <p:spPr>
          <a:xfrm>
            <a:off x="547217" y="1437512"/>
            <a:ext cx="7989570" cy="2374900"/>
          </a:xfrm>
          <a:prstGeom prst="rect">
            <a:avLst/>
          </a:prstGeom>
        </p:spPr>
        <p:txBody>
          <a:bodyPr vert="horz" wrap="square" lIns="0" tIns="13335" rIns="0" bIns="0" rtlCol="0">
            <a:spAutoFit/>
          </a:bodyPr>
          <a:lstStyle/>
          <a:p>
            <a:pPr marL="356870" marR="5080" indent="-344805">
              <a:lnSpc>
                <a:spcPct val="100000"/>
              </a:lnSpc>
              <a:spcBef>
                <a:spcPts val="105"/>
              </a:spcBef>
              <a:buFont typeface="Arial"/>
              <a:buChar char="•"/>
              <a:tabLst>
                <a:tab pos="356870" algn="l"/>
                <a:tab pos="357505" algn="l"/>
              </a:tabLst>
            </a:pPr>
            <a:r>
              <a:rPr sz="2200" spc="5" dirty="0">
                <a:latin typeface="Times New Roman"/>
                <a:cs typeface="Times New Roman"/>
              </a:rPr>
              <a:t>The </a:t>
            </a:r>
            <a:r>
              <a:rPr sz="2200" dirty="0">
                <a:latin typeface="Times New Roman"/>
                <a:cs typeface="Times New Roman"/>
              </a:rPr>
              <a:t>lowest level of the </a:t>
            </a:r>
            <a:r>
              <a:rPr sz="2200" spc="-5" dirty="0">
                <a:latin typeface="Times New Roman"/>
                <a:cs typeface="Times New Roman"/>
              </a:rPr>
              <a:t>TCP/IP </a:t>
            </a:r>
            <a:r>
              <a:rPr sz="2200" spc="5" dirty="0">
                <a:latin typeface="Times New Roman"/>
                <a:cs typeface="Times New Roman"/>
              </a:rPr>
              <a:t>architecture is </a:t>
            </a:r>
            <a:r>
              <a:rPr sz="2200" dirty="0">
                <a:latin typeface="Times New Roman"/>
                <a:cs typeface="Times New Roman"/>
              </a:rPr>
              <a:t>the Network</a:t>
            </a:r>
            <a:r>
              <a:rPr sz="2200" spc="-390" dirty="0">
                <a:latin typeface="Times New Roman"/>
                <a:cs typeface="Times New Roman"/>
              </a:rPr>
              <a:t> </a:t>
            </a:r>
            <a:r>
              <a:rPr sz="2200" dirty="0">
                <a:latin typeface="Times New Roman"/>
                <a:cs typeface="Times New Roman"/>
              </a:rPr>
              <a:t>Interface  </a:t>
            </a:r>
            <a:r>
              <a:rPr sz="2200" spc="-20" dirty="0">
                <a:latin typeface="Times New Roman"/>
                <a:cs typeface="Times New Roman"/>
              </a:rPr>
              <a:t>layer. It </a:t>
            </a:r>
            <a:r>
              <a:rPr sz="2200" spc="5" dirty="0">
                <a:latin typeface="Times New Roman"/>
                <a:cs typeface="Times New Roman"/>
              </a:rPr>
              <a:t>corresponds to </a:t>
            </a:r>
            <a:r>
              <a:rPr sz="2200" dirty="0">
                <a:latin typeface="Times New Roman"/>
                <a:cs typeface="Times New Roman"/>
              </a:rPr>
              <a:t>the </a:t>
            </a:r>
            <a:r>
              <a:rPr sz="2200" spc="-20" dirty="0">
                <a:latin typeface="Times New Roman"/>
                <a:cs typeface="Times New Roman"/>
              </a:rPr>
              <a:t>OSI's </a:t>
            </a:r>
            <a:r>
              <a:rPr sz="2200" dirty="0">
                <a:latin typeface="Times New Roman"/>
                <a:cs typeface="Times New Roman"/>
              </a:rPr>
              <a:t>Physical and Data Link</a:t>
            </a:r>
            <a:r>
              <a:rPr sz="2200" spc="-60" dirty="0">
                <a:latin typeface="Times New Roman"/>
                <a:cs typeface="Times New Roman"/>
              </a:rPr>
              <a:t> </a:t>
            </a:r>
            <a:r>
              <a:rPr sz="2200" dirty="0">
                <a:latin typeface="Times New Roman"/>
                <a:cs typeface="Times New Roman"/>
              </a:rPr>
              <a:t>layers.</a:t>
            </a:r>
          </a:p>
          <a:p>
            <a:pPr>
              <a:lnSpc>
                <a:spcPct val="100000"/>
              </a:lnSpc>
              <a:buFont typeface="Arial"/>
              <a:buChar char="•"/>
            </a:pPr>
            <a:endParaRPr sz="2300" dirty="0">
              <a:latin typeface="Times New Roman"/>
              <a:cs typeface="Times New Roman"/>
            </a:endParaRPr>
          </a:p>
          <a:p>
            <a:pPr marL="356870" marR="374650" indent="-344805">
              <a:lnSpc>
                <a:spcPct val="100000"/>
              </a:lnSpc>
              <a:buFont typeface="Arial"/>
              <a:buChar char="•"/>
              <a:tabLst>
                <a:tab pos="356870" algn="l"/>
                <a:tab pos="357505" algn="l"/>
              </a:tabLst>
            </a:pPr>
            <a:r>
              <a:rPr sz="2200" spc="-75" dirty="0">
                <a:latin typeface="Times New Roman"/>
                <a:cs typeface="Times New Roman"/>
              </a:rPr>
              <a:t>You </a:t>
            </a:r>
            <a:r>
              <a:rPr sz="2200" dirty="0">
                <a:latin typeface="Times New Roman"/>
                <a:cs typeface="Times New Roman"/>
              </a:rPr>
              <a:t>can use </a:t>
            </a:r>
            <a:r>
              <a:rPr sz="2200" spc="-10" dirty="0">
                <a:latin typeface="Times New Roman"/>
                <a:cs typeface="Times New Roman"/>
              </a:rPr>
              <a:t>many </a:t>
            </a:r>
            <a:r>
              <a:rPr sz="2200" dirty="0">
                <a:latin typeface="Times New Roman"/>
                <a:cs typeface="Times New Roman"/>
              </a:rPr>
              <a:t>different </a:t>
            </a:r>
            <a:r>
              <a:rPr sz="2200" spc="-5" dirty="0">
                <a:latin typeface="Times New Roman"/>
                <a:cs typeface="Times New Roman"/>
              </a:rPr>
              <a:t>TCP/IP </a:t>
            </a:r>
            <a:r>
              <a:rPr sz="2200" spc="5" dirty="0">
                <a:latin typeface="Times New Roman"/>
                <a:cs typeface="Times New Roman"/>
              </a:rPr>
              <a:t>protocols </a:t>
            </a:r>
            <a:r>
              <a:rPr sz="2200" dirty="0">
                <a:latin typeface="Times New Roman"/>
                <a:cs typeface="Times New Roman"/>
              </a:rPr>
              <a:t>at the Network  Interface </a:t>
            </a:r>
            <a:r>
              <a:rPr sz="2200" spc="-15" dirty="0">
                <a:latin typeface="Times New Roman"/>
                <a:cs typeface="Times New Roman"/>
              </a:rPr>
              <a:t>layer, </a:t>
            </a:r>
            <a:r>
              <a:rPr sz="2200" spc="5" dirty="0">
                <a:latin typeface="Times New Roman"/>
                <a:cs typeface="Times New Roman"/>
              </a:rPr>
              <a:t>including Ethernet and </a:t>
            </a:r>
            <a:r>
              <a:rPr sz="2200" spc="-30" dirty="0">
                <a:latin typeface="Times New Roman"/>
                <a:cs typeface="Times New Roman"/>
              </a:rPr>
              <a:t>Token </a:t>
            </a:r>
            <a:r>
              <a:rPr sz="2200" dirty="0">
                <a:latin typeface="Times New Roman"/>
                <a:cs typeface="Times New Roman"/>
              </a:rPr>
              <a:t>Ring for </a:t>
            </a:r>
            <a:r>
              <a:rPr sz="2200" spc="5" dirty="0">
                <a:latin typeface="Times New Roman"/>
                <a:cs typeface="Times New Roman"/>
              </a:rPr>
              <a:t>local area  </a:t>
            </a:r>
            <a:r>
              <a:rPr sz="2200" dirty="0">
                <a:latin typeface="Times New Roman"/>
                <a:cs typeface="Times New Roman"/>
              </a:rPr>
              <a:t>networks and </a:t>
            </a:r>
            <a:r>
              <a:rPr sz="2200" spc="5" dirty="0">
                <a:latin typeface="Times New Roman"/>
                <a:cs typeface="Times New Roman"/>
              </a:rPr>
              <a:t>protocols </a:t>
            </a:r>
            <a:r>
              <a:rPr sz="2200" dirty="0">
                <a:latin typeface="Times New Roman"/>
                <a:cs typeface="Times New Roman"/>
              </a:rPr>
              <a:t>such as </a:t>
            </a:r>
            <a:r>
              <a:rPr sz="2200" spc="5" dirty="0">
                <a:latin typeface="Times New Roman"/>
                <a:cs typeface="Times New Roman"/>
              </a:rPr>
              <a:t>X.25, </a:t>
            </a:r>
            <a:r>
              <a:rPr sz="2200" spc="-5" dirty="0">
                <a:latin typeface="Times New Roman"/>
                <a:cs typeface="Times New Roman"/>
              </a:rPr>
              <a:t>Frame </a:t>
            </a:r>
            <a:r>
              <a:rPr sz="2200" spc="-25" dirty="0">
                <a:latin typeface="Times New Roman"/>
                <a:cs typeface="Times New Roman"/>
              </a:rPr>
              <a:t>Relay, </a:t>
            </a:r>
            <a:r>
              <a:rPr sz="2200" dirty="0">
                <a:latin typeface="Times New Roman"/>
                <a:cs typeface="Times New Roman"/>
              </a:rPr>
              <a:t>and </a:t>
            </a:r>
            <a:r>
              <a:rPr sz="2200" spc="-75" dirty="0">
                <a:latin typeface="Times New Roman"/>
                <a:cs typeface="Times New Roman"/>
              </a:rPr>
              <a:t>ATM</a:t>
            </a:r>
            <a:r>
              <a:rPr sz="2200" spc="-345" dirty="0">
                <a:latin typeface="Times New Roman"/>
                <a:cs typeface="Times New Roman"/>
              </a:rPr>
              <a:t> </a:t>
            </a:r>
            <a:r>
              <a:rPr sz="2200" dirty="0">
                <a:latin typeface="Times New Roman"/>
                <a:cs typeface="Times New Roman"/>
              </a:rPr>
              <a:t>for  wide </a:t>
            </a:r>
            <a:r>
              <a:rPr sz="2200" spc="5" dirty="0">
                <a:latin typeface="Times New Roman"/>
                <a:cs typeface="Times New Roman"/>
              </a:rPr>
              <a:t>area</a:t>
            </a:r>
            <a:r>
              <a:rPr sz="2200" spc="-50" dirty="0">
                <a:latin typeface="Times New Roman"/>
                <a:cs typeface="Times New Roman"/>
              </a:rPr>
              <a:t> </a:t>
            </a:r>
            <a:r>
              <a:rPr sz="2200" dirty="0">
                <a:latin typeface="Times New Roman"/>
                <a:cs typeface="Times New Roman"/>
              </a:rPr>
              <a:t>networks.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800" y="188976"/>
            <a:ext cx="8458200" cy="63642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04135" y="1828800"/>
            <a:ext cx="4267199" cy="689291"/>
          </a:xfrm>
          <a:prstGeom prst="rect">
            <a:avLst/>
          </a:prstGeom>
        </p:spPr>
        <p:txBody>
          <a:bodyPr vert="horz" wrap="square" lIns="0" tIns="12065" rIns="0" bIns="0" rtlCol="0">
            <a:spAutoFit/>
          </a:bodyPr>
          <a:lstStyle/>
          <a:p>
            <a:pPr marL="12700" algn="ctr">
              <a:lnSpc>
                <a:spcPct val="100000"/>
              </a:lnSpc>
              <a:spcBef>
                <a:spcPts val="95"/>
              </a:spcBef>
            </a:pPr>
            <a:r>
              <a:rPr sz="4400" b="1" spc="-5" dirty="0">
                <a:solidFill>
                  <a:srgbClr val="FF0000"/>
                </a:solidFill>
                <a:latin typeface="Arial"/>
                <a:cs typeface="Arial"/>
              </a:rPr>
              <a:t>UNIT</a:t>
            </a:r>
            <a:r>
              <a:rPr sz="4400" b="1" spc="-70" dirty="0">
                <a:solidFill>
                  <a:srgbClr val="FF0000"/>
                </a:solidFill>
                <a:latin typeface="Arial"/>
                <a:cs typeface="Arial"/>
              </a:rPr>
              <a:t> </a:t>
            </a:r>
            <a:r>
              <a:rPr sz="4400" b="1" spc="-5" dirty="0">
                <a:solidFill>
                  <a:srgbClr val="FF0000"/>
                </a:solidFill>
                <a:latin typeface="Arial"/>
                <a:cs typeface="Arial"/>
              </a:rPr>
              <a:t>I</a:t>
            </a:r>
            <a:r>
              <a:rPr lang="en-US" sz="4400" b="1" spc="-5" dirty="0">
                <a:solidFill>
                  <a:srgbClr val="FF0000"/>
                </a:solidFill>
                <a:latin typeface="Arial"/>
                <a:cs typeface="Arial"/>
              </a:rPr>
              <a:t>-Part-2</a:t>
            </a:r>
            <a:endParaRPr sz="4400" dirty="0">
              <a:solidFill>
                <a:srgbClr val="FF0000"/>
              </a:solidFill>
              <a:latin typeface="Arial"/>
              <a:cs typeface="Arial"/>
            </a:endParaRPr>
          </a:p>
        </p:txBody>
      </p:sp>
      <p:sp>
        <p:nvSpPr>
          <p:cNvPr id="3" name="object 3"/>
          <p:cNvSpPr txBox="1"/>
          <p:nvPr/>
        </p:nvSpPr>
        <p:spPr>
          <a:xfrm>
            <a:off x="2432430" y="2839034"/>
            <a:ext cx="3938904" cy="695325"/>
          </a:xfrm>
          <a:prstGeom prst="rect">
            <a:avLst/>
          </a:prstGeom>
        </p:spPr>
        <p:txBody>
          <a:bodyPr vert="horz" wrap="square" lIns="0" tIns="12065" rIns="0" bIns="0" rtlCol="0">
            <a:spAutoFit/>
          </a:bodyPr>
          <a:lstStyle/>
          <a:p>
            <a:pPr marL="12700">
              <a:lnSpc>
                <a:spcPct val="100000"/>
              </a:lnSpc>
              <a:spcBef>
                <a:spcPts val="95"/>
              </a:spcBef>
            </a:pPr>
            <a:r>
              <a:rPr sz="4400" b="1" spc="-10" dirty="0">
                <a:solidFill>
                  <a:srgbClr val="0070C0"/>
                </a:solidFill>
                <a:latin typeface="Arial"/>
                <a:cs typeface="Arial"/>
              </a:rPr>
              <a:t>Physical</a:t>
            </a:r>
            <a:r>
              <a:rPr sz="4400" b="1" spc="10" dirty="0">
                <a:solidFill>
                  <a:srgbClr val="0070C0"/>
                </a:solidFill>
                <a:latin typeface="Arial"/>
                <a:cs typeface="Arial"/>
              </a:rPr>
              <a:t> </a:t>
            </a:r>
            <a:r>
              <a:rPr sz="4400" b="1" spc="-10" dirty="0">
                <a:solidFill>
                  <a:srgbClr val="0070C0"/>
                </a:solidFill>
                <a:latin typeface="Arial"/>
                <a:cs typeface="Arial"/>
              </a:rPr>
              <a:t>Layer</a:t>
            </a:r>
            <a:endParaRPr sz="4400" dirty="0">
              <a:solidFill>
                <a:srgbClr val="0070C0"/>
              </a:solidFill>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206" y="408588"/>
            <a:ext cx="255767" cy="27301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69240" y="282651"/>
            <a:ext cx="3642995" cy="454025"/>
          </a:xfrm>
          <a:prstGeom prst="rect">
            <a:avLst/>
          </a:prstGeom>
        </p:spPr>
        <p:txBody>
          <a:bodyPr vert="horz" wrap="square" lIns="0" tIns="13970" rIns="0" bIns="0" rtlCol="0">
            <a:spAutoFit/>
          </a:bodyPr>
          <a:lstStyle/>
          <a:p>
            <a:pPr marL="12700">
              <a:lnSpc>
                <a:spcPct val="100000"/>
              </a:lnSpc>
              <a:spcBef>
                <a:spcPts val="110"/>
              </a:spcBef>
              <a:tabLst>
                <a:tab pos="546100" algn="l"/>
              </a:tabLst>
            </a:pPr>
            <a:r>
              <a:rPr sz="2800" spc="5" dirty="0">
                <a:latin typeface="Times New Roman"/>
                <a:cs typeface="Times New Roman"/>
              </a:rPr>
              <a:t>1.	</a:t>
            </a:r>
            <a:r>
              <a:rPr sz="2800" spc="-20" dirty="0">
                <a:latin typeface="Times New Roman"/>
                <a:cs typeface="Times New Roman"/>
              </a:rPr>
              <a:t>Transmission</a:t>
            </a:r>
            <a:r>
              <a:rPr sz="2800" spc="-105" dirty="0">
                <a:latin typeface="Times New Roman"/>
                <a:cs typeface="Times New Roman"/>
              </a:rPr>
              <a:t> </a:t>
            </a:r>
            <a:r>
              <a:rPr sz="2800" dirty="0">
                <a:latin typeface="Times New Roman"/>
                <a:cs typeface="Times New Roman"/>
              </a:rPr>
              <a:t>Media</a:t>
            </a:r>
            <a:endParaRPr sz="2800">
              <a:latin typeface="Times New Roman"/>
              <a:cs typeface="Times New Roman"/>
            </a:endParaRPr>
          </a:p>
        </p:txBody>
      </p:sp>
      <p:sp>
        <p:nvSpPr>
          <p:cNvPr id="4" name="object 4"/>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5" name="object 5"/>
          <p:cNvSpPr/>
          <p:nvPr/>
        </p:nvSpPr>
        <p:spPr>
          <a:xfrm>
            <a:off x="152400" y="807719"/>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6" name="object 6"/>
          <p:cNvSpPr txBox="1"/>
          <p:nvPr/>
        </p:nvSpPr>
        <p:spPr>
          <a:xfrm>
            <a:off x="474065" y="1390015"/>
            <a:ext cx="7950834" cy="4111382"/>
          </a:xfrm>
          <a:prstGeom prst="rect">
            <a:avLst/>
          </a:prstGeom>
        </p:spPr>
        <p:txBody>
          <a:bodyPr vert="horz" wrap="square" lIns="0" tIns="12700" rIns="0" bIns="0" rtlCol="0">
            <a:spAutoFit/>
          </a:bodyPr>
          <a:lstStyle/>
          <a:p>
            <a:pPr marL="12700" algn="just">
              <a:lnSpc>
                <a:spcPct val="100000"/>
              </a:lnSpc>
              <a:spcBef>
                <a:spcPts val="100"/>
              </a:spcBef>
            </a:pPr>
            <a:r>
              <a:rPr sz="2400" dirty="0">
                <a:latin typeface="Times New Roman"/>
                <a:cs typeface="Times New Roman"/>
              </a:rPr>
              <a:t>What </a:t>
            </a:r>
            <a:r>
              <a:rPr sz="2400" spc="-5" dirty="0">
                <a:latin typeface="Times New Roman"/>
                <a:cs typeface="Times New Roman"/>
              </a:rPr>
              <a:t>is </a:t>
            </a:r>
            <a:r>
              <a:rPr sz="2400" spc="-10" dirty="0">
                <a:latin typeface="Times New Roman"/>
                <a:cs typeface="Times New Roman"/>
              </a:rPr>
              <a:t>Transmission </a:t>
            </a:r>
            <a:r>
              <a:rPr sz="2400" dirty="0">
                <a:latin typeface="Times New Roman"/>
                <a:cs typeface="Times New Roman"/>
              </a:rPr>
              <a:t>Media</a:t>
            </a:r>
            <a:r>
              <a:rPr sz="2400" spc="-50" dirty="0">
                <a:latin typeface="Times New Roman"/>
                <a:cs typeface="Times New Roman"/>
              </a:rPr>
              <a:t> </a:t>
            </a:r>
            <a:r>
              <a:rPr sz="2400" dirty="0">
                <a:latin typeface="Times New Roman"/>
                <a:cs typeface="Times New Roman"/>
              </a:rPr>
              <a:t>?</a:t>
            </a:r>
          </a:p>
          <a:p>
            <a:pPr algn="just">
              <a:lnSpc>
                <a:spcPct val="100000"/>
              </a:lnSpc>
              <a:spcBef>
                <a:spcPts val="50"/>
              </a:spcBef>
            </a:pPr>
            <a:endParaRPr sz="2250" dirty="0">
              <a:latin typeface="Times New Roman"/>
              <a:cs typeface="Times New Roman"/>
            </a:endParaRPr>
          </a:p>
          <a:p>
            <a:pPr marL="12700" algn="just">
              <a:lnSpc>
                <a:spcPct val="100000"/>
              </a:lnSpc>
              <a:spcBef>
                <a:spcPts val="5"/>
              </a:spcBef>
            </a:pPr>
            <a:r>
              <a:rPr sz="2400" spc="-30" dirty="0">
                <a:latin typeface="Times New Roman"/>
                <a:cs typeface="Times New Roman"/>
              </a:rPr>
              <a:t>In </a:t>
            </a:r>
            <a:r>
              <a:rPr sz="2400" dirty="0">
                <a:latin typeface="Times New Roman"/>
                <a:cs typeface="Times New Roman"/>
              </a:rPr>
              <a:t>data</a:t>
            </a:r>
            <a:r>
              <a:rPr sz="2400" spc="75" dirty="0">
                <a:latin typeface="Times New Roman"/>
                <a:cs typeface="Times New Roman"/>
              </a:rPr>
              <a:t> </a:t>
            </a:r>
            <a:r>
              <a:rPr sz="2400" spc="-5" dirty="0">
                <a:latin typeface="Times New Roman"/>
                <a:cs typeface="Times New Roman"/>
              </a:rPr>
              <a:t>communication,</a:t>
            </a:r>
            <a:endParaRPr sz="2400" dirty="0">
              <a:latin typeface="Times New Roman"/>
              <a:cs typeface="Times New Roman"/>
            </a:endParaRPr>
          </a:p>
          <a:p>
            <a:pPr algn="just">
              <a:lnSpc>
                <a:spcPct val="100000"/>
              </a:lnSpc>
              <a:spcBef>
                <a:spcPts val="5"/>
              </a:spcBef>
            </a:pPr>
            <a:endParaRPr sz="2500" dirty="0">
              <a:latin typeface="Times New Roman"/>
              <a:cs typeface="Times New Roman"/>
            </a:endParaRPr>
          </a:p>
          <a:p>
            <a:pPr marL="186690" marR="5080" indent="-174625" algn="just">
              <a:lnSpc>
                <a:spcPct val="100000"/>
              </a:lnSpc>
              <a:buFont typeface="Arial"/>
              <a:buChar char="•"/>
              <a:tabLst>
                <a:tab pos="187325" algn="l"/>
              </a:tabLst>
            </a:pPr>
            <a:r>
              <a:rPr sz="2400" spc="-5" dirty="0">
                <a:latin typeface="Times New Roman"/>
                <a:cs typeface="Times New Roman"/>
              </a:rPr>
              <a:t>A transmission </a:t>
            </a:r>
            <a:r>
              <a:rPr sz="2400" dirty="0">
                <a:latin typeface="Times New Roman"/>
                <a:cs typeface="Times New Roman"/>
              </a:rPr>
              <a:t>medium </a:t>
            </a:r>
            <a:r>
              <a:rPr sz="2400" spc="-10" dirty="0">
                <a:latin typeface="Times New Roman"/>
                <a:cs typeface="Times New Roman"/>
              </a:rPr>
              <a:t>can </a:t>
            </a:r>
            <a:r>
              <a:rPr sz="2400" dirty="0">
                <a:latin typeface="Times New Roman"/>
                <a:cs typeface="Times New Roman"/>
              </a:rPr>
              <a:t>be </a:t>
            </a:r>
            <a:r>
              <a:rPr sz="2400" spc="-5" dirty="0">
                <a:latin typeface="Times New Roman"/>
                <a:cs typeface="Times New Roman"/>
              </a:rPr>
              <a:t>broadly defined </a:t>
            </a:r>
            <a:r>
              <a:rPr sz="2400" spc="-10" dirty="0">
                <a:latin typeface="Times New Roman"/>
                <a:cs typeface="Times New Roman"/>
              </a:rPr>
              <a:t>as anything</a:t>
            </a:r>
            <a:r>
              <a:rPr sz="2400" spc="-60" dirty="0">
                <a:latin typeface="Times New Roman"/>
                <a:cs typeface="Times New Roman"/>
              </a:rPr>
              <a:t> </a:t>
            </a:r>
            <a:r>
              <a:rPr sz="2400" dirty="0">
                <a:latin typeface="Times New Roman"/>
                <a:cs typeface="Times New Roman"/>
              </a:rPr>
              <a:t>that  </a:t>
            </a:r>
            <a:r>
              <a:rPr sz="2400" spc="-10" dirty="0">
                <a:latin typeface="Times New Roman"/>
                <a:cs typeface="Times New Roman"/>
              </a:rPr>
              <a:t>can carry </a:t>
            </a:r>
            <a:r>
              <a:rPr sz="2400" spc="-5" dirty="0">
                <a:latin typeface="Times New Roman"/>
                <a:cs typeface="Times New Roman"/>
              </a:rPr>
              <a:t>information from </a:t>
            </a:r>
            <a:r>
              <a:rPr sz="2400" dirty="0">
                <a:latin typeface="Times New Roman"/>
                <a:cs typeface="Times New Roman"/>
              </a:rPr>
              <a:t>a </a:t>
            </a:r>
            <a:r>
              <a:rPr sz="2400" spc="-5" dirty="0">
                <a:latin typeface="Times New Roman"/>
                <a:cs typeface="Times New Roman"/>
              </a:rPr>
              <a:t>source </a:t>
            </a:r>
            <a:r>
              <a:rPr sz="2400" dirty="0">
                <a:latin typeface="Times New Roman"/>
                <a:cs typeface="Times New Roman"/>
              </a:rPr>
              <a:t>to a</a:t>
            </a:r>
            <a:r>
              <a:rPr sz="2400" spc="40" dirty="0">
                <a:latin typeface="Times New Roman"/>
                <a:cs typeface="Times New Roman"/>
              </a:rPr>
              <a:t> </a:t>
            </a:r>
            <a:r>
              <a:rPr sz="2400" spc="-5" dirty="0">
                <a:latin typeface="Times New Roman"/>
                <a:cs typeface="Times New Roman"/>
              </a:rPr>
              <a:t>destination.</a:t>
            </a:r>
            <a:endParaRPr sz="2400" dirty="0">
              <a:latin typeface="Times New Roman"/>
              <a:cs typeface="Times New Roman"/>
            </a:endParaRPr>
          </a:p>
          <a:p>
            <a:pPr algn="just">
              <a:lnSpc>
                <a:spcPct val="100000"/>
              </a:lnSpc>
              <a:spcBef>
                <a:spcPts val="10"/>
              </a:spcBef>
            </a:pPr>
            <a:endParaRPr sz="2500" dirty="0">
              <a:latin typeface="Times New Roman"/>
              <a:cs typeface="Times New Roman"/>
            </a:endParaRPr>
          </a:p>
          <a:p>
            <a:pPr marL="189865" indent="-177800" algn="just">
              <a:lnSpc>
                <a:spcPct val="100000"/>
              </a:lnSpc>
              <a:buChar char="•"/>
              <a:tabLst>
                <a:tab pos="190500" algn="l"/>
              </a:tabLst>
            </a:pPr>
            <a:r>
              <a:rPr sz="2400" spc="-90" dirty="0">
                <a:latin typeface="Times New Roman"/>
                <a:cs typeface="Times New Roman"/>
              </a:rPr>
              <a:t>We </a:t>
            </a:r>
            <a:r>
              <a:rPr sz="2400" dirty="0">
                <a:latin typeface="Times New Roman"/>
                <a:cs typeface="Times New Roman"/>
              </a:rPr>
              <a:t>use </a:t>
            </a:r>
            <a:r>
              <a:rPr sz="2400" spc="-10" dirty="0">
                <a:latin typeface="Times New Roman"/>
                <a:cs typeface="Times New Roman"/>
              </a:rPr>
              <a:t>different </a:t>
            </a:r>
            <a:r>
              <a:rPr sz="2400" spc="-15" dirty="0">
                <a:latin typeface="Times New Roman"/>
                <a:cs typeface="Times New Roman"/>
              </a:rPr>
              <a:t>types </a:t>
            </a:r>
            <a:r>
              <a:rPr sz="2400" dirty="0">
                <a:latin typeface="Times New Roman"/>
                <a:cs typeface="Times New Roman"/>
              </a:rPr>
              <a:t>of </a:t>
            </a:r>
            <a:r>
              <a:rPr sz="2400" spc="-5" dirty="0">
                <a:latin typeface="Times New Roman"/>
                <a:cs typeface="Times New Roman"/>
              </a:rPr>
              <a:t>cables </a:t>
            </a:r>
            <a:r>
              <a:rPr sz="2400" dirty="0">
                <a:latin typeface="Times New Roman"/>
                <a:cs typeface="Times New Roman"/>
              </a:rPr>
              <a:t>or </a:t>
            </a:r>
            <a:r>
              <a:rPr sz="2400" spc="-5" dirty="0">
                <a:latin typeface="Times New Roman"/>
                <a:cs typeface="Times New Roman"/>
              </a:rPr>
              <a:t>waves </a:t>
            </a:r>
            <a:r>
              <a:rPr sz="2400" dirty="0">
                <a:latin typeface="Times New Roman"/>
                <a:cs typeface="Times New Roman"/>
              </a:rPr>
              <a:t>to transmit</a:t>
            </a:r>
            <a:r>
              <a:rPr sz="2400" spc="215" dirty="0">
                <a:latin typeface="Times New Roman"/>
                <a:cs typeface="Times New Roman"/>
              </a:rPr>
              <a:t> </a:t>
            </a:r>
            <a:r>
              <a:rPr sz="2400" dirty="0">
                <a:latin typeface="Times New Roman"/>
                <a:cs typeface="Times New Roman"/>
              </a:rPr>
              <a:t>data.</a:t>
            </a:r>
          </a:p>
          <a:p>
            <a:pPr algn="just">
              <a:lnSpc>
                <a:spcPct val="100000"/>
              </a:lnSpc>
              <a:spcBef>
                <a:spcPts val="10"/>
              </a:spcBef>
              <a:buFont typeface="Times New Roman"/>
              <a:buChar char="•"/>
            </a:pPr>
            <a:endParaRPr sz="2500" dirty="0">
              <a:latin typeface="Times New Roman"/>
              <a:cs typeface="Times New Roman"/>
            </a:endParaRPr>
          </a:p>
          <a:p>
            <a:pPr marL="12700" marR="1654810" lvl="1" indent="76200" algn="just">
              <a:lnSpc>
                <a:spcPct val="100000"/>
              </a:lnSpc>
              <a:buChar char="•"/>
              <a:tabLst>
                <a:tab pos="272415" algn="l"/>
              </a:tabLst>
            </a:pPr>
            <a:r>
              <a:rPr sz="2400" spc="-5" dirty="0">
                <a:latin typeface="Times New Roman"/>
                <a:cs typeface="Times New Roman"/>
              </a:rPr>
              <a:t>Data </a:t>
            </a:r>
            <a:r>
              <a:rPr sz="2400" dirty="0">
                <a:latin typeface="Times New Roman"/>
                <a:cs typeface="Times New Roman"/>
              </a:rPr>
              <a:t>is </a:t>
            </a:r>
            <a:r>
              <a:rPr sz="2400" spc="-5" dirty="0">
                <a:latin typeface="Times New Roman"/>
                <a:cs typeface="Times New Roman"/>
              </a:rPr>
              <a:t>transmitted normally through electrical </a:t>
            </a:r>
            <a:r>
              <a:rPr sz="2400" dirty="0">
                <a:latin typeface="Times New Roman"/>
                <a:cs typeface="Times New Roman"/>
              </a:rPr>
              <a:t>or  </a:t>
            </a:r>
            <a:r>
              <a:rPr sz="2400" spc="-5" dirty="0">
                <a:latin typeface="Times New Roman"/>
                <a:cs typeface="Times New Roman"/>
              </a:rPr>
              <a:t>electromagnetic</a:t>
            </a:r>
            <a:r>
              <a:rPr sz="2400" spc="15" dirty="0">
                <a:latin typeface="Times New Roman"/>
                <a:cs typeface="Times New Roman"/>
              </a:rPr>
              <a:t> </a:t>
            </a:r>
            <a:r>
              <a:rPr sz="2400" spc="-5" dirty="0">
                <a:latin typeface="Times New Roman"/>
                <a:cs typeface="Times New Roman"/>
              </a:rPr>
              <a:t>signals.</a:t>
            </a:r>
            <a:endParaRPr sz="2400" dirty="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9292" y="1048334"/>
            <a:ext cx="7332345" cy="391795"/>
          </a:xfrm>
          <a:prstGeom prst="rect">
            <a:avLst/>
          </a:prstGeom>
        </p:spPr>
        <p:txBody>
          <a:bodyPr vert="horz" wrap="square" lIns="0" tIns="12700" rIns="0" bIns="0" rtlCol="0">
            <a:spAutoFit/>
          </a:bodyPr>
          <a:lstStyle/>
          <a:p>
            <a:pPr marL="356870" indent="-344805">
              <a:lnSpc>
                <a:spcPct val="100000"/>
              </a:lnSpc>
              <a:spcBef>
                <a:spcPts val="100"/>
              </a:spcBef>
              <a:buFont typeface="Arial"/>
              <a:buChar char="•"/>
              <a:tabLst>
                <a:tab pos="356870" algn="l"/>
                <a:tab pos="357505" algn="l"/>
                <a:tab pos="6720205" algn="l"/>
              </a:tabLst>
            </a:pPr>
            <a:r>
              <a:rPr sz="2400" spc="-105" dirty="0">
                <a:latin typeface="Times New Roman"/>
                <a:cs typeface="Times New Roman"/>
              </a:rPr>
              <a:t>T</a:t>
            </a:r>
            <a:r>
              <a:rPr sz="2400" spc="-10" dirty="0">
                <a:latin typeface="Times New Roman"/>
                <a:cs typeface="Times New Roman"/>
              </a:rPr>
              <a:t>ra</a:t>
            </a:r>
            <a:r>
              <a:rPr sz="2400" dirty="0">
                <a:latin typeface="Times New Roman"/>
                <a:cs typeface="Times New Roman"/>
              </a:rPr>
              <a:t>nsmission media</a:t>
            </a:r>
            <a:r>
              <a:rPr sz="2400" spc="-15" dirty="0">
                <a:latin typeface="Times New Roman"/>
                <a:cs typeface="Times New Roman"/>
              </a:rPr>
              <a:t> a</a:t>
            </a:r>
            <a:r>
              <a:rPr sz="2400" spc="-10" dirty="0">
                <a:latin typeface="Times New Roman"/>
                <a:cs typeface="Times New Roman"/>
              </a:rPr>
              <a:t>r</a:t>
            </a:r>
            <a:r>
              <a:rPr sz="2400" dirty="0">
                <a:latin typeface="Times New Roman"/>
                <a:cs typeface="Times New Roman"/>
              </a:rPr>
              <a:t>e</a:t>
            </a:r>
            <a:r>
              <a:rPr sz="2400" spc="10" dirty="0">
                <a:latin typeface="Times New Roman"/>
                <a:cs typeface="Times New Roman"/>
              </a:rPr>
              <a:t> </a:t>
            </a:r>
            <a:r>
              <a:rPr sz="2400" dirty="0">
                <a:latin typeface="Times New Roman"/>
                <a:cs typeface="Times New Roman"/>
              </a:rPr>
              <a:t>lo</a:t>
            </a:r>
            <a:r>
              <a:rPr sz="2400" spc="-10" dirty="0">
                <a:latin typeface="Times New Roman"/>
                <a:cs typeface="Times New Roman"/>
              </a:rPr>
              <a:t>ca</a:t>
            </a:r>
            <a:r>
              <a:rPr sz="2400" dirty="0">
                <a:latin typeface="Times New Roman"/>
                <a:cs typeface="Times New Roman"/>
              </a:rPr>
              <a:t>ted</a:t>
            </a:r>
            <a:r>
              <a:rPr sz="2400" spc="-10" dirty="0">
                <a:latin typeface="Times New Roman"/>
                <a:cs typeface="Times New Roman"/>
              </a:rPr>
              <a:t> </a:t>
            </a:r>
            <a:r>
              <a:rPr sz="2400" dirty="0">
                <a:latin typeface="Times New Roman"/>
                <a:cs typeface="Times New Roman"/>
              </a:rPr>
              <a:t>b</a:t>
            </a:r>
            <a:r>
              <a:rPr sz="2400" spc="-15" dirty="0">
                <a:latin typeface="Times New Roman"/>
                <a:cs typeface="Times New Roman"/>
              </a:rPr>
              <a:t>e</a:t>
            </a:r>
            <a:r>
              <a:rPr sz="2400" dirty="0">
                <a:latin typeface="Times New Roman"/>
                <a:cs typeface="Times New Roman"/>
              </a:rPr>
              <a:t>low the</a:t>
            </a:r>
            <a:r>
              <a:rPr sz="2400" spc="-15" dirty="0">
                <a:latin typeface="Times New Roman"/>
                <a:cs typeface="Times New Roman"/>
              </a:rPr>
              <a:t> </a:t>
            </a:r>
            <a:r>
              <a:rPr sz="2400" dirty="0">
                <a:latin typeface="Times New Roman"/>
                <a:cs typeface="Times New Roman"/>
              </a:rPr>
              <a:t>ph</a:t>
            </a:r>
            <a:r>
              <a:rPr sz="2400" spc="-80" dirty="0">
                <a:latin typeface="Times New Roman"/>
                <a:cs typeface="Times New Roman"/>
              </a:rPr>
              <a:t>y</a:t>
            </a:r>
            <a:r>
              <a:rPr sz="2400" dirty="0">
                <a:latin typeface="Times New Roman"/>
                <a:cs typeface="Times New Roman"/>
              </a:rPr>
              <a:t>sic</a:t>
            </a:r>
            <a:r>
              <a:rPr sz="2400" spc="-20" dirty="0">
                <a:latin typeface="Times New Roman"/>
                <a:cs typeface="Times New Roman"/>
              </a:rPr>
              <a:t>a</a:t>
            </a:r>
            <a:r>
              <a:rPr sz="2400" dirty="0">
                <a:latin typeface="Times New Roman"/>
                <a:cs typeface="Times New Roman"/>
              </a:rPr>
              <a:t>l	la</a:t>
            </a:r>
            <a:r>
              <a:rPr sz="2400" spc="-80" dirty="0">
                <a:latin typeface="Times New Roman"/>
                <a:cs typeface="Times New Roman"/>
              </a:rPr>
              <a:t>y</a:t>
            </a:r>
            <a:r>
              <a:rPr sz="2400" spc="-10" dirty="0">
                <a:latin typeface="Times New Roman"/>
                <a:cs typeface="Times New Roman"/>
              </a:rPr>
              <a:t>e</a:t>
            </a:r>
            <a:r>
              <a:rPr sz="2400" dirty="0">
                <a:latin typeface="Times New Roman"/>
                <a:cs typeface="Times New Roman"/>
              </a:rPr>
              <a:t>r</a:t>
            </a:r>
            <a:endParaRPr sz="2400">
              <a:latin typeface="Times New Roman"/>
              <a:cs typeface="Times New Roman"/>
            </a:endParaRPr>
          </a:p>
        </p:txBody>
      </p:sp>
      <p:sp>
        <p:nvSpPr>
          <p:cNvPr id="3" name="object 3"/>
          <p:cNvSpPr/>
          <p:nvPr/>
        </p:nvSpPr>
        <p:spPr>
          <a:xfrm>
            <a:off x="554736" y="2737544"/>
            <a:ext cx="8180832" cy="227161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981455"/>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23494" y="297891"/>
            <a:ext cx="6012815" cy="454025"/>
          </a:xfrm>
          <a:prstGeom prst="rect">
            <a:avLst/>
          </a:prstGeom>
        </p:spPr>
        <p:txBody>
          <a:bodyPr vert="horz" wrap="square" lIns="0" tIns="13970" rIns="0" bIns="0" rtlCol="0">
            <a:spAutoFit/>
          </a:bodyPr>
          <a:lstStyle/>
          <a:p>
            <a:pPr marL="12700">
              <a:lnSpc>
                <a:spcPct val="100000"/>
              </a:lnSpc>
              <a:spcBef>
                <a:spcPts val="110"/>
              </a:spcBef>
            </a:pPr>
            <a:r>
              <a:rPr sz="2800" spc="100" dirty="0">
                <a:solidFill>
                  <a:srgbClr val="2D5695"/>
                </a:solidFill>
                <a:latin typeface="Times New Roman"/>
                <a:cs typeface="Times New Roman"/>
              </a:rPr>
              <a:t>Classification </a:t>
            </a:r>
            <a:r>
              <a:rPr sz="2800" spc="155" dirty="0">
                <a:solidFill>
                  <a:srgbClr val="2D5695"/>
                </a:solidFill>
                <a:latin typeface="Times New Roman"/>
                <a:cs typeface="Times New Roman"/>
              </a:rPr>
              <a:t>of </a:t>
            </a:r>
            <a:r>
              <a:rPr sz="2800" spc="65" dirty="0">
                <a:solidFill>
                  <a:srgbClr val="2D5695"/>
                </a:solidFill>
                <a:latin typeface="Times New Roman"/>
                <a:cs typeface="Times New Roman"/>
              </a:rPr>
              <a:t>Transmission</a:t>
            </a:r>
            <a:r>
              <a:rPr sz="2800" spc="-509" dirty="0">
                <a:solidFill>
                  <a:srgbClr val="2D5695"/>
                </a:solidFill>
                <a:latin typeface="Times New Roman"/>
                <a:cs typeface="Times New Roman"/>
              </a:rPr>
              <a:t> </a:t>
            </a:r>
            <a:r>
              <a:rPr sz="2800" spc="125" dirty="0">
                <a:solidFill>
                  <a:srgbClr val="2D5695"/>
                </a:solidFill>
                <a:latin typeface="Times New Roman"/>
                <a:cs typeface="Times New Roman"/>
              </a:rPr>
              <a:t>media</a:t>
            </a:r>
            <a:endParaRPr sz="2800">
              <a:latin typeface="Times New Roman"/>
              <a:cs typeface="Times New Roman"/>
            </a:endParaRPr>
          </a:p>
        </p:txBody>
      </p:sp>
      <p:pic>
        <p:nvPicPr>
          <p:cNvPr id="7" name="Picture 6">
            <a:extLst>
              <a:ext uri="{FF2B5EF4-FFF2-40B4-BE49-F238E27FC236}">
                <a16:creationId xmlns:a16="http://schemas.microsoft.com/office/drawing/2014/main" xmlns="" id="{A8621C7D-425F-40E5-896E-B9103B0E1060}"/>
              </a:ext>
            </a:extLst>
          </p:cNvPr>
          <p:cNvPicPr>
            <a:picLocks noChangeAspect="1"/>
          </p:cNvPicPr>
          <p:nvPr/>
        </p:nvPicPr>
        <p:blipFill>
          <a:blip r:embed="rId2"/>
          <a:stretch>
            <a:fillRect/>
          </a:stretch>
        </p:blipFill>
        <p:spPr>
          <a:xfrm>
            <a:off x="762000" y="1448972"/>
            <a:ext cx="7772400" cy="457082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F28AE-272B-4295-809C-786ED9F30205}"/>
              </a:ext>
            </a:extLst>
          </p:cNvPr>
          <p:cNvSpPr>
            <a:spLocks noGrp="1"/>
          </p:cNvSpPr>
          <p:nvPr>
            <p:ph type="title"/>
          </p:nvPr>
        </p:nvSpPr>
        <p:spPr/>
        <p:txBody>
          <a:bodyPr/>
          <a:lstStyle/>
          <a:p>
            <a:r>
              <a:rPr lang="en-US" dirty="0"/>
              <a:t>Contd..</a:t>
            </a:r>
            <a:endParaRPr lang="en-IN" dirty="0"/>
          </a:p>
        </p:txBody>
      </p:sp>
      <p:sp>
        <p:nvSpPr>
          <p:cNvPr id="3" name="Text Placeholder 2">
            <a:extLst>
              <a:ext uri="{FF2B5EF4-FFF2-40B4-BE49-F238E27FC236}">
                <a16:creationId xmlns:a16="http://schemas.microsoft.com/office/drawing/2014/main" xmlns="" id="{D2056591-85B9-445D-A483-393ADFB9DC45}"/>
              </a:ext>
            </a:extLst>
          </p:cNvPr>
          <p:cNvSpPr>
            <a:spLocks noGrp="1"/>
          </p:cNvSpPr>
          <p:nvPr>
            <p:ph type="body" idx="1"/>
          </p:nvPr>
        </p:nvSpPr>
        <p:spPr>
          <a:xfrm>
            <a:off x="535635" y="1259149"/>
            <a:ext cx="8141334" cy="4431983"/>
          </a:xfrm>
        </p:spPr>
        <p:txBody>
          <a:bodyPr/>
          <a:lstStyle/>
          <a:p>
            <a:pPr algn="just"/>
            <a:r>
              <a:rPr lang="en-US" b="0" i="0" dirty="0">
                <a:solidFill>
                  <a:srgbClr val="610B4B"/>
                </a:solidFill>
                <a:effectLst/>
                <a:latin typeface="erdana"/>
              </a:rPr>
              <a:t>Some factors need to be considered for designing the transmission media are:</a:t>
            </a:r>
          </a:p>
          <a:p>
            <a:pPr algn="just">
              <a:buFont typeface="Arial" panose="020B0604020202020204" pitchFamily="34" charset="0"/>
              <a:buChar char="•"/>
            </a:pPr>
            <a:r>
              <a:rPr lang="en-US" b="1" i="0" dirty="0">
                <a:solidFill>
                  <a:srgbClr val="000000"/>
                </a:solidFill>
                <a:effectLst/>
                <a:latin typeface="inter-bold"/>
              </a:rPr>
              <a:t>Bandwidth:</a:t>
            </a:r>
            <a:r>
              <a:rPr lang="en-US" b="0" i="0" dirty="0">
                <a:solidFill>
                  <a:srgbClr val="000000"/>
                </a:solidFill>
                <a:effectLst/>
                <a:latin typeface="inter-regular"/>
              </a:rPr>
              <a:t>  the greater the bandwidth of a medium, the higher the data transmission rate of a signal.</a:t>
            </a:r>
          </a:p>
          <a:p>
            <a:pPr algn="just">
              <a:buFont typeface="Arial" panose="020B0604020202020204" pitchFamily="34" charset="0"/>
              <a:buChar char="•"/>
            </a:pPr>
            <a:r>
              <a:rPr lang="en-US" b="1" i="0" dirty="0">
                <a:solidFill>
                  <a:srgbClr val="000000"/>
                </a:solidFill>
                <a:effectLst/>
                <a:latin typeface="inter-bold"/>
              </a:rPr>
              <a:t>Transmission impairment:</a:t>
            </a:r>
            <a:r>
              <a:rPr lang="en-US" b="0" i="0" dirty="0">
                <a:solidFill>
                  <a:srgbClr val="000000"/>
                </a:solidFill>
                <a:effectLst/>
                <a:latin typeface="inter-regular"/>
              </a:rPr>
              <a:t> When the received signal is not identical to the transmitted one due to the transmission impairment. The quality of the signals will get destroyed due to transmission impairment.</a:t>
            </a:r>
          </a:p>
          <a:p>
            <a:pPr algn="just">
              <a:buFont typeface="Arial" panose="020B0604020202020204" pitchFamily="34" charset="0"/>
              <a:buChar char="•"/>
            </a:pPr>
            <a:r>
              <a:rPr lang="en-US" b="1" i="0" dirty="0">
                <a:solidFill>
                  <a:srgbClr val="000000"/>
                </a:solidFill>
                <a:effectLst/>
                <a:latin typeface="inter-bold"/>
              </a:rPr>
              <a:t>Interference:</a:t>
            </a:r>
            <a:r>
              <a:rPr lang="en-US" b="0" i="0" dirty="0">
                <a:solidFill>
                  <a:srgbClr val="000000"/>
                </a:solidFill>
                <a:effectLst/>
                <a:latin typeface="inter-regular"/>
              </a:rPr>
              <a:t> An interference is defined as the process of disrupting a signal when it travels over a communication medium on the addition of some unwanted signal.</a:t>
            </a:r>
          </a:p>
          <a:p>
            <a:endParaRPr lang="en-IN" dirty="0"/>
          </a:p>
        </p:txBody>
      </p:sp>
    </p:spTree>
    <p:extLst>
      <p:ext uri="{BB962C8B-B14F-4D97-AF65-F5344CB8AC3E}">
        <p14:creationId xmlns:p14="http://schemas.microsoft.com/office/powerpoint/2010/main" xmlns="" val="2860142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495B47-232B-442C-847C-D676EBC79040}"/>
              </a:ext>
            </a:extLst>
          </p:cNvPr>
          <p:cNvSpPr>
            <a:spLocks noGrp="1"/>
          </p:cNvSpPr>
          <p:nvPr>
            <p:ph type="title"/>
          </p:nvPr>
        </p:nvSpPr>
        <p:spPr>
          <a:xfrm>
            <a:off x="850925" y="179578"/>
            <a:ext cx="7442149" cy="1192022"/>
          </a:xfrm>
        </p:spPr>
        <p:txBody>
          <a:bodyPr/>
          <a:lstStyle/>
          <a:p>
            <a:r>
              <a:rPr lang="en-IN" sz="3200" b="0" i="0" dirty="0">
                <a:solidFill>
                  <a:srgbClr val="610B38"/>
                </a:solidFill>
                <a:effectLst/>
                <a:latin typeface="erdana"/>
              </a:rPr>
              <a:t>Causes Of Transmission Impairment</a:t>
            </a:r>
            <a:r>
              <a:rPr lang="en-IN" b="0" i="0" dirty="0">
                <a:solidFill>
                  <a:srgbClr val="610B38"/>
                </a:solidFill>
                <a:effectLst/>
                <a:latin typeface="erdana"/>
              </a:rPr>
              <a:t>:</a:t>
            </a:r>
            <a:br>
              <a:rPr lang="en-IN" b="0" i="0" dirty="0">
                <a:solidFill>
                  <a:srgbClr val="610B38"/>
                </a:solidFill>
                <a:effectLst/>
                <a:latin typeface="erdana"/>
              </a:rPr>
            </a:br>
            <a:endParaRPr lang="en-IN" dirty="0"/>
          </a:p>
        </p:txBody>
      </p:sp>
      <p:sp>
        <p:nvSpPr>
          <p:cNvPr id="3" name="Text Placeholder 2">
            <a:extLst>
              <a:ext uri="{FF2B5EF4-FFF2-40B4-BE49-F238E27FC236}">
                <a16:creationId xmlns:a16="http://schemas.microsoft.com/office/drawing/2014/main" xmlns="" id="{49E78539-DE4C-428B-9A1C-C0B500D994AF}"/>
              </a:ext>
            </a:extLst>
          </p:cNvPr>
          <p:cNvSpPr>
            <a:spLocks noGrp="1"/>
          </p:cNvSpPr>
          <p:nvPr>
            <p:ph type="body" idx="1"/>
          </p:nvPr>
        </p:nvSpPr>
        <p:spPr>
          <a:xfrm>
            <a:off x="501332" y="990600"/>
            <a:ext cx="8141334" cy="5047536"/>
          </a:xfrm>
        </p:spPr>
        <p:txBody>
          <a:bodyPr/>
          <a:lstStyle/>
          <a:p>
            <a:pPr algn="just">
              <a:buFont typeface="Arial" panose="020B0604020202020204" pitchFamily="34" charset="0"/>
              <a:buChar char="•"/>
            </a:pPr>
            <a:endParaRPr lang="en-US" b="1" i="0" dirty="0">
              <a:solidFill>
                <a:srgbClr val="000000"/>
              </a:solidFill>
              <a:effectLst/>
              <a:latin typeface="inter-bold"/>
            </a:endParaRPr>
          </a:p>
          <a:p>
            <a:pPr algn="just">
              <a:buFont typeface="Arial" panose="020B0604020202020204" pitchFamily="34" charset="0"/>
              <a:buChar char="•"/>
            </a:pPr>
            <a:endParaRPr lang="en-US" b="1" dirty="0">
              <a:solidFill>
                <a:srgbClr val="000000"/>
              </a:solidFill>
              <a:latin typeface="inter-bold"/>
            </a:endParaRPr>
          </a:p>
          <a:p>
            <a:pPr algn="just">
              <a:buFont typeface="Arial" panose="020B0604020202020204" pitchFamily="34" charset="0"/>
              <a:buChar char="•"/>
            </a:pPr>
            <a:endParaRPr lang="en-US" b="1" i="0" dirty="0">
              <a:solidFill>
                <a:srgbClr val="000000"/>
              </a:solidFill>
              <a:effectLst/>
              <a:latin typeface="inter-bold"/>
            </a:endParaRPr>
          </a:p>
          <a:p>
            <a:pPr algn="just">
              <a:buFont typeface="Arial" panose="020B0604020202020204" pitchFamily="34" charset="0"/>
              <a:buChar char="•"/>
            </a:pPr>
            <a:endParaRPr lang="en-US" b="1" dirty="0">
              <a:solidFill>
                <a:srgbClr val="000000"/>
              </a:solidFill>
              <a:latin typeface="inter-bold"/>
            </a:endParaRPr>
          </a:p>
          <a:p>
            <a:pPr algn="just">
              <a:buFont typeface="Arial" panose="020B0604020202020204" pitchFamily="34" charset="0"/>
              <a:buChar char="•"/>
            </a:pPr>
            <a:endParaRPr lang="en-US" b="1" i="0" dirty="0">
              <a:solidFill>
                <a:srgbClr val="000000"/>
              </a:solidFill>
              <a:effectLst/>
              <a:latin typeface="inter-bold"/>
            </a:endParaRPr>
          </a:p>
          <a:p>
            <a:pPr algn="just">
              <a:buFont typeface="Arial" panose="020B0604020202020204" pitchFamily="34" charset="0"/>
              <a:buChar char="•"/>
            </a:pPr>
            <a:endParaRPr lang="en-US" b="1" dirty="0">
              <a:solidFill>
                <a:srgbClr val="000000"/>
              </a:solidFill>
              <a:latin typeface="inter-bold"/>
            </a:endParaRPr>
          </a:p>
          <a:p>
            <a:pPr algn="just">
              <a:buFont typeface="Arial" panose="020B0604020202020204" pitchFamily="34" charset="0"/>
              <a:buChar char="•"/>
            </a:pPr>
            <a:r>
              <a:rPr lang="en-US" sz="2000" b="1" i="0" dirty="0">
                <a:solidFill>
                  <a:srgbClr val="000000"/>
                </a:solidFill>
                <a:effectLst/>
                <a:latin typeface="inter-bold"/>
              </a:rPr>
              <a:t>Attenuation:</a:t>
            </a:r>
            <a:r>
              <a:rPr lang="en-US" sz="2000" b="0" i="0" dirty="0">
                <a:solidFill>
                  <a:srgbClr val="000000"/>
                </a:solidFill>
                <a:effectLst/>
                <a:latin typeface="inter-regular"/>
              </a:rPr>
              <a:t> Attenuation means the loss of energy, i.e., the strength of the signal decreases with increasing the distance which causes the loss of energy.</a:t>
            </a:r>
          </a:p>
          <a:p>
            <a:pPr algn="just">
              <a:buFont typeface="Arial" panose="020B0604020202020204" pitchFamily="34" charset="0"/>
              <a:buChar char="•"/>
            </a:pPr>
            <a:r>
              <a:rPr lang="en-US" sz="2000" b="1" i="0" dirty="0">
                <a:solidFill>
                  <a:srgbClr val="000000"/>
                </a:solidFill>
                <a:effectLst/>
                <a:latin typeface="inter-bold"/>
              </a:rPr>
              <a:t>Distortion:</a:t>
            </a:r>
            <a:r>
              <a:rPr lang="en-US" sz="2000" b="0" i="0" dirty="0">
                <a:solidFill>
                  <a:srgbClr val="000000"/>
                </a:solidFill>
                <a:effectLst/>
                <a:latin typeface="inter-regular"/>
              </a:rPr>
              <a:t> Distortion occurs when there is a change in the shape of the signal. This type of distortion is examined from different signals having different frequencies. Each frequency component has its own propagation speed, so they reach at a different time which leads to the delay distortion.</a:t>
            </a:r>
          </a:p>
          <a:p>
            <a:pPr algn="just">
              <a:buFont typeface="Arial" panose="020B0604020202020204" pitchFamily="34" charset="0"/>
              <a:buChar char="•"/>
            </a:pPr>
            <a:r>
              <a:rPr lang="en-US" sz="2000" b="1" i="0" dirty="0">
                <a:solidFill>
                  <a:srgbClr val="000000"/>
                </a:solidFill>
                <a:effectLst/>
                <a:latin typeface="inter-bold"/>
              </a:rPr>
              <a:t>Noise:</a:t>
            </a:r>
            <a:r>
              <a:rPr lang="en-US" sz="2000" b="0" i="0" dirty="0">
                <a:solidFill>
                  <a:srgbClr val="000000"/>
                </a:solidFill>
                <a:effectLst/>
                <a:latin typeface="inter-regular"/>
              </a:rPr>
              <a:t> When data is travelled over a transmission medium, some unwanted signal is added to it which creates the noise.</a:t>
            </a:r>
          </a:p>
          <a:p>
            <a:endParaRPr lang="en-IN" dirty="0"/>
          </a:p>
        </p:txBody>
      </p:sp>
      <p:pic>
        <p:nvPicPr>
          <p:cNvPr id="5" name="Picture 4">
            <a:extLst>
              <a:ext uri="{FF2B5EF4-FFF2-40B4-BE49-F238E27FC236}">
                <a16:creationId xmlns:a16="http://schemas.microsoft.com/office/drawing/2014/main" xmlns="" id="{AFAD878E-FD81-49F3-8EC7-18C4CC203FAF}"/>
              </a:ext>
            </a:extLst>
          </p:cNvPr>
          <p:cNvPicPr>
            <a:picLocks noChangeAspect="1"/>
          </p:cNvPicPr>
          <p:nvPr/>
        </p:nvPicPr>
        <p:blipFill>
          <a:blip r:embed="rId2"/>
          <a:stretch>
            <a:fillRect/>
          </a:stretch>
        </p:blipFill>
        <p:spPr>
          <a:xfrm>
            <a:off x="1828800" y="1095375"/>
            <a:ext cx="4800600" cy="1952625"/>
          </a:xfrm>
          <a:prstGeom prst="rect">
            <a:avLst/>
          </a:prstGeom>
        </p:spPr>
      </p:pic>
    </p:spTree>
    <p:extLst>
      <p:ext uri="{BB962C8B-B14F-4D97-AF65-F5344CB8AC3E}">
        <p14:creationId xmlns:p14="http://schemas.microsoft.com/office/powerpoint/2010/main" xmlns="" val="2663663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C0FD8E-5A98-4CF6-AB60-0207708BF841}"/>
              </a:ext>
            </a:extLst>
          </p:cNvPr>
          <p:cNvSpPr>
            <a:spLocks noGrp="1"/>
          </p:cNvSpPr>
          <p:nvPr>
            <p:ph type="title"/>
          </p:nvPr>
        </p:nvSpPr>
        <p:spPr>
          <a:xfrm>
            <a:off x="762000" y="304800"/>
            <a:ext cx="3492475" cy="533400"/>
          </a:xfrm>
        </p:spPr>
        <p:txBody>
          <a:bodyPr/>
          <a:lstStyle/>
          <a:p>
            <a:r>
              <a:rPr lang="en-IN" b="0" i="0" dirty="0">
                <a:solidFill>
                  <a:srgbClr val="FF0000"/>
                </a:solidFill>
                <a:effectLst/>
                <a:latin typeface="erdana"/>
              </a:rPr>
              <a:t>Guided Media</a:t>
            </a:r>
            <a:r>
              <a:rPr lang="en-IN" b="0" i="0" dirty="0">
                <a:solidFill>
                  <a:srgbClr val="610B38"/>
                </a:solidFill>
                <a:effectLst/>
                <a:latin typeface="erdana"/>
              </a:rPr>
              <a:t/>
            </a:r>
            <a:br>
              <a:rPr lang="en-IN" b="0" i="0" dirty="0">
                <a:solidFill>
                  <a:srgbClr val="610B38"/>
                </a:solidFill>
                <a:effectLst/>
                <a:latin typeface="erdana"/>
              </a:rPr>
            </a:br>
            <a:endParaRPr lang="en-IN" dirty="0"/>
          </a:p>
        </p:txBody>
      </p:sp>
      <p:sp>
        <p:nvSpPr>
          <p:cNvPr id="3" name="Text Placeholder 2">
            <a:extLst>
              <a:ext uri="{FF2B5EF4-FFF2-40B4-BE49-F238E27FC236}">
                <a16:creationId xmlns:a16="http://schemas.microsoft.com/office/drawing/2014/main" xmlns="" id="{F9C11CD0-D14A-4731-B310-FAA2ACEDF37E}"/>
              </a:ext>
            </a:extLst>
          </p:cNvPr>
          <p:cNvSpPr>
            <a:spLocks noGrp="1"/>
          </p:cNvSpPr>
          <p:nvPr>
            <p:ph type="body" idx="1"/>
          </p:nvPr>
        </p:nvSpPr>
        <p:spPr>
          <a:xfrm>
            <a:off x="501333" y="1066800"/>
            <a:ext cx="8141334" cy="6278642"/>
          </a:xfrm>
        </p:spPr>
        <p:txBody>
          <a:bodyPr/>
          <a:lstStyle/>
          <a:p>
            <a:pPr marL="342900" indent="-34290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It is defined as the physical medium through which the signals are transmitted. It is also known as Bounded media.</a:t>
            </a:r>
          </a:p>
          <a:p>
            <a:pPr marL="342900" indent="-342900" algn="just">
              <a:buFont typeface="Arial" panose="020B0604020202020204" pitchFamily="34" charset="0"/>
              <a:buChar char="•"/>
            </a:pPr>
            <a:r>
              <a:rPr lang="en-IN" b="0" i="0" dirty="0">
                <a:solidFill>
                  <a:srgbClr val="FF0000"/>
                </a:solidFill>
                <a:effectLst/>
                <a:latin typeface="inter-regular"/>
              </a:rPr>
              <a:t>Types Of Guided media:</a:t>
            </a:r>
          </a:p>
          <a:p>
            <a:pPr algn="just"/>
            <a:r>
              <a:rPr lang="en-US" dirty="0">
                <a:solidFill>
                  <a:srgbClr val="002060"/>
                </a:solidFill>
                <a:latin typeface="Times New Roman" panose="02020603050405020304" pitchFamily="18" charset="0"/>
                <a:cs typeface="Times New Roman" panose="02020603050405020304" pitchFamily="18" charset="0"/>
              </a:rPr>
              <a:t>   1. </a:t>
            </a:r>
            <a:r>
              <a:rPr lang="en-US" b="0" i="0" dirty="0">
                <a:solidFill>
                  <a:srgbClr val="002060"/>
                </a:solidFill>
                <a:effectLst/>
                <a:latin typeface="Times New Roman" panose="02020603050405020304" pitchFamily="18" charset="0"/>
                <a:cs typeface="Times New Roman" panose="02020603050405020304" pitchFamily="18" charset="0"/>
              </a:rPr>
              <a:t>Twisted pair</a:t>
            </a:r>
            <a:r>
              <a:rPr lang="en-IN" dirty="0">
                <a:solidFill>
                  <a:srgbClr val="002060"/>
                </a:solidFill>
                <a:latin typeface="inter-regular"/>
                <a:cs typeface="Times New Roman" panose="02020603050405020304" pitchFamily="18" charset="0"/>
              </a:rPr>
              <a:t> cable:</a:t>
            </a:r>
            <a:endParaRPr lang="en-US" b="0" i="0" dirty="0">
              <a:solidFill>
                <a:srgbClr val="00206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Twisted pair is a physical media made up of a pair of cables twisted with each other. A twisted pair cable is cheap as compared to other transmission media. Installation of the twisted pair cable is easy, and it is a lightweight cable. The frequency range for twisted pair cable is from 0 to 3.5KHz.</a:t>
            </a:r>
          </a:p>
          <a:p>
            <a:pPr marL="342900" indent="-34290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A twisted pair consists of two insulated copper wires arranged in a regular spiral pattern.</a:t>
            </a:r>
          </a:p>
          <a:p>
            <a:pPr marL="342900" indent="-342900"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The degree of reduction in noise interference is determined by the number of turns per foot. Increasing the number of turns per foot decreases noise interference.</a:t>
            </a:r>
          </a:p>
          <a:p>
            <a:pPr algn="just"/>
            <a:endParaRPr lang="en-US" b="0" i="0" dirty="0">
              <a:solidFill>
                <a:srgbClr val="333333"/>
              </a:solidFill>
              <a:effectLst/>
              <a:latin typeface="inter-regular"/>
            </a:endParaRPr>
          </a:p>
          <a:p>
            <a:r>
              <a:rPr lang="en-US" dirty="0"/>
              <a:t/>
            </a:r>
            <a:br>
              <a:rPr lang="en-US" dirty="0"/>
            </a:br>
            <a:endParaRPr lang="en-IN" dirty="0"/>
          </a:p>
        </p:txBody>
      </p:sp>
    </p:spTree>
    <p:extLst>
      <p:ext uri="{BB962C8B-B14F-4D97-AF65-F5344CB8AC3E}">
        <p14:creationId xmlns:p14="http://schemas.microsoft.com/office/powerpoint/2010/main" xmlns="" val="176618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B1513C0-A55D-4C6E-92D1-BCF60AC3925D}"/>
              </a:ext>
            </a:extLst>
          </p:cNvPr>
          <p:cNvPicPr>
            <a:picLocks noChangeAspect="1"/>
          </p:cNvPicPr>
          <p:nvPr/>
        </p:nvPicPr>
        <p:blipFill>
          <a:blip r:embed="rId2"/>
          <a:stretch>
            <a:fillRect/>
          </a:stretch>
        </p:blipFill>
        <p:spPr>
          <a:xfrm>
            <a:off x="304800" y="609600"/>
            <a:ext cx="8686800" cy="5486400"/>
          </a:xfrm>
          <a:prstGeom prst="rect">
            <a:avLst/>
          </a:prstGeom>
        </p:spPr>
      </p:pic>
    </p:spTree>
    <p:extLst>
      <p:ext uri="{BB962C8B-B14F-4D97-AF65-F5344CB8AC3E}">
        <p14:creationId xmlns:p14="http://schemas.microsoft.com/office/powerpoint/2010/main" xmlns="" val="12958486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19531" y="327101"/>
            <a:ext cx="3100070" cy="454025"/>
          </a:xfrm>
          <a:prstGeom prst="rect">
            <a:avLst/>
          </a:prstGeom>
        </p:spPr>
        <p:txBody>
          <a:bodyPr vert="horz" wrap="square" lIns="0" tIns="13970" rIns="0" bIns="0" rtlCol="0">
            <a:spAutoFit/>
          </a:bodyPr>
          <a:lstStyle/>
          <a:p>
            <a:pPr marL="12700">
              <a:lnSpc>
                <a:spcPct val="100000"/>
              </a:lnSpc>
              <a:spcBef>
                <a:spcPts val="110"/>
              </a:spcBef>
            </a:pPr>
            <a:r>
              <a:rPr sz="2800" spc="-10" dirty="0">
                <a:solidFill>
                  <a:srgbClr val="333399"/>
                </a:solidFill>
                <a:latin typeface="Times New Roman"/>
                <a:cs typeface="Times New Roman"/>
              </a:rPr>
              <a:t>1.Twisted-pair</a:t>
            </a:r>
            <a:r>
              <a:rPr sz="2800" spc="-200" dirty="0">
                <a:solidFill>
                  <a:srgbClr val="333399"/>
                </a:solidFill>
                <a:latin typeface="Times New Roman"/>
                <a:cs typeface="Times New Roman"/>
              </a:rPr>
              <a:t> </a:t>
            </a:r>
            <a:r>
              <a:rPr sz="2800" spc="5" dirty="0">
                <a:solidFill>
                  <a:srgbClr val="333399"/>
                </a:solidFill>
                <a:latin typeface="Times New Roman"/>
                <a:cs typeface="Times New Roman"/>
              </a:rPr>
              <a:t>cable</a:t>
            </a:r>
            <a:endParaRPr sz="2800">
              <a:latin typeface="Times New Roman"/>
              <a:cs typeface="Times New Roman"/>
            </a:endParaRPr>
          </a:p>
        </p:txBody>
      </p:sp>
      <p:sp>
        <p:nvSpPr>
          <p:cNvPr id="5" name="object 5"/>
          <p:cNvSpPr txBox="1"/>
          <p:nvPr/>
        </p:nvSpPr>
        <p:spPr>
          <a:xfrm>
            <a:off x="402742" y="978894"/>
            <a:ext cx="8054340" cy="1882139"/>
          </a:xfrm>
          <a:prstGeom prst="rect">
            <a:avLst/>
          </a:prstGeom>
        </p:spPr>
        <p:txBody>
          <a:bodyPr vert="horz" wrap="square" lIns="0" tIns="12065" rIns="0" bIns="0" rtlCol="0">
            <a:spAutoFit/>
          </a:bodyPr>
          <a:lstStyle/>
          <a:p>
            <a:pPr marL="356870" marR="8890" indent="-344805">
              <a:lnSpc>
                <a:spcPct val="114999"/>
              </a:lnSpc>
              <a:spcBef>
                <a:spcPts val="95"/>
              </a:spcBef>
              <a:buFont typeface="Arial"/>
              <a:buChar char="•"/>
              <a:tabLst>
                <a:tab pos="356870" algn="l"/>
                <a:tab pos="357505" algn="l"/>
              </a:tabLst>
            </a:pPr>
            <a:r>
              <a:rPr sz="2400" spc="-5" dirty="0">
                <a:latin typeface="Times New Roman"/>
                <a:cs typeface="Times New Roman"/>
              </a:rPr>
              <a:t>A twisted pair consists </a:t>
            </a:r>
            <a:r>
              <a:rPr sz="2400" dirty="0">
                <a:latin typeface="Times New Roman"/>
                <a:cs typeface="Times New Roman"/>
              </a:rPr>
              <a:t>of </a:t>
            </a:r>
            <a:r>
              <a:rPr sz="2400" spc="-5" dirty="0">
                <a:latin typeface="Times New Roman"/>
                <a:cs typeface="Times New Roman"/>
              </a:rPr>
              <a:t>two conductors </a:t>
            </a:r>
            <a:r>
              <a:rPr sz="2400" spc="5" dirty="0">
                <a:latin typeface="Times New Roman"/>
                <a:cs typeface="Times New Roman"/>
              </a:rPr>
              <a:t>(normally </a:t>
            </a:r>
            <a:r>
              <a:rPr sz="2400" spc="-5" dirty="0">
                <a:latin typeface="Times New Roman"/>
                <a:cs typeface="Times New Roman"/>
              </a:rPr>
              <a:t>copper),  </a:t>
            </a:r>
            <a:r>
              <a:rPr sz="2400" spc="-10" dirty="0">
                <a:latin typeface="Times New Roman"/>
                <a:cs typeface="Times New Roman"/>
              </a:rPr>
              <a:t>each </a:t>
            </a:r>
            <a:r>
              <a:rPr sz="2400" dirty="0">
                <a:latin typeface="Times New Roman"/>
                <a:cs typeface="Times New Roman"/>
              </a:rPr>
              <a:t>with its </a:t>
            </a:r>
            <a:r>
              <a:rPr sz="2400" spc="-5" dirty="0">
                <a:latin typeface="Times New Roman"/>
                <a:cs typeface="Times New Roman"/>
              </a:rPr>
              <a:t>own </a:t>
            </a:r>
            <a:r>
              <a:rPr sz="2400" dirty="0">
                <a:latin typeface="Times New Roman"/>
                <a:cs typeface="Times New Roman"/>
              </a:rPr>
              <a:t>plastic insulation, twisted</a:t>
            </a:r>
            <a:r>
              <a:rPr sz="2400" spc="-65" dirty="0">
                <a:latin typeface="Times New Roman"/>
                <a:cs typeface="Times New Roman"/>
              </a:rPr>
              <a:t> </a:t>
            </a:r>
            <a:r>
              <a:rPr sz="2400" spc="-25" dirty="0">
                <a:latin typeface="Times New Roman"/>
                <a:cs typeface="Times New Roman"/>
              </a:rPr>
              <a:t>together.</a:t>
            </a:r>
            <a:endParaRPr sz="2400" dirty="0">
              <a:latin typeface="Times New Roman"/>
              <a:cs typeface="Times New Roman"/>
            </a:endParaRPr>
          </a:p>
          <a:p>
            <a:pPr marL="356870" indent="-344805">
              <a:lnSpc>
                <a:spcPct val="100000"/>
              </a:lnSpc>
              <a:spcBef>
                <a:spcPts val="1805"/>
              </a:spcBef>
              <a:buFont typeface="Arial"/>
              <a:buChar char="•"/>
              <a:tabLst>
                <a:tab pos="356870" algn="l"/>
                <a:tab pos="357505" algn="l"/>
              </a:tabLst>
            </a:pPr>
            <a:r>
              <a:rPr sz="2400" dirty="0">
                <a:latin typeface="Times New Roman"/>
                <a:cs typeface="Times New Roman"/>
              </a:rPr>
              <a:t>One</a:t>
            </a:r>
            <a:r>
              <a:rPr sz="2400" spc="245" dirty="0">
                <a:latin typeface="Times New Roman"/>
                <a:cs typeface="Times New Roman"/>
              </a:rPr>
              <a:t> </a:t>
            </a:r>
            <a:r>
              <a:rPr sz="2400" spc="-5" dirty="0">
                <a:latin typeface="Times New Roman"/>
                <a:cs typeface="Times New Roman"/>
              </a:rPr>
              <a:t>of</a:t>
            </a:r>
            <a:r>
              <a:rPr sz="2400" spc="280" dirty="0">
                <a:latin typeface="Times New Roman"/>
                <a:cs typeface="Times New Roman"/>
              </a:rPr>
              <a:t> </a:t>
            </a:r>
            <a:r>
              <a:rPr sz="2400" dirty="0">
                <a:latin typeface="Times New Roman"/>
                <a:cs typeface="Times New Roman"/>
              </a:rPr>
              <a:t>the</a:t>
            </a:r>
            <a:r>
              <a:rPr sz="2400" spc="254" dirty="0">
                <a:latin typeface="Times New Roman"/>
                <a:cs typeface="Times New Roman"/>
              </a:rPr>
              <a:t> </a:t>
            </a:r>
            <a:r>
              <a:rPr sz="2400" spc="-5" dirty="0">
                <a:latin typeface="Times New Roman"/>
                <a:cs typeface="Times New Roman"/>
              </a:rPr>
              <a:t>wires</a:t>
            </a:r>
            <a:r>
              <a:rPr sz="2400" spc="290" dirty="0">
                <a:latin typeface="Times New Roman"/>
                <a:cs typeface="Times New Roman"/>
              </a:rPr>
              <a:t> </a:t>
            </a:r>
            <a:r>
              <a:rPr sz="2400" dirty="0">
                <a:latin typeface="Times New Roman"/>
                <a:cs typeface="Times New Roman"/>
              </a:rPr>
              <a:t>is</a:t>
            </a:r>
            <a:r>
              <a:rPr sz="2400" spc="265" dirty="0">
                <a:latin typeface="Times New Roman"/>
                <a:cs typeface="Times New Roman"/>
              </a:rPr>
              <a:t> </a:t>
            </a:r>
            <a:r>
              <a:rPr sz="2400" spc="-5" dirty="0">
                <a:latin typeface="Times New Roman"/>
                <a:cs typeface="Times New Roman"/>
              </a:rPr>
              <a:t>used</a:t>
            </a:r>
            <a:r>
              <a:rPr sz="2400" spc="285" dirty="0">
                <a:latin typeface="Times New Roman"/>
                <a:cs typeface="Times New Roman"/>
              </a:rPr>
              <a:t> </a:t>
            </a:r>
            <a:r>
              <a:rPr sz="2400" dirty="0">
                <a:latin typeface="Times New Roman"/>
                <a:cs typeface="Times New Roman"/>
              </a:rPr>
              <a:t>to</a:t>
            </a:r>
            <a:r>
              <a:rPr sz="2400" spc="260" dirty="0">
                <a:latin typeface="Times New Roman"/>
                <a:cs typeface="Times New Roman"/>
              </a:rPr>
              <a:t> </a:t>
            </a:r>
            <a:r>
              <a:rPr sz="2400" dirty="0">
                <a:latin typeface="Times New Roman"/>
                <a:cs typeface="Times New Roman"/>
              </a:rPr>
              <a:t>carry</a:t>
            </a:r>
            <a:r>
              <a:rPr sz="2400" spc="229" dirty="0">
                <a:latin typeface="Times New Roman"/>
                <a:cs typeface="Times New Roman"/>
              </a:rPr>
              <a:t> </a:t>
            </a:r>
            <a:r>
              <a:rPr sz="2400" spc="-5" dirty="0">
                <a:latin typeface="Times New Roman"/>
                <a:cs typeface="Times New Roman"/>
              </a:rPr>
              <a:t>signals</a:t>
            </a:r>
            <a:r>
              <a:rPr sz="2400" spc="275" dirty="0">
                <a:latin typeface="Times New Roman"/>
                <a:cs typeface="Times New Roman"/>
              </a:rPr>
              <a:t> </a:t>
            </a:r>
            <a:r>
              <a:rPr sz="2400" dirty="0">
                <a:latin typeface="Times New Roman"/>
                <a:cs typeface="Times New Roman"/>
              </a:rPr>
              <a:t>to</a:t>
            </a:r>
            <a:r>
              <a:rPr sz="2400" spc="265" dirty="0">
                <a:latin typeface="Times New Roman"/>
                <a:cs typeface="Times New Roman"/>
              </a:rPr>
              <a:t> </a:t>
            </a:r>
            <a:r>
              <a:rPr sz="2400" dirty="0">
                <a:latin typeface="Times New Roman"/>
                <a:cs typeface="Times New Roman"/>
              </a:rPr>
              <a:t>the</a:t>
            </a:r>
            <a:r>
              <a:rPr sz="2400" spc="254" dirty="0">
                <a:latin typeface="Times New Roman"/>
                <a:cs typeface="Times New Roman"/>
              </a:rPr>
              <a:t> </a:t>
            </a:r>
            <a:r>
              <a:rPr sz="2400" spc="-15" dirty="0">
                <a:latin typeface="Times New Roman"/>
                <a:cs typeface="Times New Roman"/>
              </a:rPr>
              <a:t>receiver,</a:t>
            </a:r>
            <a:r>
              <a:rPr sz="2400" spc="290" dirty="0">
                <a:latin typeface="Times New Roman"/>
                <a:cs typeface="Times New Roman"/>
              </a:rPr>
              <a:t> </a:t>
            </a:r>
            <a:r>
              <a:rPr sz="2400" spc="-5" dirty="0">
                <a:latin typeface="Times New Roman"/>
                <a:cs typeface="Times New Roman"/>
              </a:rPr>
              <a:t>and</a:t>
            </a:r>
            <a:endParaRPr sz="2400" dirty="0">
              <a:latin typeface="Times New Roman"/>
              <a:cs typeface="Times New Roman"/>
            </a:endParaRPr>
          </a:p>
          <a:p>
            <a:pPr marL="356870">
              <a:lnSpc>
                <a:spcPct val="100000"/>
              </a:lnSpc>
              <a:spcBef>
                <a:spcPts val="434"/>
              </a:spcBef>
            </a:pPr>
            <a:r>
              <a:rPr sz="2400" dirty="0">
                <a:latin typeface="Times New Roman"/>
                <a:cs typeface="Times New Roman"/>
              </a:rPr>
              <a:t>the other is </a:t>
            </a:r>
            <a:r>
              <a:rPr sz="2400" spc="-5" dirty="0">
                <a:latin typeface="Times New Roman"/>
                <a:cs typeface="Times New Roman"/>
              </a:rPr>
              <a:t>used </a:t>
            </a:r>
            <a:r>
              <a:rPr sz="2400" dirty="0">
                <a:latin typeface="Times New Roman"/>
                <a:cs typeface="Times New Roman"/>
              </a:rPr>
              <a:t>only </a:t>
            </a:r>
            <a:r>
              <a:rPr sz="2400" spc="-10" dirty="0">
                <a:latin typeface="Times New Roman"/>
                <a:cs typeface="Times New Roman"/>
              </a:rPr>
              <a:t>as </a:t>
            </a:r>
            <a:r>
              <a:rPr sz="2400" dirty="0">
                <a:latin typeface="Times New Roman"/>
                <a:cs typeface="Times New Roman"/>
              </a:rPr>
              <a:t>a </a:t>
            </a:r>
            <a:r>
              <a:rPr sz="2400" spc="-5" dirty="0">
                <a:latin typeface="Times New Roman"/>
                <a:cs typeface="Times New Roman"/>
              </a:rPr>
              <a:t>ground</a:t>
            </a:r>
            <a:r>
              <a:rPr sz="2400" spc="20" dirty="0">
                <a:latin typeface="Times New Roman"/>
                <a:cs typeface="Times New Roman"/>
              </a:rPr>
              <a:t> </a:t>
            </a:r>
            <a:r>
              <a:rPr sz="2400" spc="-10" dirty="0">
                <a:latin typeface="Times New Roman"/>
                <a:cs typeface="Times New Roman"/>
              </a:rPr>
              <a:t>reference.</a:t>
            </a:r>
            <a:endParaRPr sz="2400" dirty="0">
              <a:latin typeface="Times New Roman"/>
              <a:cs typeface="Times New Roman"/>
            </a:endParaRPr>
          </a:p>
        </p:txBody>
      </p:sp>
      <p:sp>
        <p:nvSpPr>
          <p:cNvPr id="6" name="object 6"/>
          <p:cNvSpPr/>
          <p:nvPr/>
        </p:nvSpPr>
        <p:spPr>
          <a:xfrm>
            <a:off x="935736" y="3264408"/>
            <a:ext cx="6982967" cy="100888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672132" y="4577283"/>
            <a:ext cx="5732259" cy="186789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981455"/>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715772" y="1260094"/>
            <a:ext cx="1650364"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Advantages:</a:t>
            </a:r>
            <a:endParaRPr sz="2400">
              <a:latin typeface="Times New Roman"/>
              <a:cs typeface="Times New Roman"/>
            </a:endParaRPr>
          </a:p>
        </p:txBody>
      </p:sp>
      <p:sp>
        <p:nvSpPr>
          <p:cNvPr id="5" name="object 5"/>
          <p:cNvSpPr txBox="1"/>
          <p:nvPr/>
        </p:nvSpPr>
        <p:spPr>
          <a:xfrm>
            <a:off x="715772" y="1808429"/>
            <a:ext cx="2400300" cy="697865"/>
          </a:xfrm>
          <a:prstGeom prst="rect">
            <a:avLst/>
          </a:prstGeom>
        </p:spPr>
        <p:txBody>
          <a:bodyPr vert="horz" wrap="square" lIns="0" tIns="13970" rIns="0" bIns="0" rtlCol="0">
            <a:spAutoFit/>
          </a:bodyPr>
          <a:lstStyle/>
          <a:p>
            <a:pPr marL="356870" indent="-344805">
              <a:lnSpc>
                <a:spcPct val="100000"/>
              </a:lnSpc>
              <a:spcBef>
                <a:spcPts val="110"/>
              </a:spcBef>
              <a:buFont typeface="Arial"/>
              <a:buChar char="•"/>
              <a:tabLst>
                <a:tab pos="356870" algn="l"/>
                <a:tab pos="357505" algn="l"/>
              </a:tabLst>
            </a:pPr>
            <a:r>
              <a:rPr sz="2200" dirty="0">
                <a:latin typeface="Times New Roman"/>
                <a:cs typeface="Times New Roman"/>
              </a:rPr>
              <a:t>Cheap</a:t>
            </a:r>
            <a:endParaRPr sz="2200">
              <a:latin typeface="Times New Roman"/>
              <a:cs typeface="Times New Roman"/>
            </a:endParaRPr>
          </a:p>
          <a:p>
            <a:pPr marL="356870" indent="-344805">
              <a:lnSpc>
                <a:spcPct val="100000"/>
              </a:lnSpc>
              <a:buFont typeface="Arial"/>
              <a:buChar char="•"/>
              <a:tabLst>
                <a:tab pos="356870" algn="l"/>
                <a:tab pos="357505" algn="l"/>
              </a:tabLst>
            </a:pPr>
            <a:r>
              <a:rPr sz="2200" dirty="0">
                <a:latin typeface="Times New Roman"/>
                <a:cs typeface="Times New Roman"/>
              </a:rPr>
              <a:t>Easy </a:t>
            </a:r>
            <a:r>
              <a:rPr sz="2200" spc="5" dirty="0">
                <a:latin typeface="Times New Roman"/>
                <a:cs typeface="Times New Roman"/>
              </a:rPr>
              <a:t>to </a:t>
            </a:r>
            <a:r>
              <a:rPr sz="2200" dirty="0">
                <a:latin typeface="Times New Roman"/>
                <a:cs typeface="Times New Roman"/>
              </a:rPr>
              <a:t>work</a:t>
            </a:r>
            <a:r>
              <a:rPr sz="2200" spc="-229" dirty="0">
                <a:latin typeface="Times New Roman"/>
                <a:cs typeface="Times New Roman"/>
              </a:rPr>
              <a:t> </a:t>
            </a:r>
            <a:r>
              <a:rPr sz="2200" dirty="0">
                <a:latin typeface="Times New Roman"/>
                <a:cs typeface="Times New Roman"/>
              </a:rPr>
              <a:t>with</a:t>
            </a:r>
            <a:endParaRPr sz="2200">
              <a:latin typeface="Times New Roman"/>
              <a:cs typeface="Times New Roman"/>
            </a:endParaRPr>
          </a:p>
        </p:txBody>
      </p:sp>
      <p:sp>
        <p:nvSpPr>
          <p:cNvPr id="6" name="object 6"/>
          <p:cNvSpPr txBox="1"/>
          <p:nvPr/>
        </p:nvSpPr>
        <p:spPr>
          <a:xfrm>
            <a:off x="715772" y="2815208"/>
            <a:ext cx="1840864" cy="361950"/>
          </a:xfrm>
          <a:prstGeom prst="rect">
            <a:avLst/>
          </a:prstGeom>
        </p:spPr>
        <p:txBody>
          <a:bodyPr vert="horz" wrap="square" lIns="0" tIns="13335" rIns="0" bIns="0" rtlCol="0">
            <a:spAutoFit/>
          </a:bodyPr>
          <a:lstStyle/>
          <a:p>
            <a:pPr marL="12700">
              <a:lnSpc>
                <a:spcPct val="100000"/>
              </a:lnSpc>
              <a:spcBef>
                <a:spcPts val="105"/>
              </a:spcBef>
            </a:pPr>
            <a:r>
              <a:rPr sz="2200" b="1" spc="-5" dirty="0">
                <a:latin typeface="Times New Roman"/>
                <a:cs typeface="Times New Roman"/>
              </a:rPr>
              <a:t>Disadvantages:</a:t>
            </a:r>
            <a:endParaRPr sz="2200">
              <a:latin typeface="Times New Roman"/>
              <a:cs typeface="Times New Roman"/>
            </a:endParaRPr>
          </a:p>
        </p:txBody>
      </p:sp>
      <p:sp>
        <p:nvSpPr>
          <p:cNvPr id="7" name="object 7"/>
          <p:cNvSpPr txBox="1"/>
          <p:nvPr/>
        </p:nvSpPr>
        <p:spPr>
          <a:xfrm>
            <a:off x="715772" y="3333750"/>
            <a:ext cx="1906270" cy="697865"/>
          </a:xfrm>
          <a:prstGeom prst="rect">
            <a:avLst/>
          </a:prstGeom>
        </p:spPr>
        <p:txBody>
          <a:bodyPr vert="horz" wrap="square" lIns="0" tIns="13335" rIns="0" bIns="0" rtlCol="0">
            <a:spAutoFit/>
          </a:bodyPr>
          <a:lstStyle/>
          <a:p>
            <a:pPr marL="356870" indent="-344805">
              <a:lnSpc>
                <a:spcPct val="100000"/>
              </a:lnSpc>
              <a:spcBef>
                <a:spcPts val="105"/>
              </a:spcBef>
              <a:buFont typeface="Arial"/>
              <a:buChar char="•"/>
              <a:tabLst>
                <a:tab pos="356870" algn="l"/>
                <a:tab pos="357505" algn="l"/>
              </a:tabLst>
            </a:pPr>
            <a:r>
              <a:rPr sz="2200" dirty="0">
                <a:latin typeface="Times New Roman"/>
                <a:cs typeface="Times New Roman"/>
              </a:rPr>
              <a:t>Low </a:t>
            </a:r>
            <a:r>
              <a:rPr sz="2200" spc="5" dirty="0">
                <a:latin typeface="Times New Roman"/>
                <a:cs typeface="Times New Roman"/>
              </a:rPr>
              <a:t>data</a:t>
            </a:r>
            <a:r>
              <a:rPr sz="2200" spc="-145" dirty="0">
                <a:latin typeface="Times New Roman"/>
                <a:cs typeface="Times New Roman"/>
              </a:rPr>
              <a:t> </a:t>
            </a:r>
            <a:r>
              <a:rPr sz="2200" spc="5" dirty="0">
                <a:latin typeface="Times New Roman"/>
                <a:cs typeface="Times New Roman"/>
              </a:rPr>
              <a:t>rate</a:t>
            </a:r>
            <a:endParaRPr sz="2200">
              <a:latin typeface="Times New Roman"/>
              <a:cs typeface="Times New Roman"/>
            </a:endParaRPr>
          </a:p>
          <a:p>
            <a:pPr marL="356870" indent="-344805">
              <a:lnSpc>
                <a:spcPct val="100000"/>
              </a:lnSpc>
              <a:buFont typeface="Arial"/>
              <a:buChar char="•"/>
              <a:tabLst>
                <a:tab pos="356870" algn="l"/>
                <a:tab pos="357505" algn="l"/>
              </a:tabLst>
            </a:pPr>
            <a:r>
              <a:rPr sz="2200" dirty="0">
                <a:latin typeface="Times New Roman"/>
                <a:cs typeface="Times New Roman"/>
              </a:rPr>
              <a:t>Short</a:t>
            </a:r>
            <a:r>
              <a:rPr sz="2200" spc="-80" dirty="0">
                <a:latin typeface="Times New Roman"/>
                <a:cs typeface="Times New Roman"/>
              </a:rPr>
              <a:t> </a:t>
            </a:r>
            <a:r>
              <a:rPr sz="2200" dirty="0">
                <a:latin typeface="Times New Roman"/>
                <a:cs typeface="Times New Roman"/>
              </a:rPr>
              <a:t>range</a:t>
            </a:r>
            <a:endParaRPr sz="2200">
              <a:latin typeface="Times New Roman"/>
              <a:cs typeface="Times New Roman"/>
            </a:endParaRPr>
          </a:p>
        </p:txBody>
      </p:sp>
      <p:sp>
        <p:nvSpPr>
          <p:cNvPr id="8" name="object 8"/>
          <p:cNvSpPr txBox="1"/>
          <p:nvPr/>
        </p:nvSpPr>
        <p:spPr>
          <a:xfrm>
            <a:off x="4408678" y="1185164"/>
            <a:ext cx="4026535" cy="2947670"/>
          </a:xfrm>
          <a:prstGeom prst="rect">
            <a:avLst/>
          </a:prstGeom>
        </p:spPr>
        <p:txBody>
          <a:bodyPr vert="horz" wrap="square" lIns="0" tIns="12700" rIns="0" bIns="0" rtlCol="0">
            <a:spAutoFit/>
          </a:bodyPr>
          <a:lstStyle/>
          <a:p>
            <a:pPr marL="12700">
              <a:lnSpc>
                <a:spcPct val="100000"/>
              </a:lnSpc>
              <a:spcBef>
                <a:spcPts val="100"/>
              </a:spcBef>
            </a:pPr>
            <a:r>
              <a:rPr sz="2400" b="1" dirty="0">
                <a:latin typeface="Times New Roman"/>
                <a:cs typeface="Times New Roman"/>
              </a:rPr>
              <a:t>Applications</a:t>
            </a:r>
            <a:endParaRPr sz="2400">
              <a:latin typeface="Times New Roman"/>
              <a:cs typeface="Times New Roman"/>
            </a:endParaRPr>
          </a:p>
          <a:p>
            <a:pPr marL="357505" indent="-344805">
              <a:lnSpc>
                <a:spcPct val="100000"/>
              </a:lnSpc>
              <a:spcBef>
                <a:spcPts val="1640"/>
              </a:spcBef>
              <a:buFont typeface="Arial"/>
              <a:buChar char="•"/>
              <a:tabLst>
                <a:tab pos="356870" algn="l"/>
                <a:tab pos="357505" algn="l"/>
              </a:tabLst>
            </a:pPr>
            <a:r>
              <a:rPr sz="2200" spc="-55" dirty="0">
                <a:latin typeface="Times New Roman"/>
                <a:cs typeface="Times New Roman"/>
              </a:rPr>
              <a:t>Very </a:t>
            </a:r>
            <a:r>
              <a:rPr sz="2200" spc="-10" dirty="0">
                <a:latin typeface="Times New Roman"/>
                <a:cs typeface="Times New Roman"/>
              </a:rPr>
              <a:t>common</a:t>
            </a:r>
            <a:r>
              <a:rPr sz="2200" spc="40" dirty="0">
                <a:latin typeface="Times New Roman"/>
                <a:cs typeface="Times New Roman"/>
              </a:rPr>
              <a:t> </a:t>
            </a:r>
            <a:r>
              <a:rPr sz="2200" spc="-5" dirty="0">
                <a:latin typeface="Times New Roman"/>
                <a:cs typeface="Times New Roman"/>
              </a:rPr>
              <a:t>medium</a:t>
            </a:r>
            <a:endParaRPr sz="2200">
              <a:latin typeface="Times New Roman"/>
              <a:cs typeface="Times New Roman"/>
            </a:endParaRPr>
          </a:p>
          <a:p>
            <a:pPr>
              <a:lnSpc>
                <a:spcPct val="100000"/>
              </a:lnSpc>
              <a:spcBef>
                <a:spcPts val="50"/>
              </a:spcBef>
              <a:buFont typeface="Arial"/>
              <a:buChar char="•"/>
            </a:pPr>
            <a:endParaRPr sz="2250">
              <a:latin typeface="Times New Roman"/>
              <a:cs typeface="Times New Roman"/>
            </a:endParaRPr>
          </a:p>
          <a:p>
            <a:pPr marL="357505" indent="-344805">
              <a:lnSpc>
                <a:spcPct val="100000"/>
              </a:lnSpc>
              <a:spcBef>
                <a:spcPts val="5"/>
              </a:spcBef>
              <a:buFont typeface="Arial"/>
              <a:buChar char="•"/>
              <a:tabLst>
                <a:tab pos="356870" algn="l"/>
                <a:tab pos="357505" algn="l"/>
              </a:tabLst>
            </a:pPr>
            <a:r>
              <a:rPr sz="2200" dirty="0">
                <a:latin typeface="Times New Roman"/>
                <a:cs typeface="Times New Roman"/>
              </a:rPr>
              <a:t>Can be use </a:t>
            </a:r>
            <a:r>
              <a:rPr sz="2200" spc="5" dirty="0">
                <a:latin typeface="Times New Roman"/>
                <a:cs typeface="Times New Roman"/>
              </a:rPr>
              <a:t>in telephone</a:t>
            </a:r>
            <a:r>
              <a:rPr sz="2200" spc="-190" dirty="0">
                <a:latin typeface="Times New Roman"/>
                <a:cs typeface="Times New Roman"/>
              </a:rPr>
              <a:t> </a:t>
            </a:r>
            <a:r>
              <a:rPr sz="2200" dirty="0">
                <a:latin typeface="Times New Roman"/>
                <a:cs typeface="Times New Roman"/>
              </a:rPr>
              <a:t>network</a:t>
            </a:r>
            <a:endParaRPr sz="2200">
              <a:latin typeface="Times New Roman"/>
              <a:cs typeface="Times New Roman"/>
            </a:endParaRPr>
          </a:p>
          <a:p>
            <a:pPr>
              <a:lnSpc>
                <a:spcPct val="100000"/>
              </a:lnSpc>
              <a:spcBef>
                <a:spcPts val="55"/>
              </a:spcBef>
              <a:buFont typeface="Arial"/>
              <a:buChar char="•"/>
            </a:pPr>
            <a:endParaRPr sz="2250">
              <a:latin typeface="Times New Roman"/>
              <a:cs typeface="Times New Roman"/>
            </a:endParaRPr>
          </a:p>
          <a:p>
            <a:pPr marL="357505" indent="-344805">
              <a:lnSpc>
                <a:spcPct val="100000"/>
              </a:lnSpc>
              <a:buFont typeface="Arial"/>
              <a:buChar char="•"/>
              <a:tabLst>
                <a:tab pos="356870" algn="l"/>
                <a:tab pos="357505" algn="l"/>
              </a:tabLst>
            </a:pPr>
            <a:r>
              <a:rPr sz="2200" dirty="0">
                <a:latin typeface="Times New Roman"/>
                <a:cs typeface="Times New Roman"/>
              </a:rPr>
              <a:t>Connection </a:t>
            </a:r>
            <a:r>
              <a:rPr sz="2200" spc="-10" dirty="0">
                <a:latin typeface="Times New Roman"/>
                <a:cs typeface="Times New Roman"/>
              </a:rPr>
              <a:t>Within </a:t>
            </a:r>
            <a:r>
              <a:rPr sz="2200" spc="5" dirty="0">
                <a:latin typeface="Times New Roman"/>
                <a:cs typeface="Times New Roman"/>
              </a:rPr>
              <a:t>the</a:t>
            </a:r>
            <a:r>
              <a:rPr sz="2200" spc="-190" dirty="0">
                <a:latin typeface="Times New Roman"/>
                <a:cs typeface="Times New Roman"/>
              </a:rPr>
              <a:t> </a:t>
            </a:r>
            <a:r>
              <a:rPr sz="2200" dirty="0">
                <a:latin typeface="Times New Roman"/>
                <a:cs typeface="Times New Roman"/>
              </a:rPr>
              <a:t>buildings</a:t>
            </a:r>
            <a:endParaRPr sz="2200">
              <a:latin typeface="Times New Roman"/>
              <a:cs typeface="Times New Roman"/>
            </a:endParaRPr>
          </a:p>
          <a:p>
            <a:pPr>
              <a:lnSpc>
                <a:spcPct val="100000"/>
              </a:lnSpc>
              <a:spcBef>
                <a:spcPts val="55"/>
              </a:spcBef>
              <a:buFont typeface="Arial"/>
              <a:buChar char="•"/>
            </a:pPr>
            <a:endParaRPr sz="2250">
              <a:latin typeface="Times New Roman"/>
              <a:cs typeface="Times New Roman"/>
            </a:endParaRPr>
          </a:p>
          <a:p>
            <a:pPr marL="357505" indent="-344805">
              <a:lnSpc>
                <a:spcPct val="100000"/>
              </a:lnSpc>
              <a:buFont typeface="Arial"/>
              <a:buChar char="•"/>
              <a:tabLst>
                <a:tab pos="356870" algn="l"/>
                <a:tab pos="357505" algn="l"/>
              </a:tabLst>
            </a:pPr>
            <a:r>
              <a:rPr sz="2200" dirty="0">
                <a:latin typeface="Times New Roman"/>
                <a:cs typeface="Times New Roman"/>
              </a:rPr>
              <a:t>For </a:t>
            </a:r>
            <a:r>
              <a:rPr sz="2200" spc="5" dirty="0">
                <a:latin typeface="Times New Roman"/>
                <a:cs typeface="Times New Roman"/>
              </a:rPr>
              <a:t>local area </a:t>
            </a:r>
            <a:r>
              <a:rPr sz="2200" dirty="0">
                <a:latin typeface="Times New Roman"/>
                <a:cs typeface="Times New Roman"/>
              </a:rPr>
              <a:t>networks</a:t>
            </a:r>
            <a:r>
              <a:rPr sz="2200" spc="-145" dirty="0">
                <a:latin typeface="Times New Roman"/>
                <a:cs typeface="Times New Roman"/>
              </a:rPr>
              <a:t> </a:t>
            </a:r>
            <a:r>
              <a:rPr sz="2200" spc="-5" dirty="0">
                <a:latin typeface="Times New Roman"/>
                <a:cs typeface="Times New Roman"/>
              </a:rPr>
              <a:t>(LAN)</a:t>
            </a:r>
            <a:endParaRPr sz="2200">
              <a:latin typeface="Times New Roman"/>
              <a:cs typeface="Times New Roman"/>
            </a:endParaRPr>
          </a:p>
        </p:txBody>
      </p:sp>
      <p:sp>
        <p:nvSpPr>
          <p:cNvPr id="10" name="object 10"/>
          <p:cNvSpPr txBox="1">
            <a:spLocks noGrp="1"/>
          </p:cNvSpPr>
          <p:nvPr>
            <p:ph type="title"/>
          </p:nvPr>
        </p:nvSpPr>
        <p:spPr>
          <a:xfrm>
            <a:off x="402742" y="333578"/>
            <a:ext cx="4017010" cy="454025"/>
          </a:xfrm>
          <a:prstGeom prst="rect">
            <a:avLst/>
          </a:prstGeom>
        </p:spPr>
        <p:txBody>
          <a:bodyPr vert="horz" wrap="square" lIns="0" tIns="13970" rIns="0" bIns="0" rtlCol="0">
            <a:spAutoFit/>
          </a:bodyPr>
          <a:lstStyle/>
          <a:p>
            <a:pPr marL="12700">
              <a:lnSpc>
                <a:spcPct val="100000"/>
              </a:lnSpc>
              <a:spcBef>
                <a:spcPts val="110"/>
              </a:spcBef>
            </a:pPr>
            <a:r>
              <a:rPr sz="2800" spc="-15" dirty="0">
                <a:solidFill>
                  <a:srgbClr val="333399"/>
                </a:solidFill>
                <a:latin typeface="Times New Roman"/>
                <a:cs typeface="Times New Roman"/>
              </a:rPr>
              <a:t>Twisted-pair</a:t>
            </a:r>
            <a:r>
              <a:rPr sz="2800" spc="-155" dirty="0">
                <a:solidFill>
                  <a:srgbClr val="333399"/>
                </a:solidFill>
                <a:latin typeface="Times New Roman"/>
                <a:cs typeface="Times New Roman"/>
              </a:rPr>
              <a:t> </a:t>
            </a:r>
            <a:r>
              <a:rPr sz="2800" spc="5" dirty="0">
                <a:solidFill>
                  <a:srgbClr val="333399"/>
                </a:solidFill>
                <a:latin typeface="Times New Roman"/>
                <a:cs typeface="Times New Roman"/>
              </a:rPr>
              <a:t>cable(contd.)</a:t>
            </a:r>
            <a:endParaRPr sz="2800" dirty="0">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58839-FF1B-42C0-A8DE-32F43D625131}"/>
              </a:ext>
            </a:extLst>
          </p:cNvPr>
          <p:cNvSpPr>
            <a:spLocks noGrp="1"/>
          </p:cNvSpPr>
          <p:nvPr>
            <p:ph type="title"/>
          </p:nvPr>
        </p:nvSpPr>
        <p:spPr>
          <a:xfrm>
            <a:off x="535635" y="228600"/>
            <a:ext cx="2207565" cy="636269"/>
          </a:xfrm>
        </p:spPr>
        <p:txBody>
          <a:bodyPr/>
          <a:lstStyle/>
          <a:p>
            <a:r>
              <a:rPr lang="en-US" dirty="0">
                <a:solidFill>
                  <a:srgbClr val="FF0000"/>
                </a:solidFill>
              </a:rPr>
              <a:t>Contd..</a:t>
            </a:r>
            <a:endParaRPr lang="en-IN" dirty="0">
              <a:solidFill>
                <a:srgbClr val="FF0000"/>
              </a:solidFill>
            </a:endParaRPr>
          </a:p>
        </p:txBody>
      </p:sp>
      <p:sp>
        <p:nvSpPr>
          <p:cNvPr id="3" name="Text Placeholder 2">
            <a:extLst>
              <a:ext uri="{FF2B5EF4-FFF2-40B4-BE49-F238E27FC236}">
                <a16:creationId xmlns:a16="http://schemas.microsoft.com/office/drawing/2014/main" xmlns="" id="{E5B5429F-B018-4250-9D8D-47460F5D6290}"/>
              </a:ext>
            </a:extLst>
          </p:cNvPr>
          <p:cNvSpPr>
            <a:spLocks noGrp="1"/>
          </p:cNvSpPr>
          <p:nvPr>
            <p:ph type="body" idx="1"/>
          </p:nvPr>
        </p:nvSpPr>
        <p:spPr>
          <a:xfrm>
            <a:off x="535635" y="1219200"/>
            <a:ext cx="8141334" cy="4217027"/>
          </a:xfrm>
        </p:spPr>
        <p:txBody>
          <a:bodyPr/>
          <a:lstStyle/>
          <a:p>
            <a:endParaRPr lang="en-IN" dirty="0"/>
          </a:p>
        </p:txBody>
      </p:sp>
      <p:pic>
        <p:nvPicPr>
          <p:cNvPr id="5" name="Picture 4">
            <a:extLst>
              <a:ext uri="{FF2B5EF4-FFF2-40B4-BE49-F238E27FC236}">
                <a16:creationId xmlns:a16="http://schemas.microsoft.com/office/drawing/2014/main" xmlns="" id="{B346AC75-EAD2-4D93-B9C4-1D6DF0EC2022}"/>
              </a:ext>
            </a:extLst>
          </p:cNvPr>
          <p:cNvPicPr>
            <a:picLocks noChangeAspect="1"/>
          </p:cNvPicPr>
          <p:nvPr/>
        </p:nvPicPr>
        <p:blipFill>
          <a:blip r:embed="rId2"/>
          <a:stretch>
            <a:fillRect/>
          </a:stretch>
        </p:blipFill>
        <p:spPr>
          <a:xfrm>
            <a:off x="535635" y="1219200"/>
            <a:ext cx="6553199" cy="2971800"/>
          </a:xfrm>
          <a:prstGeom prst="rect">
            <a:avLst/>
          </a:prstGeom>
        </p:spPr>
      </p:pic>
    </p:spTree>
    <p:extLst>
      <p:ext uri="{BB962C8B-B14F-4D97-AF65-F5344CB8AC3E}">
        <p14:creationId xmlns:p14="http://schemas.microsoft.com/office/powerpoint/2010/main" xmlns="" val="2575792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23012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52400" y="844296"/>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402742" y="1076655"/>
            <a:ext cx="7570470" cy="1643380"/>
          </a:xfrm>
          <a:prstGeom prst="rect">
            <a:avLst/>
          </a:prstGeom>
        </p:spPr>
        <p:txBody>
          <a:bodyPr vert="horz" wrap="square" lIns="0" tIns="13970" rIns="0" bIns="0" rtlCol="0">
            <a:spAutoFit/>
          </a:bodyPr>
          <a:lstStyle/>
          <a:p>
            <a:pPr marL="356870" indent="-344805">
              <a:lnSpc>
                <a:spcPct val="100000"/>
              </a:lnSpc>
              <a:spcBef>
                <a:spcPts val="110"/>
              </a:spcBef>
              <a:buFont typeface="Arial"/>
              <a:buChar char="•"/>
              <a:tabLst>
                <a:tab pos="356870" algn="l"/>
                <a:tab pos="357505" algn="l"/>
              </a:tabLst>
            </a:pPr>
            <a:r>
              <a:rPr sz="2200" spc="10" dirty="0">
                <a:latin typeface="Times New Roman"/>
                <a:cs typeface="Times New Roman"/>
              </a:rPr>
              <a:t>The </a:t>
            </a:r>
            <a:r>
              <a:rPr sz="2200" spc="-5" dirty="0">
                <a:latin typeface="Times New Roman"/>
                <a:cs typeface="Times New Roman"/>
              </a:rPr>
              <a:t>most </a:t>
            </a:r>
            <a:r>
              <a:rPr sz="2200" spc="-10" dirty="0">
                <a:latin typeface="Times New Roman"/>
                <a:cs typeface="Times New Roman"/>
              </a:rPr>
              <a:t>common </a:t>
            </a:r>
            <a:r>
              <a:rPr sz="2200" dirty="0">
                <a:latin typeface="Times New Roman"/>
                <a:cs typeface="Times New Roman"/>
              </a:rPr>
              <a:t>twisted-pair </a:t>
            </a:r>
            <a:r>
              <a:rPr sz="2200" spc="5" dirty="0">
                <a:latin typeface="Times New Roman"/>
                <a:cs typeface="Times New Roman"/>
              </a:rPr>
              <a:t>cable </a:t>
            </a:r>
            <a:r>
              <a:rPr sz="2200" dirty="0">
                <a:latin typeface="Times New Roman"/>
                <a:cs typeface="Times New Roman"/>
              </a:rPr>
              <a:t>used </a:t>
            </a:r>
            <a:r>
              <a:rPr sz="2200" spc="5" dirty="0">
                <a:latin typeface="Times New Roman"/>
                <a:cs typeface="Times New Roman"/>
              </a:rPr>
              <a:t>in </a:t>
            </a:r>
            <a:r>
              <a:rPr sz="2200" dirty="0">
                <a:latin typeface="Times New Roman"/>
                <a:cs typeface="Times New Roman"/>
              </a:rPr>
              <a:t>communications</a:t>
            </a:r>
            <a:r>
              <a:rPr sz="2200" spc="-175" dirty="0">
                <a:latin typeface="Times New Roman"/>
                <a:cs typeface="Times New Roman"/>
              </a:rPr>
              <a:t> </a:t>
            </a:r>
            <a:r>
              <a:rPr sz="2200" spc="5" dirty="0">
                <a:latin typeface="Times New Roman"/>
                <a:cs typeface="Times New Roman"/>
              </a:rPr>
              <a:t>is</a:t>
            </a:r>
            <a:endParaRPr sz="2200" dirty="0">
              <a:latin typeface="Times New Roman"/>
              <a:cs typeface="Times New Roman"/>
            </a:endParaRPr>
          </a:p>
          <a:p>
            <a:pPr marL="356870">
              <a:lnSpc>
                <a:spcPct val="100000"/>
              </a:lnSpc>
            </a:pPr>
            <a:r>
              <a:rPr sz="2200" spc="5" dirty="0">
                <a:latin typeface="Times New Roman"/>
                <a:cs typeface="Times New Roman"/>
              </a:rPr>
              <a:t>referred to </a:t>
            </a:r>
            <a:r>
              <a:rPr sz="2200" dirty="0">
                <a:latin typeface="Times New Roman"/>
                <a:cs typeface="Times New Roman"/>
              </a:rPr>
              <a:t>as </a:t>
            </a:r>
            <a:r>
              <a:rPr sz="2200" spc="5" dirty="0">
                <a:latin typeface="Times New Roman"/>
                <a:cs typeface="Times New Roman"/>
              </a:rPr>
              <a:t>unshielded </a:t>
            </a:r>
            <a:r>
              <a:rPr sz="2200" dirty="0">
                <a:latin typeface="Times New Roman"/>
                <a:cs typeface="Times New Roman"/>
              </a:rPr>
              <a:t>twisted-pair</a:t>
            </a:r>
            <a:r>
              <a:rPr sz="2200" spc="-210" dirty="0">
                <a:latin typeface="Times New Roman"/>
                <a:cs typeface="Times New Roman"/>
              </a:rPr>
              <a:t> </a:t>
            </a:r>
            <a:r>
              <a:rPr sz="2200" dirty="0">
                <a:latin typeface="Times New Roman"/>
                <a:cs typeface="Times New Roman"/>
              </a:rPr>
              <a:t>(UTP).</a:t>
            </a:r>
          </a:p>
          <a:p>
            <a:pPr marL="356870" indent="-344805">
              <a:lnSpc>
                <a:spcPct val="100000"/>
              </a:lnSpc>
              <a:spcBef>
                <a:spcPts val="960"/>
              </a:spcBef>
              <a:buFont typeface="Arial"/>
              <a:buChar char="•"/>
              <a:tabLst>
                <a:tab pos="356870" algn="l"/>
                <a:tab pos="357505" algn="l"/>
                <a:tab pos="3206115" algn="l"/>
                <a:tab pos="5538470" algn="l"/>
              </a:tabLst>
            </a:pPr>
            <a:r>
              <a:rPr sz="2200" spc="5" dirty="0">
                <a:latin typeface="Times New Roman"/>
                <a:cs typeface="Times New Roman"/>
              </a:rPr>
              <a:t>Pair </a:t>
            </a:r>
            <a:r>
              <a:rPr sz="2200" dirty="0">
                <a:latin typeface="Times New Roman"/>
                <a:cs typeface="Times New Roman"/>
              </a:rPr>
              <a:t>of</a:t>
            </a:r>
            <a:r>
              <a:rPr sz="2200" spc="-15" dirty="0">
                <a:latin typeface="Times New Roman"/>
                <a:cs typeface="Times New Roman"/>
              </a:rPr>
              <a:t> </a:t>
            </a:r>
            <a:r>
              <a:rPr sz="2200" spc="5" dirty="0">
                <a:latin typeface="Times New Roman"/>
                <a:cs typeface="Times New Roman"/>
              </a:rPr>
              <a:t>unshielded</a:t>
            </a:r>
            <a:r>
              <a:rPr sz="2200" spc="-55" dirty="0">
                <a:latin typeface="Times New Roman"/>
                <a:cs typeface="Times New Roman"/>
              </a:rPr>
              <a:t> </a:t>
            </a:r>
            <a:r>
              <a:rPr sz="2200" dirty="0">
                <a:latin typeface="Times New Roman"/>
                <a:cs typeface="Times New Roman"/>
              </a:rPr>
              <a:t>wires	wound</a:t>
            </a:r>
            <a:r>
              <a:rPr sz="2200" spc="5" dirty="0">
                <a:latin typeface="Times New Roman"/>
                <a:cs typeface="Times New Roman"/>
              </a:rPr>
              <a:t> around</a:t>
            </a:r>
            <a:r>
              <a:rPr sz="2200" spc="-40" dirty="0">
                <a:latin typeface="Times New Roman"/>
                <a:cs typeface="Times New Roman"/>
              </a:rPr>
              <a:t> </a:t>
            </a:r>
            <a:r>
              <a:rPr sz="2200" spc="5" dirty="0">
                <a:latin typeface="Times New Roman"/>
                <a:cs typeface="Times New Roman"/>
              </a:rPr>
              <a:t>each	other</a:t>
            </a:r>
            <a:endParaRPr sz="2200" dirty="0">
              <a:latin typeface="Times New Roman"/>
              <a:cs typeface="Times New Roman"/>
            </a:endParaRPr>
          </a:p>
          <a:p>
            <a:pPr marL="356870" indent="-344805">
              <a:lnSpc>
                <a:spcPct val="100000"/>
              </a:lnSpc>
              <a:spcBef>
                <a:spcPts val="1205"/>
              </a:spcBef>
              <a:buFont typeface="Arial"/>
              <a:buChar char="•"/>
              <a:tabLst>
                <a:tab pos="356870" algn="l"/>
                <a:tab pos="357505" algn="l"/>
              </a:tabLst>
            </a:pPr>
            <a:r>
              <a:rPr sz="2200" spc="5" dirty="0">
                <a:latin typeface="Times New Roman"/>
                <a:cs typeface="Times New Roman"/>
              </a:rPr>
              <a:t>Easy to</a:t>
            </a:r>
            <a:r>
              <a:rPr sz="2200" spc="-55" dirty="0">
                <a:latin typeface="Times New Roman"/>
                <a:cs typeface="Times New Roman"/>
              </a:rPr>
              <a:t> </a:t>
            </a:r>
            <a:r>
              <a:rPr sz="2200" spc="5" dirty="0">
                <a:latin typeface="Times New Roman"/>
                <a:cs typeface="Times New Roman"/>
              </a:rPr>
              <a:t>install</a:t>
            </a:r>
            <a:endParaRPr sz="2200" dirty="0">
              <a:latin typeface="Times New Roman"/>
              <a:cs typeface="Times New Roman"/>
            </a:endParaRPr>
          </a:p>
        </p:txBody>
      </p:sp>
      <p:sp>
        <p:nvSpPr>
          <p:cNvPr id="5" name="object 5"/>
          <p:cNvSpPr txBox="1">
            <a:spLocks noGrp="1"/>
          </p:cNvSpPr>
          <p:nvPr>
            <p:ph type="title"/>
          </p:nvPr>
        </p:nvSpPr>
        <p:spPr>
          <a:xfrm>
            <a:off x="202184" y="335407"/>
            <a:ext cx="439547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i). </a:t>
            </a:r>
            <a:r>
              <a:rPr sz="2400" dirty="0">
                <a:solidFill>
                  <a:srgbClr val="FF0000"/>
                </a:solidFill>
                <a:latin typeface="Times New Roman"/>
                <a:cs typeface="Times New Roman"/>
              </a:rPr>
              <a:t>Unshielded</a:t>
            </a:r>
            <a:r>
              <a:rPr sz="2400" dirty="0">
                <a:latin typeface="Times New Roman"/>
                <a:cs typeface="Times New Roman"/>
              </a:rPr>
              <a:t> </a:t>
            </a:r>
            <a:r>
              <a:rPr sz="2400" spc="-20" dirty="0">
                <a:solidFill>
                  <a:srgbClr val="FF0000"/>
                </a:solidFill>
                <a:latin typeface="Times New Roman"/>
                <a:cs typeface="Times New Roman"/>
              </a:rPr>
              <a:t>Twisted-Pair</a:t>
            </a:r>
            <a:r>
              <a:rPr sz="2400" spc="-135" dirty="0">
                <a:solidFill>
                  <a:srgbClr val="FF0000"/>
                </a:solidFill>
                <a:latin typeface="Times New Roman"/>
                <a:cs typeface="Times New Roman"/>
              </a:rPr>
              <a:t> </a:t>
            </a:r>
            <a:r>
              <a:rPr sz="2400" dirty="0">
                <a:solidFill>
                  <a:srgbClr val="FF0000"/>
                </a:solidFill>
                <a:latin typeface="Times New Roman"/>
                <a:cs typeface="Times New Roman"/>
              </a:rPr>
              <a:t>Cable</a:t>
            </a:r>
          </a:p>
        </p:txBody>
      </p:sp>
      <p:sp>
        <p:nvSpPr>
          <p:cNvPr id="6" name="object 6"/>
          <p:cNvSpPr/>
          <p:nvPr/>
        </p:nvSpPr>
        <p:spPr>
          <a:xfrm>
            <a:off x="1188719" y="2782823"/>
            <a:ext cx="3828287" cy="352653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364479" y="3331464"/>
            <a:ext cx="3120070" cy="229552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25FCFB7B-68F5-4E1F-93B1-814EDC5B7B67}"/>
              </a:ext>
            </a:extLst>
          </p:cNvPr>
          <p:cNvSpPr>
            <a:spLocks noGrp="1"/>
          </p:cNvSpPr>
          <p:nvPr>
            <p:ph type="body" idx="1"/>
          </p:nvPr>
        </p:nvSpPr>
        <p:spPr>
          <a:xfrm>
            <a:off x="535635" y="1259149"/>
            <a:ext cx="8141334" cy="4062651"/>
          </a:xfrm>
        </p:spPr>
        <p:txBody>
          <a:bodyPr/>
          <a:lstStyle/>
          <a:p>
            <a:pPr algn="just"/>
            <a:r>
              <a:rPr lang="en-US" b="0" i="0" dirty="0">
                <a:effectLst/>
                <a:latin typeface="Times New Roman" panose="02020603050405020304" pitchFamily="18" charset="0"/>
                <a:cs typeface="Times New Roman" panose="02020603050405020304" pitchFamily="18" charset="0"/>
              </a:rPr>
              <a:t>An unshielded twisted pair is widely used in telecommunication. Following are the categories of the unshielded twisted pair cable:</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Category 1:</a:t>
            </a:r>
            <a:r>
              <a:rPr lang="en-US" b="0" i="0" dirty="0">
                <a:solidFill>
                  <a:srgbClr val="000000"/>
                </a:solidFill>
                <a:effectLst/>
                <a:latin typeface="Times New Roman" panose="02020603050405020304" pitchFamily="18" charset="0"/>
                <a:cs typeface="Times New Roman" panose="02020603050405020304" pitchFamily="18" charset="0"/>
              </a:rPr>
              <a:t> Category 1 is used for telephone lines that have low-speed data.</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Category 2:</a:t>
            </a:r>
            <a:r>
              <a:rPr lang="en-US" b="0" i="0" dirty="0">
                <a:solidFill>
                  <a:srgbClr val="000000"/>
                </a:solidFill>
                <a:effectLst/>
                <a:latin typeface="Times New Roman" panose="02020603050405020304" pitchFamily="18" charset="0"/>
                <a:cs typeface="Times New Roman" panose="02020603050405020304" pitchFamily="18" charset="0"/>
              </a:rPr>
              <a:t> It can support up to 4Mbps and it is suitable for voice data communication.</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Category 3:</a:t>
            </a:r>
            <a:r>
              <a:rPr lang="en-US" b="0" i="0" dirty="0">
                <a:solidFill>
                  <a:srgbClr val="000000"/>
                </a:solidFill>
                <a:effectLst/>
                <a:latin typeface="Times New Roman" panose="02020603050405020304" pitchFamily="18" charset="0"/>
                <a:cs typeface="Times New Roman" panose="02020603050405020304" pitchFamily="18" charset="0"/>
              </a:rPr>
              <a:t> It can support up to 16Mbps.</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Category 4:</a:t>
            </a:r>
            <a:r>
              <a:rPr lang="en-US" b="0" i="0" dirty="0">
                <a:solidFill>
                  <a:srgbClr val="000000"/>
                </a:solidFill>
                <a:effectLst/>
                <a:latin typeface="Times New Roman" panose="02020603050405020304" pitchFamily="18" charset="0"/>
                <a:cs typeface="Times New Roman" panose="02020603050405020304" pitchFamily="18" charset="0"/>
              </a:rPr>
              <a:t> It can support up to 20Mbps. Therefore, it can be used for long-distance communication.</a:t>
            </a:r>
          </a:p>
          <a:p>
            <a:pPr algn="just">
              <a:buFont typeface="Arial" panose="020B0604020202020204" pitchFamily="34" charset="0"/>
              <a:buChar char="•"/>
            </a:pPr>
            <a:r>
              <a:rPr lang="en-US" b="1" i="0" dirty="0">
                <a:solidFill>
                  <a:srgbClr val="000000"/>
                </a:solidFill>
                <a:effectLst/>
                <a:latin typeface="Times New Roman" panose="02020603050405020304" pitchFamily="18" charset="0"/>
                <a:cs typeface="Times New Roman" panose="02020603050405020304" pitchFamily="18" charset="0"/>
              </a:rPr>
              <a:t>Category 5:</a:t>
            </a:r>
            <a:r>
              <a:rPr lang="en-US" b="0" i="0" dirty="0">
                <a:solidFill>
                  <a:srgbClr val="000000"/>
                </a:solidFill>
                <a:effectLst/>
                <a:latin typeface="Times New Roman" panose="02020603050405020304" pitchFamily="18" charset="0"/>
                <a:cs typeface="Times New Roman" panose="02020603050405020304" pitchFamily="18" charset="0"/>
              </a:rPr>
              <a:t> It can support up to 200Mbps</a:t>
            </a:r>
            <a:r>
              <a:rPr lang="en-IN" b="0" i="0" dirty="0">
                <a:solidFill>
                  <a:srgbClr val="000000"/>
                </a:solidFill>
                <a:effectLst/>
                <a:latin typeface="Times New Roman" panose="02020603050405020304" pitchFamily="18" charset="0"/>
                <a:cs typeface="Times New Roman" panose="02020603050405020304" pitchFamily="18" charset="0"/>
              </a:rPr>
              <a:t> and it is used in local area network.</a:t>
            </a:r>
            <a:endParaRPr lang="en-US" b="0" i="0" dirty="0">
              <a:solidFill>
                <a:srgbClr val="000000"/>
              </a:solidFill>
              <a:effectLst/>
              <a:latin typeface="Times New Roman" panose="02020603050405020304" pitchFamily="18" charset="0"/>
              <a:cs typeface="Times New Roman" panose="02020603050405020304" pitchFamily="18" charset="0"/>
            </a:endParaRPr>
          </a:p>
        </p:txBody>
      </p:sp>
      <p:sp>
        <p:nvSpPr>
          <p:cNvPr id="4" name="object 5">
            <a:extLst>
              <a:ext uri="{FF2B5EF4-FFF2-40B4-BE49-F238E27FC236}">
                <a16:creationId xmlns:a16="http://schemas.microsoft.com/office/drawing/2014/main" xmlns="" id="{5E2C0188-77B5-4A15-9B28-3BA4DA3B995D}"/>
              </a:ext>
            </a:extLst>
          </p:cNvPr>
          <p:cNvSpPr txBox="1">
            <a:spLocks noGrp="1"/>
          </p:cNvSpPr>
          <p:nvPr>
            <p:ph type="title"/>
          </p:nvPr>
        </p:nvSpPr>
        <p:spPr>
          <a:xfrm>
            <a:off x="535635" y="533400"/>
            <a:ext cx="7416409" cy="382156"/>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Times New Roman"/>
                <a:cs typeface="Times New Roman"/>
              </a:rPr>
              <a:t>i). </a:t>
            </a:r>
            <a:r>
              <a:rPr sz="2400" dirty="0">
                <a:solidFill>
                  <a:srgbClr val="FF0000"/>
                </a:solidFill>
                <a:latin typeface="Times New Roman"/>
                <a:cs typeface="Times New Roman"/>
              </a:rPr>
              <a:t>Unshielded </a:t>
            </a:r>
            <a:r>
              <a:rPr sz="2400" spc="-20" dirty="0">
                <a:solidFill>
                  <a:srgbClr val="FF0000"/>
                </a:solidFill>
                <a:latin typeface="Times New Roman"/>
                <a:cs typeface="Times New Roman"/>
              </a:rPr>
              <a:t>Twisted-Pair</a:t>
            </a:r>
            <a:r>
              <a:rPr sz="2400" spc="-135" dirty="0">
                <a:solidFill>
                  <a:srgbClr val="FF0000"/>
                </a:solidFill>
                <a:latin typeface="Times New Roman"/>
                <a:cs typeface="Times New Roman"/>
              </a:rPr>
              <a:t> </a:t>
            </a:r>
            <a:r>
              <a:rPr sz="2400" dirty="0">
                <a:solidFill>
                  <a:srgbClr val="FF0000"/>
                </a:solidFill>
                <a:latin typeface="Times New Roman"/>
                <a:cs typeface="Times New Roman"/>
              </a:rPr>
              <a:t>Cable</a:t>
            </a:r>
          </a:p>
        </p:txBody>
      </p:sp>
    </p:spTree>
    <p:extLst>
      <p:ext uri="{BB962C8B-B14F-4D97-AF65-F5344CB8AC3E}">
        <p14:creationId xmlns:p14="http://schemas.microsoft.com/office/powerpoint/2010/main" xmlns="" val="2012918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60DCBC-E414-4938-B024-6BEA9FA4B31C}"/>
              </a:ext>
            </a:extLst>
          </p:cNvPr>
          <p:cNvSpPr>
            <a:spLocks noGrp="1"/>
          </p:cNvSpPr>
          <p:nvPr>
            <p:ph type="title"/>
          </p:nvPr>
        </p:nvSpPr>
        <p:spPr/>
        <p:txBody>
          <a:bodyPr/>
          <a:lstStyle/>
          <a:p>
            <a:r>
              <a:rPr lang="en-US" dirty="0"/>
              <a:t>Contd..</a:t>
            </a:r>
            <a:endParaRPr lang="en-IN" dirty="0"/>
          </a:p>
        </p:txBody>
      </p:sp>
      <p:sp>
        <p:nvSpPr>
          <p:cNvPr id="3" name="Text Placeholder 2">
            <a:extLst>
              <a:ext uri="{FF2B5EF4-FFF2-40B4-BE49-F238E27FC236}">
                <a16:creationId xmlns:a16="http://schemas.microsoft.com/office/drawing/2014/main" xmlns="" id="{91D99E7A-9041-45B2-A3FD-3BB759CAA6E5}"/>
              </a:ext>
            </a:extLst>
          </p:cNvPr>
          <p:cNvSpPr>
            <a:spLocks noGrp="1"/>
          </p:cNvSpPr>
          <p:nvPr>
            <p:ph type="body" idx="1"/>
          </p:nvPr>
        </p:nvSpPr>
        <p:spPr>
          <a:xfrm>
            <a:off x="501333" y="1295400"/>
            <a:ext cx="8141334" cy="2954655"/>
          </a:xfrm>
        </p:spPr>
        <p:txBody>
          <a:bodyPr/>
          <a:lstStyle/>
          <a:p>
            <a:pPr algn="just"/>
            <a:r>
              <a:rPr lang="en-US" b="1" i="0" dirty="0">
                <a:solidFill>
                  <a:srgbClr val="333333"/>
                </a:solidFill>
                <a:effectLst/>
                <a:latin typeface="Times New Roman" panose="02020603050405020304" pitchFamily="18" charset="0"/>
                <a:cs typeface="Times New Roman" panose="02020603050405020304" pitchFamily="18" charset="0"/>
              </a:rPr>
              <a:t>advantages Of Unshielded Twisted Pair:</a:t>
            </a: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is cheap.</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Installation of the unshielded twisted pair is easy.</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can be used for high-speed LAN.</a:t>
            </a:r>
          </a:p>
          <a:p>
            <a:pPr algn="just"/>
            <a:r>
              <a:rPr lang="en-US" b="1" i="0" dirty="0">
                <a:solidFill>
                  <a:srgbClr val="333333"/>
                </a:solidFill>
                <a:effectLst/>
                <a:latin typeface="Times New Roman" panose="02020603050405020304" pitchFamily="18" charset="0"/>
                <a:cs typeface="Times New Roman" panose="02020603050405020304" pitchFamily="18" charset="0"/>
              </a:rPr>
              <a:t>Disadvantage:</a:t>
            </a: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This cable can only be used for shorter distances because of attenuation.</a:t>
            </a:r>
          </a:p>
          <a:p>
            <a:endParaRPr lang="en-IN" dirty="0"/>
          </a:p>
        </p:txBody>
      </p:sp>
    </p:spTree>
    <p:extLst>
      <p:ext uri="{BB962C8B-B14F-4D97-AF65-F5344CB8AC3E}">
        <p14:creationId xmlns:p14="http://schemas.microsoft.com/office/powerpoint/2010/main" xmlns="" val="25382156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3923" y="153923"/>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98120" y="835152"/>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320141" y="295478"/>
            <a:ext cx="403860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Times New Roman"/>
                <a:cs typeface="Times New Roman"/>
              </a:rPr>
              <a:t>ii). Shielded </a:t>
            </a:r>
            <a:r>
              <a:rPr sz="2400" spc="-25" dirty="0">
                <a:latin typeface="Times New Roman"/>
                <a:cs typeface="Times New Roman"/>
              </a:rPr>
              <a:t>Twisted</a:t>
            </a:r>
            <a:r>
              <a:rPr sz="2400" spc="-150" dirty="0">
                <a:latin typeface="Times New Roman"/>
                <a:cs typeface="Times New Roman"/>
              </a:rPr>
              <a:t> </a:t>
            </a:r>
            <a:r>
              <a:rPr sz="2400" spc="-10" dirty="0">
                <a:latin typeface="Times New Roman"/>
                <a:cs typeface="Times New Roman"/>
              </a:rPr>
              <a:t>Pair(STP)</a:t>
            </a:r>
            <a:endParaRPr sz="2400">
              <a:latin typeface="Times New Roman"/>
              <a:cs typeface="Times New Roman"/>
            </a:endParaRPr>
          </a:p>
        </p:txBody>
      </p:sp>
      <p:sp>
        <p:nvSpPr>
          <p:cNvPr id="5" name="object 5"/>
          <p:cNvSpPr txBox="1"/>
          <p:nvPr/>
        </p:nvSpPr>
        <p:spPr>
          <a:xfrm>
            <a:off x="435610" y="990600"/>
            <a:ext cx="8272780" cy="2257028"/>
          </a:xfrm>
          <a:prstGeom prst="rect">
            <a:avLst/>
          </a:prstGeom>
        </p:spPr>
        <p:txBody>
          <a:bodyPr vert="horz" wrap="square" lIns="0" tIns="60960" rIns="0" bIns="0" rtlCol="0">
            <a:spAutoFit/>
          </a:bodyPr>
          <a:lstStyle/>
          <a:p>
            <a:pPr marL="356870" indent="-344805">
              <a:lnSpc>
                <a:spcPct val="100000"/>
              </a:lnSpc>
              <a:spcBef>
                <a:spcPts val="480"/>
              </a:spcBef>
              <a:buFont typeface="Arial"/>
              <a:buChar char="•"/>
              <a:tabLst>
                <a:tab pos="356870" algn="l"/>
                <a:tab pos="357505" algn="l"/>
              </a:tabLst>
            </a:pPr>
            <a:r>
              <a:rPr sz="2200" spc="5" dirty="0">
                <a:latin typeface="Times New Roman"/>
                <a:cs typeface="Times New Roman"/>
              </a:rPr>
              <a:t>STP </a:t>
            </a:r>
            <a:r>
              <a:rPr sz="2200" spc="-5" dirty="0">
                <a:latin typeface="Times New Roman"/>
                <a:cs typeface="Times New Roman"/>
              </a:rPr>
              <a:t>cable has </a:t>
            </a:r>
            <a:r>
              <a:rPr sz="2200" dirty="0">
                <a:latin typeface="Times New Roman"/>
                <a:cs typeface="Times New Roman"/>
              </a:rPr>
              <a:t>a </a:t>
            </a:r>
            <a:r>
              <a:rPr sz="2200" spc="-10" dirty="0">
                <a:latin typeface="Times New Roman"/>
                <a:cs typeface="Times New Roman"/>
              </a:rPr>
              <a:t>metal </a:t>
            </a:r>
            <a:r>
              <a:rPr sz="2200" spc="-5" dirty="0">
                <a:latin typeface="Times New Roman"/>
                <a:cs typeface="Times New Roman"/>
              </a:rPr>
              <a:t>foil </a:t>
            </a:r>
            <a:r>
              <a:rPr sz="2200" dirty="0">
                <a:latin typeface="Times New Roman"/>
                <a:cs typeface="Times New Roman"/>
              </a:rPr>
              <a:t>or braided </a:t>
            </a:r>
            <a:r>
              <a:rPr sz="2200" spc="-5" dirty="0">
                <a:latin typeface="Times New Roman"/>
                <a:cs typeface="Times New Roman"/>
              </a:rPr>
              <a:t>mesh </a:t>
            </a:r>
            <a:r>
              <a:rPr sz="2200" dirty="0">
                <a:latin typeface="Times New Roman"/>
                <a:cs typeface="Times New Roman"/>
              </a:rPr>
              <a:t>covering </a:t>
            </a:r>
            <a:r>
              <a:rPr sz="2200" spc="-5" dirty="0">
                <a:latin typeface="Times New Roman"/>
                <a:cs typeface="Times New Roman"/>
              </a:rPr>
              <a:t>that </a:t>
            </a:r>
            <a:r>
              <a:rPr sz="2200" spc="-10" dirty="0">
                <a:latin typeface="Times New Roman"/>
                <a:cs typeface="Times New Roman"/>
              </a:rPr>
              <a:t>encases</a:t>
            </a:r>
            <a:r>
              <a:rPr sz="2200" spc="70" dirty="0">
                <a:latin typeface="Times New Roman"/>
                <a:cs typeface="Times New Roman"/>
              </a:rPr>
              <a:t> </a:t>
            </a:r>
            <a:r>
              <a:rPr sz="2200" spc="-10" dirty="0">
                <a:latin typeface="Times New Roman"/>
                <a:cs typeface="Times New Roman"/>
              </a:rPr>
              <a:t>each</a:t>
            </a:r>
            <a:endParaRPr sz="2200" dirty="0">
              <a:latin typeface="Times New Roman"/>
              <a:cs typeface="Times New Roman"/>
            </a:endParaRPr>
          </a:p>
          <a:p>
            <a:pPr marL="356870">
              <a:lnSpc>
                <a:spcPct val="100000"/>
              </a:lnSpc>
              <a:spcBef>
                <a:spcPts val="380"/>
              </a:spcBef>
            </a:pPr>
            <a:r>
              <a:rPr sz="2200" spc="5" dirty="0">
                <a:latin typeface="Times New Roman"/>
                <a:cs typeface="Times New Roman"/>
              </a:rPr>
              <a:t>pair </a:t>
            </a:r>
            <a:r>
              <a:rPr sz="2200" dirty="0">
                <a:latin typeface="Times New Roman"/>
                <a:cs typeface="Times New Roman"/>
              </a:rPr>
              <a:t>of </a:t>
            </a:r>
            <a:r>
              <a:rPr sz="2200" spc="5" dirty="0">
                <a:latin typeface="Times New Roman"/>
                <a:cs typeface="Times New Roman"/>
              </a:rPr>
              <a:t>insulated</a:t>
            </a:r>
            <a:r>
              <a:rPr sz="2200" spc="-95" dirty="0">
                <a:latin typeface="Times New Roman"/>
                <a:cs typeface="Times New Roman"/>
              </a:rPr>
              <a:t> </a:t>
            </a:r>
            <a:r>
              <a:rPr sz="2200" spc="5" dirty="0">
                <a:latin typeface="Times New Roman"/>
                <a:cs typeface="Times New Roman"/>
              </a:rPr>
              <a:t>conductors.</a:t>
            </a:r>
            <a:endParaRPr lang="en-US" sz="2200" spc="5" dirty="0">
              <a:latin typeface="Times New Roman"/>
              <a:cs typeface="Times New Roman"/>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 shielded twisted pair is a cable that contains the mesh surrounding the wire that allows the higher transmission rate.</a:t>
            </a:r>
          </a:p>
          <a:p>
            <a:pPr marL="342900" indent="-342900">
              <a:buFont typeface="Arial" panose="020B0604020202020204" pitchFamily="34" charset="0"/>
              <a:buChar char="•"/>
            </a:pPr>
            <a:r>
              <a:rPr lang="en-US" sz="2200" dirty="0">
                <a:latin typeface="Times New Roman"/>
                <a:cs typeface="Times New Roman"/>
              </a:rPr>
              <a:t>Although </a:t>
            </a:r>
            <a:r>
              <a:rPr lang="en-US" sz="2200" spc="-10" dirty="0">
                <a:latin typeface="Times New Roman"/>
                <a:cs typeface="Times New Roman"/>
              </a:rPr>
              <a:t>metal </a:t>
            </a:r>
            <a:r>
              <a:rPr lang="en-US" sz="2200" spc="-5" dirty="0">
                <a:latin typeface="Times New Roman"/>
                <a:cs typeface="Times New Roman"/>
              </a:rPr>
              <a:t>casing improves </a:t>
            </a:r>
            <a:r>
              <a:rPr lang="en-US" sz="2200" spc="5" dirty="0">
                <a:latin typeface="Times New Roman"/>
                <a:cs typeface="Times New Roman"/>
              </a:rPr>
              <a:t>the </a:t>
            </a:r>
            <a:r>
              <a:rPr lang="en-US" sz="2200" spc="-5" dirty="0">
                <a:latin typeface="Times New Roman"/>
                <a:cs typeface="Times New Roman"/>
              </a:rPr>
              <a:t>quality </a:t>
            </a:r>
            <a:r>
              <a:rPr lang="en-US" sz="2200" dirty="0">
                <a:latin typeface="Times New Roman"/>
                <a:cs typeface="Times New Roman"/>
              </a:rPr>
              <a:t>of cable </a:t>
            </a:r>
            <a:r>
              <a:rPr lang="en-US" sz="2200" spc="-10" dirty="0">
                <a:latin typeface="Times New Roman"/>
                <a:cs typeface="Times New Roman"/>
              </a:rPr>
              <a:t>by </a:t>
            </a:r>
            <a:r>
              <a:rPr lang="en-US" sz="2200" dirty="0">
                <a:latin typeface="Times New Roman"/>
                <a:cs typeface="Times New Roman"/>
              </a:rPr>
              <a:t>preventing</a:t>
            </a:r>
            <a:r>
              <a:rPr lang="en-US" sz="2200" spc="160" dirty="0">
                <a:latin typeface="Times New Roman"/>
                <a:cs typeface="Times New Roman"/>
              </a:rPr>
              <a:t> </a:t>
            </a:r>
            <a:r>
              <a:rPr lang="en-US" sz="2200" spc="-5" dirty="0">
                <a:latin typeface="Times New Roman"/>
                <a:cs typeface="Times New Roman"/>
              </a:rPr>
              <a:t>the</a:t>
            </a:r>
            <a:endParaRPr lang="en-US" sz="2200" dirty="0">
              <a:latin typeface="Times New Roman"/>
              <a:cs typeface="Times New Roman"/>
            </a:endParaRPr>
          </a:p>
          <a:p>
            <a:pPr marL="356870">
              <a:lnSpc>
                <a:spcPct val="100000"/>
              </a:lnSpc>
              <a:spcBef>
                <a:spcPts val="409"/>
              </a:spcBef>
            </a:pPr>
            <a:r>
              <a:rPr sz="2200" spc="5" dirty="0">
                <a:latin typeface="Times New Roman"/>
                <a:cs typeface="Times New Roman"/>
              </a:rPr>
              <a:t>penetration </a:t>
            </a:r>
            <a:r>
              <a:rPr sz="2200" dirty="0">
                <a:latin typeface="Times New Roman"/>
                <a:cs typeface="Times New Roman"/>
              </a:rPr>
              <a:t>of noise or crosstalk, </a:t>
            </a:r>
            <a:r>
              <a:rPr sz="2200" spc="5" dirty="0">
                <a:latin typeface="Times New Roman"/>
                <a:cs typeface="Times New Roman"/>
              </a:rPr>
              <a:t>it is </a:t>
            </a:r>
            <a:r>
              <a:rPr sz="2200" dirty="0">
                <a:latin typeface="Times New Roman"/>
                <a:cs typeface="Times New Roman"/>
              </a:rPr>
              <a:t>bulkier and </a:t>
            </a:r>
            <a:r>
              <a:rPr sz="2200" spc="-5" dirty="0">
                <a:latin typeface="Times New Roman"/>
                <a:cs typeface="Times New Roman"/>
              </a:rPr>
              <a:t>more</a:t>
            </a:r>
            <a:r>
              <a:rPr sz="2200" spc="-195" dirty="0">
                <a:latin typeface="Times New Roman"/>
                <a:cs typeface="Times New Roman"/>
              </a:rPr>
              <a:t> </a:t>
            </a:r>
            <a:r>
              <a:rPr sz="2200" dirty="0">
                <a:latin typeface="Times New Roman"/>
                <a:cs typeface="Times New Roman"/>
              </a:rPr>
              <a:t>expensive.</a:t>
            </a:r>
          </a:p>
        </p:txBody>
      </p:sp>
      <p:sp>
        <p:nvSpPr>
          <p:cNvPr id="6" name="object 6"/>
          <p:cNvSpPr/>
          <p:nvPr/>
        </p:nvSpPr>
        <p:spPr>
          <a:xfrm>
            <a:off x="936551" y="4078458"/>
            <a:ext cx="4110977" cy="2743200"/>
          </a:xfrm>
          <a:prstGeom prst="rect">
            <a:avLst/>
          </a:prstGeom>
          <a:blipFill>
            <a:blip r:embed="rId2" cstate="print"/>
            <a:stretch>
              <a:fillRect/>
            </a:stretch>
          </a:blipFill>
        </p:spPr>
        <p:txBody>
          <a:bodyPr wrap="square" lIns="0" tIns="0" rIns="0" bIns="0" rtlCol="0"/>
          <a:lstStyle/>
          <a:p>
            <a:endParaRPr dirty="0"/>
          </a:p>
        </p:txBody>
      </p:sp>
      <p:sp>
        <p:nvSpPr>
          <p:cNvPr id="7" name="object 7"/>
          <p:cNvSpPr/>
          <p:nvPr/>
        </p:nvSpPr>
        <p:spPr>
          <a:xfrm>
            <a:off x="5548469" y="3602994"/>
            <a:ext cx="3530452" cy="270357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221B69-C4E2-4359-A0B2-626C4AD2B0B1}"/>
              </a:ext>
            </a:extLst>
          </p:cNvPr>
          <p:cNvSpPr>
            <a:spLocks noGrp="1"/>
          </p:cNvSpPr>
          <p:nvPr>
            <p:ph type="title"/>
          </p:nvPr>
        </p:nvSpPr>
        <p:spPr>
          <a:xfrm>
            <a:off x="552047" y="304800"/>
            <a:ext cx="5473675" cy="492443"/>
          </a:xfrm>
        </p:spPr>
        <p:txBody>
          <a:bodyPr/>
          <a:lstStyle/>
          <a:p>
            <a:r>
              <a:rPr lang="en-US" sz="3200" dirty="0"/>
              <a:t>Contd..</a:t>
            </a:r>
            <a:endParaRPr lang="en-IN" sz="3200" dirty="0"/>
          </a:p>
        </p:txBody>
      </p:sp>
      <p:sp>
        <p:nvSpPr>
          <p:cNvPr id="3" name="Text Placeholder 2">
            <a:extLst>
              <a:ext uri="{FF2B5EF4-FFF2-40B4-BE49-F238E27FC236}">
                <a16:creationId xmlns:a16="http://schemas.microsoft.com/office/drawing/2014/main" xmlns="" id="{3B99F89A-E7C5-496D-A5BD-2742ED4C9B8A}"/>
              </a:ext>
            </a:extLst>
          </p:cNvPr>
          <p:cNvSpPr>
            <a:spLocks noGrp="1"/>
          </p:cNvSpPr>
          <p:nvPr>
            <p:ph type="body" idx="1"/>
          </p:nvPr>
        </p:nvSpPr>
        <p:spPr>
          <a:xfrm>
            <a:off x="381000" y="797243"/>
            <a:ext cx="8141334" cy="5170646"/>
          </a:xfrm>
        </p:spPr>
        <p:txBody>
          <a:bodyPr/>
          <a:lstStyle/>
          <a:p>
            <a:pPr algn="just"/>
            <a:r>
              <a:rPr lang="en-US" b="1" i="0" dirty="0">
                <a:solidFill>
                  <a:srgbClr val="333333"/>
                </a:solidFill>
                <a:effectLst/>
                <a:latin typeface="Times New Roman" panose="02020603050405020304" pitchFamily="18" charset="0"/>
                <a:cs typeface="Times New Roman" panose="02020603050405020304" pitchFamily="18" charset="0"/>
              </a:rPr>
              <a:t>Characteristics Of Shielded Twisted Pair:</a:t>
            </a:r>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cost of the shielded twisted pair cable is not very high and not very low.</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An installation of STP is easy.</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higher capacity as compared to unshielded twisted pair cable.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a higher attenuation.</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is shielded that provides the higher data transmission rate.</a:t>
            </a:r>
          </a:p>
          <a:p>
            <a:pPr algn="just">
              <a:buFont typeface="Arial" panose="020B0604020202020204" pitchFamily="34" charset="0"/>
              <a:buChar char="•"/>
            </a:pPr>
            <a:r>
              <a:rPr lang="en-IN" b="1" i="0" dirty="0">
                <a:solidFill>
                  <a:srgbClr val="333333"/>
                </a:solidFill>
                <a:effectLst/>
                <a:latin typeface="Times New Roman" panose="02020603050405020304" pitchFamily="18" charset="0"/>
                <a:cs typeface="Times New Roman" panose="02020603050405020304" pitchFamily="18" charset="0"/>
              </a:rPr>
              <a:t>Disadvantages</a:t>
            </a:r>
            <a:endParaRPr lang="en-US" dirty="0">
              <a:solidFill>
                <a:srgbClr val="000000"/>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is more expensive as compared to UTP and coaxial cable.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a higher attenuation rate.</a:t>
            </a:r>
          </a:p>
          <a:p>
            <a:pPr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82599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231140" y="327101"/>
            <a:ext cx="2526030" cy="454025"/>
          </a:xfrm>
          <a:prstGeom prst="rect">
            <a:avLst/>
          </a:prstGeom>
        </p:spPr>
        <p:txBody>
          <a:bodyPr vert="horz" wrap="square" lIns="0" tIns="13970" rIns="0" bIns="0" rtlCol="0">
            <a:spAutoFit/>
          </a:bodyPr>
          <a:lstStyle/>
          <a:p>
            <a:pPr marL="12700">
              <a:lnSpc>
                <a:spcPct val="100000"/>
              </a:lnSpc>
              <a:spcBef>
                <a:spcPts val="110"/>
              </a:spcBef>
            </a:pPr>
            <a:r>
              <a:rPr sz="2800" spc="5" dirty="0">
                <a:solidFill>
                  <a:srgbClr val="333399"/>
                </a:solidFill>
                <a:latin typeface="Times New Roman"/>
                <a:cs typeface="Times New Roman"/>
              </a:rPr>
              <a:t>2. Coaxial</a:t>
            </a:r>
            <a:r>
              <a:rPr sz="2800" spc="-175" dirty="0">
                <a:solidFill>
                  <a:srgbClr val="333399"/>
                </a:solidFill>
                <a:latin typeface="Times New Roman"/>
                <a:cs typeface="Times New Roman"/>
              </a:rPr>
              <a:t> </a:t>
            </a:r>
            <a:r>
              <a:rPr sz="2800" dirty="0">
                <a:solidFill>
                  <a:srgbClr val="333399"/>
                </a:solidFill>
                <a:latin typeface="Times New Roman"/>
                <a:cs typeface="Times New Roman"/>
              </a:rPr>
              <a:t>Cable</a:t>
            </a:r>
            <a:endParaRPr sz="2800">
              <a:latin typeface="Times New Roman"/>
              <a:cs typeface="Times New Roman"/>
            </a:endParaRPr>
          </a:p>
        </p:txBody>
      </p:sp>
      <p:sp>
        <p:nvSpPr>
          <p:cNvPr id="5" name="object 5"/>
          <p:cNvSpPr txBox="1"/>
          <p:nvPr/>
        </p:nvSpPr>
        <p:spPr>
          <a:xfrm>
            <a:off x="474065" y="1009853"/>
            <a:ext cx="7844790" cy="2191385"/>
          </a:xfrm>
          <a:prstGeom prst="rect">
            <a:avLst/>
          </a:prstGeom>
        </p:spPr>
        <p:txBody>
          <a:bodyPr vert="horz" wrap="square" lIns="0" tIns="12700" rIns="0" bIns="0" rtlCol="0">
            <a:spAutoFit/>
          </a:bodyPr>
          <a:lstStyle/>
          <a:p>
            <a:pPr marL="356870" indent="-344805">
              <a:lnSpc>
                <a:spcPct val="100000"/>
              </a:lnSpc>
              <a:spcBef>
                <a:spcPts val="100"/>
              </a:spcBef>
              <a:buFont typeface="Arial"/>
              <a:buChar char="•"/>
              <a:tabLst>
                <a:tab pos="356870" algn="l"/>
                <a:tab pos="357505" algn="l"/>
              </a:tabLst>
            </a:pPr>
            <a:r>
              <a:rPr sz="2400" dirty="0">
                <a:latin typeface="Times New Roman"/>
                <a:cs typeface="Times New Roman"/>
              </a:rPr>
              <a:t>Coaxial </a:t>
            </a:r>
            <a:r>
              <a:rPr sz="2400" spc="-5" dirty="0">
                <a:latin typeface="Times New Roman"/>
                <a:cs typeface="Times New Roman"/>
              </a:rPr>
              <a:t>cable (or </a:t>
            </a:r>
            <a:r>
              <a:rPr sz="2400" i="1" spc="-5" dirty="0">
                <a:latin typeface="Times New Roman"/>
                <a:cs typeface="Times New Roman"/>
              </a:rPr>
              <a:t>coax) </a:t>
            </a:r>
            <a:r>
              <a:rPr sz="2400" spc="-5" dirty="0">
                <a:latin typeface="Times New Roman"/>
                <a:cs typeface="Times New Roman"/>
              </a:rPr>
              <a:t>carries signals </a:t>
            </a:r>
            <a:r>
              <a:rPr sz="2400" dirty="0">
                <a:latin typeface="Times New Roman"/>
                <a:cs typeface="Times New Roman"/>
              </a:rPr>
              <a:t>of </a:t>
            </a:r>
            <a:r>
              <a:rPr sz="2400" spc="-10" dirty="0">
                <a:latin typeface="Times New Roman"/>
                <a:cs typeface="Times New Roman"/>
              </a:rPr>
              <a:t>higher</a:t>
            </a:r>
            <a:r>
              <a:rPr sz="2400" spc="80" dirty="0">
                <a:latin typeface="Times New Roman"/>
                <a:cs typeface="Times New Roman"/>
              </a:rPr>
              <a:t> </a:t>
            </a:r>
            <a:r>
              <a:rPr sz="2400" spc="-10" dirty="0">
                <a:latin typeface="Times New Roman"/>
                <a:cs typeface="Times New Roman"/>
              </a:rPr>
              <a:t>frequency</a:t>
            </a:r>
            <a:endParaRPr sz="2400">
              <a:latin typeface="Times New Roman"/>
              <a:cs typeface="Times New Roman"/>
            </a:endParaRPr>
          </a:p>
          <a:p>
            <a:pPr marL="356870">
              <a:lnSpc>
                <a:spcPct val="100000"/>
              </a:lnSpc>
              <a:spcBef>
                <a:spcPts val="5"/>
              </a:spcBef>
            </a:pPr>
            <a:r>
              <a:rPr sz="2400" spc="-10" dirty="0">
                <a:latin typeface="Times New Roman"/>
                <a:cs typeface="Times New Roman"/>
              </a:rPr>
              <a:t>ranges </a:t>
            </a:r>
            <a:r>
              <a:rPr sz="2400" dirty="0">
                <a:latin typeface="Times New Roman"/>
                <a:cs typeface="Times New Roman"/>
              </a:rPr>
              <a:t>than those in </a:t>
            </a:r>
            <a:r>
              <a:rPr sz="2400" spc="-5" dirty="0">
                <a:latin typeface="Times New Roman"/>
                <a:cs typeface="Times New Roman"/>
              </a:rPr>
              <a:t>twisted pair</a:t>
            </a:r>
            <a:r>
              <a:rPr sz="2400" spc="20" dirty="0">
                <a:latin typeface="Times New Roman"/>
                <a:cs typeface="Times New Roman"/>
              </a:rPr>
              <a:t> </a:t>
            </a:r>
            <a:r>
              <a:rPr sz="2400" spc="-5" dirty="0">
                <a:latin typeface="Times New Roman"/>
                <a:cs typeface="Times New Roman"/>
              </a:rPr>
              <a:t>cable.</a:t>
            </a:r>
            <a:endParaRPr sz="2400">
              <a:latin typeface="Times New Roman"/>
              <a:cs typeface="Times New Roman"/>
            </a:endParaRPr>
          </a:p>
          <a:p>
            <a:pPr marL="356870" indent="-344805">
              <a:lnSpc>
                <a:spcPct val="100000"/>
              </a:lnSpc>
              <a:spcBef>
                <a:spcPts val="1320"/>
              </a:spcBef>
              <a:buFont typeface="Arial"/>
              <a:buChar char="•"/>
              <a:tabLst>
                <a:tab pos="356870" algn="l"/>
                <a:tab pos="357505" algn="l"/>
              </a:tabLst>
            </a:pPr>
            <a:r>
              <a:rPr sz="2400" spc="-15" dirty="0">
                <a:latin typeface="Times New Roman"/>
                <a:cs typeface="Times New Roman"/>
              </a:rPr>
              <a:t>Inner </a:t>
            </a:r>
            <a:r>
              <a:rPr sz="2400" spc="-5" dirty="0">
                <a:latin typeface="Times New Roman"/>
                <a:cs typeface="Times New Roman"/>
              </a:rPr>
              <a:t>conductor is </a:t>
            </a:r>
            <a:r>
              <a:rPr sz="2400" dirty="0">
                <a:latin typeface="Times New Roman"/>
                <a:cs typeface="Times New Roman"/>
              </a:rPr>
              <a:t>a </a:t>
            </a:r>
            <a:r>
              <a:rPr sz="2400" spc="-5" dirty="0">
                <a:latin typeface="Times New Roman"/>
                <a:cs typeface="Times New Roman"/>
              </a:rPr>
              <a:t>solid</a:t>
            </a:r>
            <a:r>
              <a:rPr sz="2400" spc="80" dirty="0">
                <a:latin typeface="Times New Roman"/>
                <a:cs typeface="Times New Roman"/>
              </a:rPr>
              <a:t> </a:t>
            </a:r>
            <a:r>
              <a:rPr sz="2400" spc="-5" dirty="0">
                <a:latin typeface="Times New Roman"/>
                <a:cs typeface="Times New Roman"/>
              </a:rPr>
              <a:t>wire</a:t>
            </a:r>
            <a:endParaRPr sz="2400">
              <a:latin typeface="Times New Roman"/>
              <a:cs typeface="Times New Roman"/>
            </a:endParaRPr>
          </a:p>
          <a:p>
            <a:pPr marL="356870" marR="5080" indent="-344805">
              <a:lnSpc>
                <a:spcPct val="100000"/>
              </a:lnSpc>
              <a:spcBef>
                <a:spcPts val="1325"/>
              </a:spcBef>
              <a:buFont typeface="Arial"/>
              <a:buChar char="•"/>
              <a:tabLst>
                <a:tab pos="356870" algn="l"/>
                <a:tab pos="357505" algn="l"/>
              </a:tabLst>
            </a:pPr>
            <a:r>
              <a:rPr sz="2400" spc="-5" dirty="0">
                <a:latin typeface="Times New Roman"/>
                <a:cs typeface="Times New Roman"/>
              </a:rPr>
              <a:t>Outer conductor </a:t>
            </a:r>
            <a:r>
              <a:rPr sz="2400" spc="-10" dirty="0">
                <a:latin typeface="Times New Roman"/>
                <a:cs typeface="Times New Roman"/>
              </a:rPr>
              <a:t>serves as </a:t>
            </a:r>
            <a:r>
              <a:rPr sz="2400" dirty="0">
                <a:latin typeface="Times New Roman"/>
                <a:cs typeface="Times New Roman"/>
              </a:rPr>
              <a:t>a shield </a:t>
            </a:r>
            <a:r>
              <a:rPr sz="2400" spc="-10" dirty="0">
                <a:latin typeface="Times New Roman"/>
                <a:cs typeface="Times New Roman"/>
              </a:rPr>
              <a:t>against </a:t>
            </a:r>
            <a:r>
              <a:rPr sz="2400" dirty="0">
                <a:latin typeface="Times New Roman"/>
                <a:cs typeface="Times New Roman"/>
              </a:rPr>
              <a:t>noise </a:t>
            </a:r>
            <a:r>
              <a:rPr sz="2400" spc="-5" dirty="0">
                <a:latin typeface="Times New Roman"/>
                <a:cs typeface="Times New Roman"/>
              </a:rPr>
              <a:t>and </a:t>
            </a:r>
            <a:r>
              <a:rPr sz="2400" dirty="0">
                <a:latin typeface="Times New Roman"/>
                <a:cs typeface="Times New Roman"/>
              </a:rPr>
              <a:t>a </a:t>
            </a:r>
            <a:r>
              <a:rPr sz="2400" spc="-5" dirty="0">
                <a:latin typeface="Times New Roman"/>
                <a:cs typeface="Times New Roman"/>
              </a:rPr>
              <a:t>second  conductor</a:t>
            </a:r>
            <a:endParaRPr sz="2400">
              <a:latin typeface="Times New Roman"/>
              <a:cs typeface="Times New Roman"/>
            </a:endParaRPr>
          </a:p>
        </p:txBody>
      </p:sp>
      <p:grpSp>
        <p:nvGrpSpPr>
          <p:cNvPr id="6" name="object 6"/>
          <p:cNvGrpSpPr/>
          <p:nvPr/>
        </p:nvGrpSpPr>
        <p:grpSpPr>
          <a:xfrm>
            <a:off x="152400" y="3415791"/>
            <a:ext cx="8991600" cy="2722880"/>
            <a:chOff x="152400" y="3415791"/>
            <a:chExt cx="8991600" cy="2722880"/>
          </a:xfrm>
        </p:grpSpPr>
        <p:sp>
          <p:nvSpPr>
            <p:cNvPr id="7" name="object 7"/>
            <p:cNvSpPr/>
            <p:nvPr/>
          </p:nvSpPr>
          <p:spPr>
            <a:xfrm>
              <a:off x="152400" y="3415791"/>
              <a:ext cx="4142353" cy="263143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331208" y="3636263"/>
              <a:ext cx="4812791" cy="2502408"/>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36A51-EA54-43A3-B86A-3B005166612D}"/>
              </a:ext>
            </a:extLst>
          </p:cNvPr>
          <p:cNvSpPr>
            <a:spLocks noGrp="1"/>
          </p:cNvSpPr>
          <p:nvPr>
            <p:ph type="title"/>
          </p:nvPr>
        </p:nvSpPr>
        <p:spPr/>
        <p:txBody>
          <a:bodyPr/>
          <a:lstStyle/>
          <a:p>
            <a:r>
              <a:rPr lang="en-US" dirty="0"/>
              <a:t>Contd..</a:t>
            </a:r>
            <a:endParaRPr lang="en-IN" dirty="0"/>
          </a:p>
        </p:txBody>
      </p:sp>
      <p:sp>
        <p:nvSpPr>
          <p:cNvPr id="3" name="Text Placeholder 2">
            <a:extLst>
              <a:ext uri="{FF2B5EF4-FFF2-40B4-BE49-F238E27FC236}">
                <a16:creationId xmlns:a16="http://schemas.microsoft.com/office/drawing/2014/main" xmlns="" id="{2637261B-693B-4E94-B7B7-40D65B36FC0B}"/>
              </a:ext>
            </a:extLst>
          </p:cNvPr>
          <p:cNvSpPr>
            <a:spLocks noGrp="1"/>
          </p:cNvSpPr>
          <p:nvPr>
            <p:ph type="body" idx="1"/>
          </p:nvPr>
        </p:nvSpPr>
        <p:spPr>
          <a:xfrm>
            <a:off x="535635" y="1259149"/>
            <a:ext cx="8141334" cy="5170646"/>
          </a:xfrm>
        </p:spPr>
        <p:txBody>
          <a:bodyPr/>
          <a:lstStyle/>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Coaxial cable is very commonly used transmission media, for example, TV wire is usually a coaxial cable.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name of the cable is coaxial as it contains two conductors parallel to each other.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has a higher frequency as compared to Twisted pair cable.</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inner conductor of the coaxial cable is made up of copper, and the outer conductor is made up of copper mesh. The middle core is made up of non-conductive cover that separates the inner conductor from the outer conductor.</a:t>
            </a:r>
          </a:p>
          <a:p>
            <a:pPr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middle core is responsible for the data transferring whereas the copper mesh prevents from the </a:t>
            </a:r>
            <a:r>
              <a:rPr lang="en-US" b="1" i="0" dirty="0">
                <a:solidFill>
                  <a:srgbClr val="000000"/>
                </a:solidFill>
                <a:effectLst/>
                <a:latin typeface="Times New Roman" panose="02020603050405020304" pitchFamily="18" charset="0"/>
                <a:cs typeface="Times New Roman" panose="02020603050405020304" pitchFamily="18" charset="0"/>
              </a:rPr>
              <a:t>EMI</a:t>
            </a:r>
            <a:r>
              <a:rPr lang="en-US" b="0" i="0" dirty="0">
                <a:solidFill>
                  <a:srgbClr val="000000"/>
                </a:solidFill>
                <a:effectLst/>
                <a:latin typeface="Times New Roman" panose="02020603050405020304" pitchFamily="18" charset="0"/>
                <a:cs typeface="Times New Roman" panose="02020603050405020304" pitchFamily="18" charset="0"/>
              </a:rPr>
              <a:t>(Electromagnetic interference).</a:t>
            </a:r>
          </a:p>
          <a:p>
            <a:r>
              <a:rPr lang="en-US" dirty="0"/>
              <a:t/>
            </a:r>
            <a:br>
              <a:rPr lang="en-US" dirty="0"/>
            </a:br>
            <a:endParaRPr lang="en-IN" dirty="0"/>
          </a:p>
        </p:txBody>
      </p:sp>
    </p:spTree>
    <p:extLst>
      <p:ext uri="{BB962C8B-B14F-4D97-AF65-F5344CB8AC3E}">
        <p14:creationId xmlns:p14="http://schemas.microsoft.com/office/powerpoint/2010/main" xmlns="" val="1159493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C9596A9-A9CC-42CE-880A-6A12E210B659}"/>
              </a:ext>
            </a:extLst>
          </p:cNvPr>
          <p:cNvPicPr>
            <a:picLocks noChangeAspect="1"/>
          </p:cNvPicPr>
          <p:nvPr/>
        </p:nvPicPr>
        <p:blipFill>
          <a:blip r:embed="rId2"/>
          <a:stretch>
            <a:fillRect/>
          </a:stretch>
        </p:blipFill>
        <p:spPr>
          <a:xfrm>
            <a:off x="457200" y="762000"/>
            <a:ext cx="8077200" cy="5257799"/>
          </a:xfrm>
          <a:prstGeom prst="rect">
            <a:avLst/>
          </a:prstGeom>
        </p:spPr>
      </p:pic>
    </p:spTree>
    <p:extLst>
      <p:ext uri="{BB962C8B-B14F-4D97-AF65-F5344CB8AC3E}">
        <p14:creationId xmlns:p14="http://schemas.microsoft.com/office/powerpoint/2010/main" xmlns="" val="9310291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119980" y="140173"/>
            <a:ext cx="3578778" cy="2896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091685" y="24130"/>
            <a:ext cx="3609340" cy="391160"/>
          </a:xfrm>
          <a:prstGeom prst="rect">
            <a:avLst/>
          </a:prstGeom>
        </p:spPr>
        <p:txBody>
          <a:bodyPr vert="horz" wrap="square" lIns="0" tIns="12700" rIns="0" bIns="0" rtlCol="0">
            <a:spAutoFit/>
          </a:bodyPr>
          <a:lstStyle/>
          <a:p>
            <a:pPr marL="12700">
              <a:lnSpc>
                <a:spcPct val="100000"/>
              </a:lnSpc>
              <a:spcBef>
                <a:spcPts val="100"/>
              </a:spcBef>
              <a:tabLst>
                <a:tab pos="1831975" algn="l"/>
              </a:tabLst>
            </a:pPr>
            <a:r>
              <a:rPr sz="2400" i="1" spc="-5" dirty="0">
                <a:solidFill>
                  <a:srgbClr val="FF0066"/>
                </a:solidFill>
                <a:latin typeface="Times New Roman"/>
                <a:cs typeface="Times New Roman"/>
              </a:rPr>
              <a:t>Categories</a:t>
            </a:r>
            <a:r>
              <a:rPr sz="2400" i="1" spc="10" dirty="0">
                <a:solidFill>
                  <a:srgbClr val="FF0066"/>
                </a:solidFill>
                <a:latin typeface="Times New Roman"/>
                <a:cs typeface="Times New Roman"/>
              </a:rPr>
              <a:t> </a:t>
            </a:r>
            <a:r>
              <a:rPr sz="2400" i="1" dirty="0">
                <a:solidFill>
                  <a:srgbClr val="FF0066"/>
                </a:solidFill>
                <a:latin typeface="Times New Roman"/>
                <a:cs typeface="Times New Roman"/>
              </a:rPr>
              <a:t>of	</a:t>
            </a:r>
            <a:r>
              <a:rPr sz="2400" i="1" spc="-5" dirty="0">
                <a:solidFill>
                  <a:srgbClr val="FF0066"/>
                </a:solidFill>
                <a:latin typeface="Times New Roman"/>
                <a:cs typeface="Times New Roman"/>
              </a:rPr>
              <a:t>coaxial</a:t>
            </a:r>
            <a:r>
              <a:rPr sz="2400" i="1" spc="-70" dirty="0">
                <a:solidFill>
                  <a:srgbClr val="FF0066"/>
                </a:solidFill>
                <a:latin typeface="Times New Roman"/>
                <a:cs typeface="Times New Roman"/>
              </a:rPr>
              <a:t> </a:t>
            </a:r>
            <a:r>
              <a:rPr sz="2400" i="1" spc="-5" dirty="0">
                <a:solidFill>
                  <a:srgbClr val="FF0066"/>
                </a:solidFill>
                <a:latin typeface="Times New Roman"/>
                <a:cs typeface="Times New Roman"/>
              </a:rPr>
              <a:t>cables</a:t>
            </a:r>
            <a:endParaRPr sz="2400">
              <a:latin typeface="Times New Roman"/>
              <a:cs typeface="Times New Roman"/>
            </a:endParaRPr>
          </a:p>
        </p:txBody>
      </p:sp>
      <p:grpSp>
        <p:nvGrpSpPr>
          <p:cNvPr id="4" name="object 4"/>
          <p:cNvGrpSpPr/>
          <p:nvPr/>
        </p:nvGrpSpPr>
        <p:grpSpPr>
          <a:xfrm>
            <a:off x="4749642" y="1319822"/>
            <a:ext cx="924560" cy="678180"/>
            <a:chOff x="4749642" y="1319822"/>
            <a:chExt cx="924560" cy="678180"/>
          </a:xfrm>
        </p:grpSpPr>
        <p:sp>
          <p:nvSpPr>
            <p:cNvPr id="5" name="object 5"/>
            <p:cNvSpPr/>
            <p:nvPr/>
          </p:nvSpPr>
          <p:spPr>
            <a:xfrm>
              <a:off x="4749642" y="1498742"/>
              <a:ext cx="444624" cy="24483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98719" y="1319822"/>
              <a:ext cx="504215" cy="67801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099303" y="1319822"/>
              <a:ext cx="574370" cy="678014"/>
            </a:xfrm>
            <a:prstGeom prst="rect">
              <a:avLst/>
            </a:prstGeom>
            <a:blipFill>
              <a:blip r:embed="rId5" cstate="print"/>
              <a:stretch>
                <a:fillRect/>
              </a:stretch>
            </a:blipFill>
          </p:spPr>
          <p:txBody>
            <a:bodyPr wrap="square" lIns="0" tIns="0" rIns="0" bIns="0" rtlCol="0"/>
            <a:lstStyle/>
            <a:p>
              <a:endParaRPr/>
            </a:p>
          </p:txBody>
        </p:sp>
      </p:grpSp>
      <p:grpSp>
        <p:nvGrpSpPr>
          <p:cNvPr id="8" name="object 8"/>
          <p:cNvGrpSpPr/>
          <p:nvPr/>
        </p:nvGrpSpPr>
        <p:grpSpPr>
          <a:xfrm>
            <a:off x="4456176" y="2048294"/>
            <a:ext cx="1303020" cy="1315085"/>
            <a:chOff x="4456176" y="2048294"/>
            <a:chExt cx="1303020" cy="1315085"/>
          </a:xfrm>
        </p:grpSpPr>
        <p:sp>
          <p:nvSpPr>
            <p:cNvPr id="9" name="object 9"/>
            <p:cNvSpPr/>
            <p:nvPr/>
          </p:nvSpPr>
          <p:spPr>
            <a:xfrm>
              <a:off x="4456176" y="2048294"/>
              <a:ext cx="860869" cy="67801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913376" y="2048294"/>
              <a:ext cx="504215" cy="67801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013960" y="2048294"/>
              <a:ext cx="745058" cy="678014"/>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4465320" y="2685326"/>
              <a:ext cx="860869" cy="678014"/>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4922520" y="2685326"/>
              <a:ext cx="504215" cy="678014"/>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023104" y="2685326"/>
              <a:ext cx="726770" cy="678014"/>
            </a:xfrm>
            <a:prstGeom prst="rect">
              <a:avLst/>
            </a:prstGeom>
            <a:blipFill>
              <a:blip r:embed="rId10" cstate="print"/>
              <a:stretch>
                <a:fillRect/>
              </a:stretch>
            </a:blipFill>
          </p:spPr>
          <p:txBody>
            <a:bodyPr wrap="square" lIns="0" tIns="0" rIns="0" bIns="0" rtlCol="0"/>
            <a:lstStyle/>
            <a:p>
              <a:endParaRPr/>
            </a:p>
          </p:txBody>
        </p:sp>
      </p:grpSp>
      <p:graphicFrame>
        <p:nvGraphicFramePr>
          <p:cNvPr id="15" name="object 15"/>
          <p:cNvGraphicFramePr>
            <a:graphicFrameLocks noGrp="1"/>
          </p:cNvGraphicFramePr>
          <p:nvPr/>
        </p:nvGraphicFramePr>
        <p:xfrm>
          <a:off x="3832225" y="712851"/>
          <a:ext cx="4983480" cy="2631437"/>
        </p:xfrm>
        <a:graphic>
          <a:graphicData uri="http://schemas.openxmlformats.org/drawingml/2006/table">
            <a:tbl>
              <a:tblPr firstRow="1" bandRow="1">
                <a:tableStyleId>{2D5ABB26-0587-4C30-8999-92F81FD0307C}</a:tableStyleId>
              </a:tblPr>
              <a:tblGrid>
                <a:gridCol w="2490470">
                  <a:extLst>
                    <a:ext uri="{9D8B030D-6E8A-4147-A177-3AD203B41FA5}">
                      <a16:colId xmlns:a16="http://schemas.microsoft.com/office/drawing/2014/main" xmlns="" val="20000"/>
                    </a:ext>
                  </a:extLst>
                </a:gridCol>
                <a:gridCol w="2493010">
                  <a:extLst>
                    <a:ext uri="{9D8B030D-6E8A-4147-A177-3AD203B41FA5}">
                      <a16:colId xmlns:a16="http://schemas.microsoft.com/office/drawing/2014/main" xmlns="" val="20001"/>
                    </a:ext>
                  </a:extLst>
                </a:gridCol>
              </a:tblGrid>
              <a:tr h="462407">
                <a:tc>
                  <a:txBody>
                    <a:bodyPr/>
                    <a:lstStyle/>
                    <a:p>
                      <a:pPr marL="12065" algn="ctr">
                        <a:lnSpc>
                          <a:spcPct val="100000"/>
                        </a:lnSpc>
                        <a:spcBef>
                          <a:spcPts val="310"/>
                        </a:spcBef>
                      </a:pPr>
                      <a:r>
                        <a:rPr sz="2400" b="1" dirty="0">
                          <a:solidFill>
                            <a:srgbClr val="FFFFFF"/>
                          </a:solidFill>
                          <a:latin typeface="Arial"/>
                          <a:cs typeface="Arial"/>
                        </a:rPr>
                        <a:t>Category</a:t>
                      </a:r>
                      <a:endParaRPr sz="2400">
                        <a:latin typeface="Arial"/>
                        <a:cs typeface="Arial"/>
                      </a:endParaRPr>
                    </a:p>
                  </a:txBody>
                  <a:tcPr marL="0" marR="0" marT="39370" marB="0">
                    <a:lnL w="38100">
                      <a:solidFill>
                        <a:srgbClr val="FF0000"/>
                      </a:solidFill>
                      <a:prstDash val="solid"/>
                    </a:lnL>
                    <a:lnT w="38100">
                      <a:solidFill>
                        <a:srgbClr val="FF0000"/>
                      </a:solidFill>
                      <a:prstDash val="solid"/>
                    </a:lnT>
                    <a:solidFill>
                      <a:srgbClr val="000000"/>
                    </a:solidFill>
                  </a:tcPr>
                </a:tc>
                <a:tc>
                  <a:txBody>
                    <a:bodyPr/>
                    <a:lstStyle/>
                    <a:p>
                      <a:pPr algn="ctr">
                        <a:lnSpc>
                          <a:spcPct val="100000"/>
                        </a:lnSpc>
                        <a:spcBef>
                          <a:spcPts val="310"/>
                        </a:spcBef>
                      </a:pPr>
                      <a:r>
                        <a:rPr sz="2400" b="1" dirty="0">
                          <a:solidFill>
                            <a:srgbClr val="FFFFFF"/>
                          </a:solidFill>
                          <a:latin typeface="Arial"/>
                          <a:cs typeface="Arial"/>
                        </a:rPr>
                        <a:t>Use</a:t>
                      </a:r>
                      <a:endParaRPr sz="2400">
                        <a:latin typeface="Arial"/>
                        <a:cs typeface="Arial"/>
                      </a:endParaRPr>
                    </a:p>
                  </a:txBody>
                  <a:tcPr marL="0" marR="0" marT="39370" marB="0">
                    <a:lnT w="38100">
                      <a:solidFill>
                        <a:srgbClr val="FF0000"/>
                      </a:solidFill>
                      <a:prstDash val="solid"/>
                    </a:lnT>
                    <a:solidFill>
                      <a:srgbClr val="000000"/>
                    </a:solidFill>
                  </a:tcPr>
                </a:tc>
                <a:extLst>
                  <a:ext uri="{0D108BD9-81ED-4DB2-BD59-A6C34878D82A}">
                    <a16:rowId xmlns:a16="http://schemas.microsoft.com/office/drawing/2014/main" xmlns="" val="10000"/>
                  </a:ext>
                </a:extLst>
              </a:tr>
              <a:tr h="822959">
                <a:tc>
                  <a:txBody>
                    <a:bodyPr/>
                    <a:lstStyle/>
                    <a:p>
                      <a:pPr marL="2540" algn="ctr">
                        <a:lnSpc>
                          <a:spcPct val="100000"/>
                        </a:lnSpc>
                        <a:spcBef>
                          <a:spcPts val="1735"/>
                        </a:spcBef>
                      </a:pPr>
                      <a:r>
                        <a:rPr sz="2400" b="1" spc="-5" dirty="0">
                          <a:solidFill>
                            <a:srgbClr val="FF0000"/>
                          </a:solidFill>
                          <a:latin typeface="Arial"/>
                          <a:cs typeface="Arial"/>
                        </a:rPr>
                        <a:t>RG-6</a:t>
                      </a:r>
                      <a:endParaRPr sz="2400">
                        <a:latin typeface="Arial"/>
                        <a:cs typeface="Arial"/>
                      </a:endParaRPr>
                    </a:p>
                  </a:txBody>
                  <a:tcPr marL="0" marR="0" marT="220345" marB="0">
                    <a:lnL w="38100">
                      <a:solidFill>
                        <a:srgbClr val="FF0000"/>
                      </a:solidFill>
                      <a:prstDash val="solid"/>
                    </a:lnL>
                    <a:lnR w="12700">
                      <a:solidFill>
                        <a:srgbClr val="000000"/>
                      </a:solidFill>
                      <a:prstDash val="solid"/>
                    </a:lnR>
                    <a:lnB w="12700">
                      <a:solidFill>
                        <a:srgbClr val="000000"/>
                      </a:solidFill>
                      <a:prstDash val="solid"/>
                    </a:lnB>
                  </a:tcPr>
                </a:tc>
                <a:tc>
                  <a:txBody>
                    <a:bodyPr/>
                    <a:lstStyle/>
                    <a:p>
                      <a:pPr marL="688975" marR="556260" indent="-121920">
                        <a:lnSpc>
                          <a:spcPct val="100000"/>
                        </a:lnSpc>
                        <a:spcBef>
                          <a:spcPts val="295"/>
                        </a:spcBef>
                      </a:pPr>
                      <a:r>
                        <a:rPr sz="2400" b="1" spc="-5" dirty="0">
                          <a:solidFill>
                            <a:srgbClr val="FFFFFF"/>
                          </a:solidFill>
                          <a:latin typeface="Arial"/>
                          <a:cs typeface="Arial"/>
                        </a:rPr>
                        <a:t>Cable</a:t>
                      </a:r>
                      <a:r>
                        <a:rPr sz="2400" b="1" spc="-80" dirty="0">
                          <a:solidFill>
                            <a:srgbClr val="FFFFFF"/>
                          </a:solidFill>
                          <a:latin typeface="Arial"/>
                          <a:cs typeface="Arial"/>
                        </a:rPr>
                        <a:t> </a:t>
                      </a:r>
                      <a:r>
                        <a:rPr sz="2400" b="1" spc="-75" dirty="0">
                          <a:solidFill>
                            <a:srgbClr val="FFFFFF"/>
                          </a:solidFill>
                          <a:latin typeface="Arial"/>
                          <a:cs typeface="Arial"/>
                        </a:rPr>
                        <a:t>TV,  </a:t>
                      </a:r>
                      <a:r>
                        <a:rPr sz="2400" b="1" spc="-5" dirty="0">
                          <a:solidFill>
                            <a:srgbClr val="FFFFFF"/>
                          </a:solidFill>
                          <a:latin typeface="Arial"/>
                          <a:cs typeface="Arial"/>
                        </a:rPr>
                        <a:t>Internet</a:t>
                      </a:r>
                      <a:endParaRPr sz="2400">
                        <a:latin typeface="Arial"/>
                        <a:cs typeface="Arial"/>
                      </a:endParaRPr>
                    </a:p>
                  </a:txBody>
                  <a:tcPr marL="0" marR="0" marT="37465" marB="0">
                    <a:lnL w="12700">
                      <a:solidFill>
                        <a:srgbClr val="000000"/>
                      </a:solidFill>
                      <a:prstDash val="solid"/>
                    </a:lnL>
                    <a:lnR w="12700">
                      <a:solidFill>
                        <a:srgbClr val="000000"/>
                      </a:solidFill>
                      <a:prstDash val="solid"/>
                    </a:lnR>
                    <a:lnB w="12700">
                      <a:solidFill>
                        <a:srgbClr val="000000"/>
                      </a:solidFill>
                      <a:prstDash val="solid"/>
                    </a:lnB>
                    <a:solidFill>
                      <a:srgbClr val="6666FF"/>
                    </a:solidFill>
                  </a:tcPr>
                </a:tc>
                <a:extLst>
                  <a:ext uri="{0D108BD9-81ED-4DB2-BD59-A6C34878D82A}">
                    <a16:rowId xmlns:a16="http://schemas.microsoft.com/office/drawing/2014/main" xmlns="" val="10001"/>
                  </a:ext>
                </a:extLst>
              </a:tr>
              <a:tr h="635381">
                <a:tc>
                  <a:txBody>
                    <a:bodyPr/>
                    <a:lstStyle/>
                    <a:p>
                      <a:pPr marL="3810" algn="ctr">
                        <a:lnSpc>
                          <a:spcPct val="100000"/>
                        </a:lnSpc>
                        <a:spcBef>
                          <a:spcPts val="994"/>
                        </a:spcBef>
                      </a:pPr>
                      <a:r>
                        <a:rPr sz="2400" b="1" dirty="0">
                          <a:solidFill>
                            <a:srgbClr val="FF0000"/>
                          </a:solidFill>
                          <a:latin typeface="Arial"/>
                          <a:cs typeface="Arial"/>
                        </a:rPr>
                        <a:t>RG-59</a:t>
                      </a:r>
                      <a:endParaRPr sz="2400">
                        <a:latin typeface="Arial"/>
                        <a:cs typeface="Arial"/>
                      </a:endParaRPr>
                    </a:p>
                  </a:txBody>
                  <a:tcPr marL="0" marR="0" marT="126364" marB="0">
                    <a:lnL w="38100">
                      <a:solidFill>
                        <a:srgbClr val="FF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994"/>
                        </a:spcBef>
                      </a:pPr>
                      <a:r>
                        <a:rPr sz="2400" b="1" spc="-5" dirty="0">
                          <a:solidFill>
                            <a:srgbClr val="FFFFFF"/>
                          </a:solidFill>
                          <a:latin typeface="Arial"/>
                          <a:cs typeface="Arial"/>
                        </a:rPr>
                        <a:t>CCTV</a:t>
                      </a:r>
                      <a:endParaRPr sz="2400">
                        <a:latin typeface="Arial"/>
                        <a:cs typeface="Arial"/>
                      </a:endParaRPr>
                    </a:p>
                  </a:txBody>
                  <a:tcPr marL="0" marR="0" marT="12636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6666FF"/>
                    </a:solidFill>
                  </a:tcPr>
                </a:tc>
                <a:extLst>
                  <a:ext uri="{0D108BD9-81ED-4DB2-BD59-A6C34878D82A}">
                    <a16:rowId xmlns:a16="http://schemas.microsoft.com/office/drawing/2014/main" xmlns="" val="10002"/>
                  </a:ext>
                </a:extLst>
              </a:tr>
              <a:tr h="635253">
                <a:tc>
                  <a:txBody>
                    <a:bodyPr/>
                    <a:lstStyle/>
                    <a:p>
                      <a:pPr marR="6350" algn="ctr">
                        <a:lnSpc>
                          <a:spcPct val="100000"/>
                        </a:lnSpc>
                        <a:spcBef>
                          <a:spcPts val="1000"/>
                        </a:spcBef>
                      </a:pPr>
                      <a:r>
                        <a:rPr sz="2400" b="1" spc="-60" dirty="0">
                          <a:solidFill>
                            <a:srgbClr val="FF0000"/>
                          </a:solidFill>
                          <a:latin typeface="Arial"/>
                          <a:cs typeface="Arial"/>
                        </a:rPr>
                        <a:t>RG-11</a:t>
                      </a:r>
                      <a:endParaRPr sz="2400">
                        <a:latin typeface="Arial"/>
                        <a:cs typeface="Arial"/>
                      </a:endParaRPr>
                    </a:p>
                  </a:txBody>
                  <a:tcPr marL="0" marR="0" marT="127000" marB="0">
                    <a:lnL w="38100">
                      <a:solidFill>
                        <a:srgbClr val="FF0000"/>
                      </a:solidFill>
                      <a:prstDash val="solid"/>
                    </a:lnL>
                    <a:lnR w="12700">
                      <a:solidFill>
                        <a:srgbClr val="000000"/>
                      </a:solidFill>
                      <a:prstDash val="solid"/>
                    </a:lnR>
                    <a:lnT w="12700">
                      <a:solidFill>
                        <a:srgbClr val="000000"/>
                      </a:solidFill>
                      <a:prstDash val="solid"/>
                    </a:lnT>
                    <a:lnB w="38100">
                      <a:solidFill>
                        <a:srgbClr val="FF0000"/>
                      </a:solidFill>
                      <a:prstDash val="solid"/>
                    </a:lnB>
                  </a:tcPr>
                </a:tc>
                <a:tc>
                  <a:txBody>
                    <a:bodyPr/>
                    <a:lstStyle/>
                    <a:p>
                      <a:pPr algn="ctr">
                        <a:lnSpc>
                          <a:spcPct val="100000"/>
                        </a:lnSpc>
                        <a:spcBef>
                          <a:spcPts val="1000"/>
                        </a:spcBef>
                      </a:pPr>
                      <a:r>
                        <a:rPr sz="2400" b="1" spc="-5" dirty="0">
                          <a:solidFill>
                            <a:srgbClr val="FFFFFF"/>
                          </a:solidFill>
                          <a:latin typeface="Arial"/>
                          <a:cs typeface="Arial"/>
                        </a:rPr>
                        <a:t>HDTV</a:t>
                      </a:r>
                      <a:endParaRPr sz="2400">
                        <a:latin typeface="Arial"/>
                        <a:cs typeface="Arial"/>
                      </a:endParaRPr>
                    </a:p>
                  </a:txBody>
                  <a:tcPr marL="0" marR="0" marT="127000" marB="0">
                    <a:lnL w="12700">
                      <a:solidFill>
                        <a:srgbClr val="000000"/>
                      </a:solidFill>
                      <a:prstDash val="solid"/>
                    </a:lnL>
                    <a:lnR w="12700">
                      <a:solidFill>
                        <a:srgbClr val="000000"/>
                      </a:solidFill>
                      <a:prstDash val="solid"/>
                    </a:lnR>
                    <a:lnT w="12700">
                      <a:solidFill>
                        <a:srgbClr val="000000"/>
                      </a:solidFill>
                      <a:prstDash val="solid"/>
                    </a:lnT>
                    <a:lnB w="38100">
                      <a:solidFill>
                        <a:srgbClr val="FF0000"/>
                      </a:solidFill>
                      <a:prstDash val="solid"/>
                    </a:lnB>
                    <a:solidFill>
                      <a:srgbClr val="6666FF"/>
                    </a:solidFill>
                  </a:tcPr>
                </a:tc>
                <a:extLst>
                  <a:ext uri="{0D108BD9-81ED-4DB2-BD59-A6C34878D82A}">
                    <a16:rowId xmlns:a16="http://schemas.microsoft.com/office/drawing/2014/main" xmlns="" val="10003"/>
                  </a:ext>
                </a:extLst>
              </a:tr>
              <a:tr h="75437">
                <a:tc gridSpan="2">
                  <a:txBody>
                    <a:bodyPr/>
                    <a:lstStyle/>
                    <a:p>
                      <a:pPr>
                        <a:lnSpc>
                          <a:spcPct val="100000"/>
                        </a:lnSpc>
                      </a:pPr>
                      <a:endParaRPr sz="300">
                        <a:latin typeface="Times New Roman"/>
                        <a:cs typeface="Times New Roman"/>
                      </a:endParaRPr>
                    </a:p>
                  </a:txBody>
                  <a:tcPr marL="0" marR="0" marT="0" marB="0">
                    <a:lnT w="38100">
                      <a:solidFill>
                        <a:srgbClr val="FF0000"/>
                      </a:solidFill>
                      <a:prstDash val="solid"/>
                    </a:lnT>
                  </a:tcPr>
                </a:tc>
                <a:tc hMerge="1">
                  <a:txBody>
                    <a:bodyPr/>
                    <a:lstStyle/>
                    <a:p>
                      <a:endParaRPr/>
                    </a:p>
                  </a:txBody>
                  <a:tcPr marL="0" marR="0" marT="0" marB="0"/>
                </a:tc>
                <a:extLst>
                  <a:ext uri="{0D108BD9-81ED-4DB2-BD59-A6C34878D82A}">
                    <a16:rowId xmlns:a16="http://schemas.microsoft.com/office/drawing/2014/main" xmlns="" val="10004"/>
                  </a:ext>
                </a:extLst>
              </a:tr>
            </a:tbl>
          </a:graphicData>
        </a:graphic>
      </p:graphicFrame>
      <p:sp>
        <p:nvSpPr>
          <p:cNvPr id="16" name="object 16"/>
          <p:cNvSpPr/>
          <p:nvPr/>
        </p:nvSpPr>
        <p:spPr>
          <a:xfrm>
            <a:off x="558840" y="3651502"/>
            <a:ext cx="5598119" cy="3090672"/>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444" y="321005"/>
            <a:ext cx="4124325" cy="454025"/>
          </a:xfrm>
          <a:prstGeom prst="rect">
            <a:avLst/>
          </a:prstGeom>
        </p:spPr>
        <p:txBody>
          <a:bodyPr vert="horz" wrap="square" lIns="0" tIns="13970" rIns="0" bIns="0" rtlCol="0">
            <a:spAutoFit/>
          </a:bodyPr>
          <a:lstStyle/>
          <a:p>
            <a:pPr marL="12700">
              <a:lnSpc>
                <a:spcPct val="100000"/>
              </a:lnSpc>
              <a:spcBef>
                <a:spcPts val="110"/>
              </a:spcBef>
            </a:pPr>
            <a:r>
              <a:rPr sz="2800" u="heavy" spc="5" dirty="0">
                <a:solidFill>
                  <a:srgbClr val="1C1C1C"/>
                </a:solidFill>
                <a:uFill>
                  <a:solidFill>
                    <a:srgbClr val="1C1C1C"/>
                  </a:solidFill>
                </a:uFill>
                <a:latin typeface="Times New Roman"/>
                <a:cs typeface="Times New Roman"/>
              </a:rPr>
              <a:t>Coaxial </a:t>
            </a:r>
            <a:r>
              <a:rPr sz="2800" u="heavy" dirty="0">
                <a:solidFill>
                  <a:srgbClr val="1C1C1C"/>
                </a:solidFill>
                <a:uFill>
                  <a:solidFill>
                    <a:srgbClr val="1C1C1C"/>
                  </a:solidFill>
                </a:uFill>
                <a:latin typeface="Times New Roman"/>
                <a:cs typeface="Times New Roman"/>
              </a:rPr>
              <a:t>Cable</a:t>
            </a:r>
            <a:r>
              <a:rPr sz="2800" u="heavy" spc="-509" dirty="0">
                <a:solidFill>
                  <a:srgbClr val="1C1C1C"/>
                </a:solidFill>
                <a:uFill>
                  <a:solidFill>
                    <a:srgbClr val="1C1C1C"/>
                  </a:solidFill>
                </a:uFill>
                <a:latin typeface="Times New Roman"/>
                <a:cs typeface="Times New Roman"/>
              </a:rPr>
              <a:t> </a:t>
            </a:r>
            <a:r>
              <a:rPr sz="2800" u="heavy" spc="-5" dirty="0">
                <a:solidFill>
                  <a:srgbClr val="1C1C1C"/>
                </a:solidFill>
                <a:uFill>
                  <a:solidFill>
                    <a:srgbClr val="1C1C1C"/>
                  </a:solidFill>
                </a:uFill>
                <a:latin typeface="Times New Roman"/>
                <a:cs typeface="Times New Roman"/>
              </a:rPr>
              <a:t>Applications</a:t>
            </a:r>
            <a:endParaRPr sz="2800">
              <a:latin typeface="Times New Roman"/>
              <a:cs typeface="Times New Roman"/>
            </a:endParaRPr>
          </a:p>
        </p:txBody>
      </p:sp>
      <p:sp>
        <p:nvSpPr>
          <p:cNvPr id="3" name="object 3"/>
          <p:cNvSpPr txBox="1"/>
          <p:nvPr/>
        </p:nvSpPr>
        <p:spPr>
          <a:xfrm>
            <a:off x="437794" y="921998"/>
            <a:ext cx="7739380" cy="1671320"/>
          </a:xfrm>
          <a:prstGeom prst="rect">
            <a:avLst/>
          </a:prstGeom>
        </p:spPr>
        <p:txBody>
          <a:bodyPr vert="horz" wrap="square" lIns="0" tIns="194945" rIns="0" bIns="0" rtlCol="0">
            <a:spAutoFit/>
          </a:bodyPr>
          <a:lstStyle/>
          <a:p>
            <a:pPr marL="356870" indent="-344805">
              <a:lnSpc>
                <a:spcPct val="100000"/>
              </a:lnSpc>
              <a:spcBef>
                <a:spcPts val="1535"/>
              </a:spcBef>
              <a:buFont typeface="Arial"/>
              <a:buChar char="•"/>
              <a:tabLst>
                <a:tab pos="356870" algn="l"/>
                <a:tab pos="357505" algn="l"/>
              </a:tabLst>
            </a:pPr>
            <a:r>
              <a:rPr sz="2400" spc="-15" dirty="0">
                <a:latin typeface="Times New Roman"/>
                <a:cs typeface="Times New Roman"/>
              </a:rPr>
              <a:t>Long </a:t>
            </a:r>
            <a:r>
              <a:rPr sz="2400" spc="-5" dirty="0">
                <a:latin typeface="Times New Roman"/>
                <a:cs typeface="Times New Roman"/>
              </a:rPr>
              <a:t>distance telephone</a:t>
            </a:r>
            <a:r>
              <a:rPr sz="2400" spc="-30" dirty="0">
                <a:latin typeface="Times New Roman"/>
                <a:cs typeface="Times New Roman"/>
              </a:rPr>
              <a:t> </a:t>
            </a:r>
            <a:r>
              <a:rPr sz="2400" spc="-5" dirty="0">
                <a:latin typeface="Times New Roman"/>
                <a:cs typeface="Times New Roman"/>
              </a:rPr>
              <a:t>transmission</a:t>
            </a:r>
            <a:endParaRPr sz="2400">
              <a:latin typeface="Times New Roman"/>
              <a:cs typeface="Times New Roman"/>
            </a:endParaRPr>
          </a:p>
          <a:p>
            <a:pPr marL="356870" indent="-344805">
              <a:lnSpc>
                <a:spcPct val="100000"/>
              </a:lnSpc>
              <a:spcBef>
                <a:spcPts val="1440"/>
              </a:spcBef>
              <a:buFont typeface="Arial"/>
              <a:buChar char="•"/>
              <a:tabLst>
                <a:tab pos="356870" algn="l"/>
                <a:tab pos="357505" algn="l"/>
              </a:tabLst>
            </a:pPr>
            <a:r>
              <a:rPr sz="2400" spc="-5" dirty="0">
                <a:latin typeface="Times New Roman"/>
                <a:cs typeface="Times New Roman"/>
              </a:rPr>
              <a:t>Can </a:t>
            </a:r>
            <a:r>
              <a:rPr sz="2400" spc="-10" dirty="0">
                <a:latin typeface="Times New Roman"/>
                <a:cs typeface="Times New Roman"/>
              </a:rPr>
              <a:t>carry </a:t>
            </a:r>
            <a:r>
              <a:rPr sz="2400" spc="-5" dirty="0">
                <a:latin typeface="Times New Roman"/>
                <a:cs typeface="Times New Roman"/>
              </a:rPr>
              <a:t>10,000 voice calls</a:t>
            </a:r>
            <a:r>
              <a:rPr sz="2400" spc="-135" dirty="0">
                <a:latin typeface="Times New Roman"/>
                <a:cs typeface="Times New Roman"/>
              </a:rPr>
              <a:t> </a:t>
            </a:r>
            <a:r>
              <a:rPr sz="2400" spc="-5" dirty="0">
                <a:latin typeface="Times New Roman"/>
                <a:cs typeface="Times New Roman"/>
              </a:rPr>
              <a:t>simultaneously</a:t>
            </a:r>
            <a:endParaRPr sz="2400">
              <a:latin typeface="Times New Roman"/>
              <a:cs typeface="Times New Roman"/>
            </a:endParaRPr>
          </a:p>
          <a:p>
            <a:pPr marL="356870" indent="-344805">
              <a:lnSpc>
                <a:spcPct val="100000"/>
              </a:lnSpc>
              <a:spcBef>
                <a:spcPts val="1440"/>
              </a:spcBef>
              <a:buFont typeface="Arial"/>
              <a:buChar char="•"/>
              <a:tabLst>
                <a:tab pos="356870" algn="l"/>
                <a:tab pos="357505" algn="l"/>
              </a:tabLst>
            </a:pPr>
            <a:r>
              <a:rPr sz="2400" dirty="0">
                <a:latin typeface="Times New Roman"/>
                <a:cs typeface="Times New Roman"/>
              </a:rPr>
              <a:t>Short distance </a:t>
            </a:r>
            <a:r>
              <a:rPr sz="2400" spc="-5" dirty="0">
                <a:latin typeface="Times New Roman"/>
                <a:cs typeface="Times New Roman"/>
              </a:rPr>
              <a:t>computer </a:t>
            </a:r>
            <a:r>
              <a:rPr sz="2400" spc="-10" dirty="0">
                <a:latin typeface="Times New Roman"/>
                <a:cs typeface="Times New Roman"/>
              </a:rPr>
              <a:t>systems </a:t>
            </a:r>
            <a:r>
              <a:rPr sz="2400" dirty="0">
                <a:latin typeface="Times New Roman"/>
                <a:cs typeface="Times New Roman"/>
              </a:rPr>
              <a:t>links - </a:t>
            </a:r>
            <a:r>
              <a:rPr sz="2400" spc="-15" dirty="0">
                <a:latin typeface="Times New Roman"/>
                <a:cs typeface="Times New Roman"/>
              </a:rPr>
              <a:t>Local </a:t>
            </a:r>
            <a:r>
              <a:rPr sz="2400" spc="-10" dirty="0">
                <a:latin typeface="Times New Roman"/>
                <a:cs typeface="Times New Roman"/>
              </a:rPr>
              <a:t>area</a:t>
            </a:r>
            <a:r>
              <a:rPr sz="2400" spc="-85" dirty="0">
                <a:latin typeface="Times New Roman"/>
                <a:cs typeface="Times New Roman"/>
              </a:rPr>
              <a:t> </a:t>
            </a:r>
            <a:r>
              <a:rPr sz="2400" spc="-5" dirty="0">
                <a:latin typeface="Times New Roman"/>
                <a:cs typeface="Times New Roman"/>
              </a:rPr>
              <a:t>networks</a:t>
            </a:r>
            <a:endParaRPr sz="2400">
              <a:latin typeface="Times New Roman"/>
              <a:cs typeface="Times New Roman"/>
            </a:endParaRPr>
          </a:p>
        </p:txBody>
      </p:sp>
      <p:sp>
        <p:nvSpPr>
          <p:cNvPr id="4" name="object 4"/>
          <p:cNvSpPr/>
          <p:nvPr/>
        </p:nvSpPr>
        <p:spPr>
          <a:xfrm>
            <a:off x="5718047" y="118871"/>
            <a:ext cx="3425951" cy="143865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67969" y="3347669"/>
            <a:ext cx="1864995" cy="329565"/>
          </a:xfrm>
          <a:prstGeom prst="rect">
            <a:avLst/>
          </a:prstGeom>
        </p:spPr>
        <p:txBody>
          <a:bodyPr vert="horz" wrap="square" lIns="0" tIns="12065" rIns="0" bIns="0" rtlCol="0">
            <a:spAutoFit/>
          </a:bodyPr>
          <a:lstStyle/>
          <a:p>
            <a:pPr marL="12700">
              <a:lnSpc>
                <a:spcPct val="100000"/>
              </a:lnSpc>
              <a:spcBef>
                <a:spcPts val="95"/>
              </a:spcBef>
            </a:pPr>
            <a:r>
              <a:rPr sz="2000" b="1" u="heavy" spc="110" dirty="0">
                <a:uFill>
                  <a:solidFill>
                    <a:srgbClr val="000000"/>
                  </a:solidFill>
                </a:uFill>
                <a:latin typeface="Times New Roman"/>
                <a:cs typeface="Times New Roman"/>
              </a:rPr>
              <a:t>A</a:t>
            </a:r>
            <a:r>
              <a:rPr sz="2000" b="1" u="heavy" spc="204" dirty="0">
                <a:uFill>
                  <a:solidFill>
                    <a:srgbClr val="000000"/>
                  </a:solidFill>
                </a:uFill>
                <a:latin typeface="Times New Roman"/>
                <a:cs typeface="Times New Roman"/>
              </a:rPr>
              <a:t>D</a:t>
            </a:r>
            <a:r>
              <a:rPr sz="2000" b="1" u="heavy" spc="-155" dirty="0">
                <a:uFill>
                  <a:solidFill>
                    <a:srgbClr val="000000"/>
                  </a:solidFill>
                </a:uFill>
                <a:latin typeface="Times New Roman"/>
                <a:cs typeface="Times New Roman"/>
              </a:rPr>
              <a:t>V</a:t>
            </a:r>
            <a:r>
              <a:rPr sz="2000" b="1" u="heavy" spc="110" dirty="0">
                <a:uFill>
                  <a:solidFill>
                    <a:srgbClr val="000000"/>
                  </a:solidFill>
                </a:uFill>
                <a:latin typeface="Times New Roman"/>
                <a:cs typeface="Times New Roman"/>
              </a:rPr>
              <a:t>A</a:t>
            </a:r>
            <a:r>
              <a:rPr sz="2000" b="1" u="heavy" spc="215" dirty="0">
                <a:uFill>
                  <a:solidFill>
                    <a:srgbClr val="000000"/>
                  </a:solidFill>
                </a:uFill>
                <a:latin typeface="Times New Roman"/>
                <a:cs typeface="Times New Roman"/>
              </a:rPr>
              <a:t>N</a:t>
            </a:r>
            <a:r>
              <a:rPr sz="2000" b="1" u="heavy" spc="-215" dirty="0">
                <a:uFill>
                  <a:solidFill>
                    <a:srgbClr val="000000"/>
                  </a:solidFill>
                </a:uFill>
                <a:latin typeface="Times New Roman"/>
                <a:cs typeface="Times New Roman"/>
              </a:rPr>
              <a:t>T</a:t>
            </a:r>
            <a:r>
              <a:rPr sz="2000" b="1" u="heavy" spc="110" dirty="0">
                <a:uFill>
                  <a:solidFill>
                    <a:srgbClr val="000000"/>
                  </a:solidFill>
                </a:uFill>
                <a:latin typeface="Times New Roman"/>
                <a:cs typeface="Times New Roman"/>
              </a:rPr>
              <a:t>A</a:t>
            </a:r>
            <a:r>
              <a:rPr sz="2000" b="1" u="heavy" spc="-15" dirty="0">
                <a:uFill>
                  <a:solidFill>
                    <a:srgbClr val="000000"/>
                  </a:solidFill>
                </a:uFill>
                <a:latin typeface="Times New Roman"/>
                <a:cs typeface="Times New Roman"/>
              </a:rPr>
              <a:t>G</a:t>
            </a:r>
            <a:r>
              <a:rPr sz="2000" b="1" u="heavy" spc="-25" dirty="0">
                <a:uFill>
                  <a:solidFill>
                    <a:srgbClr val="000000"/>
                  </a:solidFill>
                </a:uFill>
                <a:latin typeface="Times New Roman"/>
                <a:cs typeface="Times New Roman"/>
              </a:rPr>
              <a:t>E</a:t>
            </a:r>
            <a:r>
              <a:rPr sz="2000" b="1" u="heavy" spc="105" dirty="0">
                <a:uFill>
                  <a:solidFill>
                    <a:srgbClr val="000000"/>
                  </a:solidFill>
                </a:uFill>
                <a:latin typeface="Times New Roman"/>
                <a:cs typeface="Times New Roman"/>
              </a:rPr>
              <a:t>S</a:t>
            </a:r>
            <a:endParaRPr sz="2000">
              <a:latin typeface="Times New Roman"/>
              <a:cs typeface="Times New Roman"/>
            </a:endParaRPr>
          </a:p>
        </p:txBody>
      </p:sp>
      <p:sp>
        <p:nvSpPr>
          <p:cNvPr id="6" name="object 6"/>
          <p:cNvSpPr txBox="1"/>
          <p:nvPr/>
        </p:nvSpPr>
        <p:spPr>
          <a:xfrm>
            <a:off x="467969" y="3899738"/>
            <a:ext cx="2235835" cy="998855"/>
          </a:xfrm>
          <a:prstGeom prst="rect">
            <a:avLst/>
          </a:prstGeom>
        </p:spPr>
        <p:txBody>
          <a:bodyPr vert="horz" wrap="square" lIns="0" tIns="12700" rIns="0" bIns="0" rtlCol="0">
            <a:spAutoFit/>
          </a:bodyPr>
          <a:lstStyle/>
          <a:p>
            <a:pPr marL="356870" indent="-344805">
              <a:lnSpc>
                <a:spcPct val="100000"/>
              </a:lnSpc>
              <a:spcBef>
                <a:spcPts val="100"/>
              </a:spcBef>
              <a:buFont typeface="Arial"/>
              <a:buChar char="•"/>
              <a:tabLst>
                <a:tab pos="356870" algn="l"/>
                <a:tab pos="357505" algn="l"/>
              </a:tabLst>
            </a:pPr>
            <a:r>
              <a:rPr sz="2400" spc="-5" dirty="0">
                <a:latin typeface="Times New Roman"/>
                <a:cs typeface="Times New Roman"/>
              </a:rPr>
              <a:t>Easy </a:t>
            </a:r>
            <a:r>
              <a:rPr sz="2400" dirty="0">
                <a:latin typeface="Times New Roman"/>
                <a:cs typeface="Times New Roman"/>
              </a:rPr>
              <a:t>to</a:t>
            </a:r>
            <a:r>
              <a:rPr sz="2400" spc="-10" dirty="0">
                <a:latin typeface="Times New Roman"/>
                <a:cs typeface="Times New Roman"/>
              </a:rPr>
              <a:t> </a:t>
            </a:r>
            <a:r>
              <a:rPr sz="2400" dirty="0">
                <a:latin typeface="Times New Roman"/>
                <a:cs typeface="Times New Roman"/>
              </a:rPr>
              <a:t>wire</a:t>
            </a:r>
            <a:endParaRPr sz="2400">
              <a:latin typeface="Times New Roman"/>
              <a:cs typeface="Times New Roman"/>
            </a:endParaRPr>
          </a:p>
          <a:p>
            <a:pPr marL="356870" indent="-344805">
              <a:lnSpc>
                <a:spcPct val="100000"/>
              </a:lnSpc>
              <a:spcBef>
                <a:spcPts val="1900"/>
              </a:spcBef>
              <a:buFont typeface="Arial"/>
              <a:buChar char="•"/>
              <a:tabLst>
                <a:tab pos="356870" algn="l"/>
                <a:tab pos="357505" algn="l"/>
              </a:tabLst>
            </a:pPr>
            <a:r>
              <a:rPr sz="2400" spc="-5" dirty="0">
                <a:latin typeface="Times New Roman"/>
                <a:cs typeface="Times New Roman"/>
              </a:rPr>
              <a:t>Easy </a:t>
            </a:r>
            <a:r>
              <a:rPr sz="2400" dirty="0">
                <a:latin typeface="Times New Roman"/>
                <a:cs typeface="Times New Roman"/>
              </a:rPr>
              <a:t>to</a:t>
            </a:r>
            <a:r>
              <a:rPr sz="2400" spc="-50" dirty="0">
                <a:latin typeface="Times New Roman"/>
                <a:cs typeface="Times New Roman"/>
              </a:rPr>
              <a:t> </a:t>
            </a:r>
            <a:r>
              <a:rPr sz="2400" dirty="0">
                <a:latin typeface="Times New Roman"/>
                <a:cs typeface="Times New Roman"/>
              </a:rPr>
              <a:t>expand</a:t>
            </a:r>
            <a:endParaRPr sz="2400">
              <a:latin typeface="Times New Roman"/>
              <a:cs typeface="Times New Roman"/>
            </a:endParaRPr>
          </a:p>
        </p:txBody>
      </p:sp>
      <p:sp>
        <p:nvSpPr>
          <p:cNvPr id="7" name="object 7"/>
          <p:cNvSpPr txBox="1"/>
          <p:nvPr/>
        </p:nvSpPr>
        <p:spPr>
          <a:xfrm>
            <a:off x="3497326" y="3238626"/>
            <a:ext cx="2165350" cy="329565"/>
          </a:xfrm>
          <a:prstGeom prst="rect">
            <a:avLst/>
          </a:prstGeom>
        </p:spPr>
        <p:txBody>
          <a:bodyPr vert="horz" wrap="square" lIns="0" tIns="11430" rIns="0" bIns="0" rtlCol="0">
            <a:spAutoFit/>
          </a:bodyPr>
          <a:lstStyle/>
          <a:p>
            <a:pPr marL="12700">
              <a:lnSpc>
                <a:spcPct val="100000"/>
              </a:lnSpc>
              <a:spcBef>
                <a:spcPts val="90"/>
              </a:spcBef>
            </a:pPr>
            <a:r>
              <a:rPr sz="2000" b="1" u="heavy" spc="-5" dirty="0">
                <a:uFill>
                  <a:solidFill>
                    <a:srgbClr val="000000"/>
                  </a:solidFill>
                </a:uFill>
                <a:latin typeface="Times New Roman"/>
                <a:cs typeface="Times New Roman"/>
              </a:rPr>
              <a:t>DI</a:t>
            </a:r>
            <a:r>
              <a:rPr sz="2000" b="1" u="heavy" spc="-15" dirty="0">
                <a:uFill>
                  <a:solidFill>
                    <a:srgbClr val="000000"/>
                  </a:solidFill>
                </a:uFill>
                <a:latin typeface="Times New Roman"/>
                <a:cs typeface="Times New Roman"/>
              </a:rPr>
              <a:t>S</a:t>
            </a:r>
            <a:r>
              <a:rPr sz="2000" b="1" u="heavy" spc="-10" dirty="0">
                <a:uFill>
                  <a:solidFill>
                    <a:srgbClr val="000000"/>
                  </a:solidFill>
                </a:uFill>
                <a:latin typeface="Times New Roman"/>
                <a:cs typeface="Times New Roman"/>
              </a:rPr>
              <a:t>AD</a:t>
            </a:r>
            <a:r>
              <a:rPr sz="2000" b="1" u="heavy" spc="-270" dirty="0">
                <a:uFill>
                  <a:solidFill>
                    <a:srgbClr val="000000"/>
                  </a:solidFill>
                </a:uFill>
                <a:latin typeface="Times New Roman"/>
                <a:cs typeface="Times New Roman"/>
              </a:rPr>
              <a:t>V</a:t>
            </a:r>
            <a:r>
              <a:rPr sz="2000" b="1" u="heavy" spc="-10" dirty="0">
                <a:uFill>
                  <a:solidFill>
                    <a:srgbClr val="000000"/>
                  </a:solidFill>
                </a:uFill>
                <a:latin typeface="Times New Roman"/>
                <a:cs typeface="Times New Roman"/>
              </a:rPr>
              <a:t>AN</a:t>
            </a:r>
            <a:r>
              <a:rPr sz="2000" b="1" u="heavy" spc="-160" dirty="0">
                <a:uFill>
                  <a:solidFill>
                    <a:srgbClr val="000000"/>
                  </a:solidFill>
                </a:uFill>
                <a:latin typeface="Times New Roman"/>
                <a:cs typeface="Times New Roman"/>
              </a:rPr>
              <a:t>T</a:t>
            </a:r>
            <a:r>
              <a:rPr sz="2000" b="1" u="heavy" spc="-10" dirty="0">
                <a:uFill>
                  <a:solidFill>
                    <a:srgbClr val="000000"/>
                  </a:solidFill>
                </a:uFill>
                <a:latin typeface="Times New Roman"/>
                <a:cs typeface="Times New Roman"/>
              </a:rPr>
              <a:t>A</a:t>
            </a:r>
            <a:r>
              <a:rPr sz="2000" b="1" u="heavy" dirty="0">
                <a:uFill>
                  <a:solidFill>
                    <a:srgbClr val="000000"/>
                  </a:solidFill>
                </a:uFill>
                <a:latin typeface="Times New Roman"/>
                <a:cs typeface="Times New Roman"/>
              </a:rPr>
              <a:t>G</a:t>
            </a:r>
            <a:r>
              <a:rPr sz="2000" b="1" u="heavy" spc="-20" dirty="0">
                <a:uFill>
                  <a:solidFill>
                    <a:srgbClr val="000000"/>
                  </a:solidFill>
                </a:uFill>
                <a:latin typeface="Times New Roman"/>
                <a:cs typeface="Times New Roman"/>
              </a:rPr>
              <a:t>E</a:t>
            </a:r>
            <a:r>
              <a:rPr sz="2000" b="1" u="heavy" spc="-5" dirty="0">
                <a:uFill>
                  <a:solidFill>
                    <a:srgbClr val="000000"/>
                  </a:solidFill>
                </a:uFill>
                <a:latin typeface="Times New Roman"/>
                <a:cs typeface="Times New Roman"/>
              </a:rPr>
              <a:t>S</a:t>
            </a:r>
            <a:endParaRPr sz="2000">
              <a:latin typeface="Times New Roman"/>
              <a:cs typeface="Times New Roman"/>
            </a:endParaRPr>
          </a:p>
        </p:txBody>
      </p:sp>
      <p:sp>
        <p:nvSpPr>
          <p:cNvPr id="8" name="object 8"/>
          <p:cNvSpPr txBox="1"/>
          <p:nvPr/>
        </p:nvSpPr>
        <p:spPr>
          <a:xfrm>
            <a:off x="3497326" y="3860672"/>
            <a:ext cx="5177790" cy="2336800"/>
          </a:xfrm>
          <a:prstGeom prst="rect">
            <a:avLst/>
          </a:prstGeom>
        </p:spPr>
        <p:txBody>
          <a:bodyPr vert="horz" wrap="square" lIns="0" tIns="12700" rIns="0" bIns="0" rtlCol="0">
            <a:spAutoFit/>
          </a:bodyPr>
          <a:lstStyle/>
          <a:p>
            <a:pPr marL="356870" marR="250825" indent="-344805">
              <a:lnSpc>
                <a:spcPct val="100000"/>
              </a:lnSpc>
              <a:spcBef>
                <a:spcPts val="100"/>
              </a:spcBef>
              <a:buFont typeface="Arial"/>
              <a:buChar char="•"/>
              <a:tabLst>
                <a:tab pos="356870" algn="l"/>
                <a:tab pos="357505" algn="l"/>
              </a:tabLst>
            </a:pPr>
            <a:r>
              <a:rPr sz="2400" spc="-5" dirty="0">
                <a:latin typeface="Times New Roman"/>
                <a:cs typeface="Times New Roman"/>
              </a:rPr>
              <a:t>Single cable failure </a:t>
            </a:r>
            <a:r>
              <a:rPr sz="2400" spc="-10" dirty="0">
                <a:latin typeface="Times New Roman"/>
                <a:cs typeface="Times New Roman"/>
              </a:rPr>
              <a:t>can </a:t>
            </a:r>
            <a:r>
              <a:rPr sz="2400" dirty="0">
                <a:latin typeface="Times New Roman"/>
                <a:cs typeface="Times New Roman"/>
              </a:rPr>
              <a:t>take down </a:t>
            </a:r>
            <a:r>
              <a:rPr sz="2400" spc="-10" dirty="0">
                <a:latin typeface="Times New Roman"/>
                <a:cs typeface="Times New Roman"/>
              </a:rPr>
              <a:t>an  </a:t>
            </a:r>
            <a:r>
              <a:rPr sz="2400" spc="-5" dirty="0">
                <a:latin typeface="Times New Roman"/>
                <a:cs typeface="Times New Roman"/>
              </a:rPr>
              <a:t>entire</a:t>
            </a:r>
            <a:r>
              <a:rPr sz="2400" spc="-25" dirty="0">
                <a:latin typeface="Times New Roman"/>
                <a:cs typeface="Times New Roman"/>
              </a:rPr>
              <a:t> </a:t>
            </a:r>
            <a:r>
              <a:rPr sz="2400" spc="-5" dirty="0">
                <a:latin typeface="Times New Roman"/>
                <a:cs typeface="Times New Roman"/>
              </a:rPr>
              <a:t>network</a:t>
            </a:r>
            <a:endParaRPr sz="2400">
              <a:latin typeface="Times New Roman"/>
              <a:cs typeface="Times New Roman"/>
            </a:endParaRPr>
          </a:p>
          <a:p>
            <a:pPr marL="344170" indent="-344170">
              <a:lnSpc>
                <a:spcPct val="100000"/>
              </a:lnSpc>
              <a:spcBef>
                <a:spcPts val="1895"/>
              </a:spcBef>
              <a:buFont typeface="Arial"/>
              <a:buChar char="•"/>
              <a:tabLst>
                <a:tab pos="344170" algn="l"/>
                <a:tab pos="357505" algn="l"/>
              </a:tabLst>
            </a:pPr>
            <a:r>
              <a:rPr sz="2400" dirty="0">
                <a:latin typeface="Times New Roman"/>
                <a:cs typeface="Times New Roman"/>
              </a:rPr>
              <a:t>Cost of installation of a </a:t>
            </a:r>
            <a:r>
              <a:rPr sz="2400" spc="-5" dirty="0">
                <a:latin typeface="Times New Roman"/>
                <a:cs typeface="Times New Roman"/>
              </a:rPr>
              <a:t>coaxial cable</a:t>
            </a:r>
            <a:r>
              <a:rPr sz="2400" spc="-140" dirty="0">
                <a:latin typeface="Times New Roman"/>
                <a:cs typeface="Times New Roman"/>
              </a:rPr>
              <a:t> </a:t>
            </a:r>
            <a:r>
              <a:rPr sz="2400" dirty="0">
                <a:latin typeface="Times New Roman"/>
                <a:cs typeface="Times New Roman"/>
              </a:rPr>
              <a:t>is</a:t>
            </a:r>
            <a:endParaRPr sz="2400">
              <a:latin typeface="Times New Roman"/>
              <a:cs typeface="Times New Roman"/>
            </a:endParaRPr>
          </a:p>
          <a:p>
            <a:pPr marL="79375" algn="ctr">
              <a:lnSpc>
                <a:spcPct val="100000"/>
              </a:lnSpc>
              <a:spcBef>
                <a:spcPts val="5"/>
              </a:spcBef>
            </a:pPr>
            <a:r>
              <a:rPr sz="2400" spc="-5" dirty="0">
                <a:latin typeface="Times New Roman"/>
                <a:cs typeface="Times New Roman"/>
              </a:rPr>
              <a:t>high </a:t>
            </a:r>
            <a:r>
              <a:rPr sz="2400" dirty="0">
                <a:latin typeface="Times New Roman"/>
                <a:cs typeface="Times New Roman"/>
              </a:rPr>
              <a:t>due to its </a:t>
            </a:r>
            <a:r>
              <a:rPr sz="2400" spc="-5" dirty="0">
                <a:latin typeface="Times New Roman"/>
                <a:cs typeface="Times New Roman"/>
              </a:rPr>
              <a:t>thickness </a:t>
            </a:r>
            <a:r>
              <a:rPr sz="2400" dirty="0">
                <a:latin typeface="Times New Roman"/>
                <a:cs typeface="Times New Roman"/>
              </a:rPr>
              <a:t>and</a:t>
            </a:r>
            <a:r>
              <a:rPr sz="2400" spc="-30" dirty="0">
                <a:latin typeface="Times New Roman"/>
                <a:cs typeface="Times New Roman"/>
              </a:rPr>
              <a:t> </a:t>
            </a:r>
            <a:r>
              <a:rPr sz="2400" spc="-10" dirty="0">
                <a:latin typeface="Times New Roman"/>
                <a:cs typeface="Times New Roman"/>
              </a:rPr>
              <a:t>stiffness</a:t>
            </a:r>
            <a:endParaRPr sz="2400">
              <a:latin typeface="Times New Roman"/>
              <a:cs typeface="Times New Roman"/>
            </a:endParaRPr>
          </a:p>
          <a:p>
            <a:pPr marL="356870" indent="-344805">
              <a:lnSpc>
                <a:spcPct val="100000"/>
              </a:lnSpc>
              <a:spcBef>
                <a:spcPts val="1900"/>
              </a:spcBef>
              <a:buFont typeface="Arial"/>
              <a:buChar char="•"/>
              <a:tabLst>
                <a:tab pos="356870" algn="l"/>
                <a:tab pos="357505" algn="l"/>
              </a:tabLst>
            </a:pPr>
            <a:r>
              <a:rPr sz="2400" dirty="0">
                <a:latin typeface="Times New Roman"/>
                <a:cs typeface="Times New Roman"/>
              </a:rPr>
              <a:t>Cost of </a:t>
            </a:r>
            <a:r>
              <a:rPr sz="2400" spc="-5" dirty="0">
                <a:latin typeface="Times New Roman"/>
                <a:cs typeface="Times New Roman"/>
              </a:rPr>
              <a:t>maintenance is </a:t>
            </a:r>
            <a:r>
              <a:rPr sz="2400" dirty="0">
                <a:latin typeface="Times New Roman"/>
                <a:cs typeface="Times New Roman"/>
              </a:rPr>
              <a:t>also</a:t>
            </a:r>
            <a:r>
              <a:rPr sz="2400" spc="-50" dirty="0">
                <a:latin typeface="Times New Roman"/>
                <a:cs typeface="Times New Roman"/>
              </a:rPr>
              <a:t> </a:t>
            </a:r>
            <a:r>
              <a:rPr sz="2400" spc="-5" dirty="0">
                <a:latin typeface="Times New Roman"/>
                <a:cs typeface="Times New Roman"/>
              </a:rPr>
              <a:t>high</a:t>
            </a:r>
            <a:endParaRPr sz="2400">
              <a:latin typeface="Times New Roman"/>
              <a:cs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02" y="386334"/>
            <a:ext cx="267843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33399"/>
                </a:solidFill>
                <a:latin typeface="Tahoma"/>
                <a:cs typeface="Tahoma"/>
              </a:rPr>
              <a:t>Fiber-Optic</a:t>
            </a:r>
            <a:r>
              <a:rPr sz="2400" spc="-45" dirty="0">
                <a:solidFill>
                  <a:srgbClr val="333399"/>
                </a:solidFill>
                <a:latin typeface="Tahoma"/>
                <a:cs typeface="Tahoma"/>
              </a:rPr>
              <a:t> </a:t>
            </a:r>
            <a:r>
              <a:rPr sz="2400" spc="-5" dirty="0">
                <a:solidFill>
                  <a:srgbClr val="333399"/>
                </a:solidFill>
                <a:latin typeface="Tahoma"/>
                <a:cs typeface="Tahoma"/>
              </a:rPr>
              <a:t>Cable</a:t>
            </a:r>
            <a:endParaRPr sz="2400">
              <a:latin typeface="Tahoma"/>
              <a:cs typeface="Tahoma"/>
            </a:endParaRPr>
          </a:p>
        </p:txBody>
      </p:sp>
      <p:sp>
        <p:nvSpPr>
          <p:cNvPr id="3" name="object 3"/>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p:nvPr/>
        </p:nvSpPr>
        <p:spPr>
          <a:xfrm>
            <a:off x="547217" y="1120596"/>
            <a:ext cx="8128000" cy="2145030"/>
          </a:xfrm>
          <a:prstGeom prst="rect">
            <a:avLst/>
          </a:prstGeom>
        </p:spPr>
        <p:txBody>
          <a:bodyPr vert="horz" wrap="square" lIns="0" tIns="10795" rIns="0" bIns="0" rtlCol="0">
            <a:spAutoFit/>
          </a:bodyPr>
          <a:lstStyle/>
          <a:p>
            <a:pPr marL="356870" marR="5080" indent="-344805" algn="just">
              <a:lnSpc>
                <a:spcPct val="114999"/>
              </a:lnSpc>
              <a:spcBef>
                <a:spcPts val="85"/>
              </a:spcBef>
              <a:buFont typeface="Arial"/>
              <a:buChar char="•"/>
              <a:tabLst>
                <a:tab pos="357505" algn="l"/>
              </a:tabLst>
            </a:pPr>
            <a:r>
              <a:rPr sz="2200" spc="5" dirty="0">
                <a:latin typeface="Times New Roman"/>
                <a:cs typeface="Times New Roman"/>
              </a:rPr>
              <a:t>A </a:t>
            </a:r>
            <a:r>
              <a:rPr sz="2200" spc="-5" dirty="0">
                <a:latin typeface="Times New Roman"/>
                <a:cs typeface="Times New Roman"/>
              </a:rPr>
              <a:t>fiber-optic cable </a:t>
            </a:r>
            <a:r>
              <a:rPr sz="2200" spc="5" dirty="0">
                <a:latin typeface="Times New Roman"/>
                <a:cs typeface="Times New Roman"/>
              </a:rPr>
              <a:t>is </a:t>
            </a:r>
            <a:r>
              <a:rPr sz="2200" spc="-10" dirty="0">
                <a:latin typeface="Times New Roman"/>
                <a:cs typeface="Times New Roman"/>
              </a:rPr>
              <a:t>made </a:t>
            </a:r>
            <a:r>
              <a:rPr sz="2200" dirty="0">
                <a:latin typeface="Times New Roman"/>
                <a:cs typeface="Times New Roman"/>
              </a:rPr>
              <a:t>of </a:t>
            </a:r>
            <a:r>
              <a:rPr sz="2200" spc="-5" dirty="0">
                <a:latin typeface="Times New Roman"/>
                <a:cs typeface="Times New Roman"/>
              </a:rPr>
              <a:t>glass </a:t>
            </a:r>
            <a:r>
              <a:rPr sz="2200" dirty="0">
                <a:latin typeface="Times New Roman"/>
                <a:cs typeface="Times New Roman"/>
              </a:rPr>
              <a:t>or </a:t>
            </a:r>
            <a:r>
              <a:rPr sz="2200" spc="-5" dirty="0">
                <a:latin typeface="Times New Roman"/>
                <a:cs typeface="Times New Roman"/>
              </a:rPr>
              <a:t>plastic and </a:t>
            </a:r>
            <a:r>
              <a:rPr sz="2200" spc="-10" dirty="0">
                <a:latin typeface="Times New Roman"/>
                <a:cs typeface="Times New Roman"/>
              </a:rPr>
              <a:t>transmits </a:t>
            </a:r>
            <a:r>
              <a:rPr sz="2200" spc="-5" dirty="0">
                <a:latin typeface="Times New Roman"/>
                <a:cs typeface="Times New Roman"/>
              </a:rPr>
              <a:t>signals </a:t>
            </a:r>
            <a:r>
              <a:rPr sz="2200" spc="10" dirty="0">
                <a:latin typeface="Times New Roman"/>
                <a:cs typeface="Times New Roman"/>
              </a:rPr>
              <a:t>in  </a:t>
            </a:r>
            <a:r>
              <a:rPr sz="2200" dirty="0">
                <a:latin typeface="Times New Roman"/>
                <a:cs typeface="Times New Roman"/>
              </a:rPr>
              <a:t>the form of light. </a:t>
            </a:r>
            <a:r>
              <a:rPr sz="2200" spc="-5" dirty="0">
                <a:latin typeface="Times New Roman"/>
                <a:cs typeface="Times New Roman"/>
              </a:rPr>
              <a:t>Light </a:t>
            </a:r>
            <a:r>
              <a:rPr sz="2200" dirty="0">
                <a:latin typeface="Times New Roman"/>
                <a:cs typeface="Times New Roman"/>
              </a:rPr>
              <a:t>travels </a:t>
            </a:r>
            <a:r>
              <a:rPr sz="2200" spc="5" dirty="0">
                <a:latin typeface="Times New Roman"/>
                <a:cs typeface="Times New Roman"/>
              </a:rPr>
              <a:t>in </a:t>
            </a:r>
            <a:r>
              <a:rPr sz="2200" dirty="0">
                <a:latin typeface="Times New Roman"/>
                <a:cs typeface="Times New Roman"/>
              </a:rPr>
              <a:t>a </a:t>
            </a:r>
            <a:r>
              <a:rPr sz="2200" spc="-5" dirty="0">
                <a:latin typeface="Times New Roman"/>
                <a:cs typeface="Times New Roman"/>
              </a:rPr>
              <a:t>straight </a:t>
            </a:r>
            <a:r>
              <a:rPr sz="2200" dirty="0">
                <a:latin typeface="Times New Roman"/>
                <a:cs typeface="Times New Roman"/>
              </a:rPr>
              <a:t>line </a:t>
            </a:r>
            <a:r>
              <a:rPr sz="2200" spc="-10" dirty="0">
                <a:latin typeface="Times New Roman"/>
                <a:cs typeface="Times New Roman"/>
              </a:rPr>
              <a:t>as </a:t>
            </a:r>
            <a:r>
              <a:rPr sz="2200" dirty="0">
                <a:latin typeface="Times New Roman"/>
                <a:cs typeface="Times New Roman"/>
              </a:rPr>
              <a:t>long as </a:t>
            </a:r>
            <a:r>
              <a:rPr sz="2200" spc="-10" dirty="0">
                <a:latin typeface="Times New Roman"/>
                <a:cs typeface="Times New Roman"/>
              </a:rPr>
              <a:t>it </a:t>
            </a:r>
            <a:r>
              <a:rPr sz="2200" spc="-15" dirty="0">
                <a:latin typeface="Times New Roman"/>
                <a:cs typeface="Times New Roman"/>
              </a:rPr>
              <a:t>is </a:t>
            </a:r>
            <a:r>
              <a:rPr sz="2200" spc="520" dirty="0">
                <a:latin typeface="Times New Roman"/>
                <a:cs typeface="Times New Roman"/>
              </a:rPr>
              <a:t> </a:t>
            </a:r>
            <a:r>
              <a:rPr sz="2200" spc="-10" dirty="0">
                <a:latin typeface="Times New Roman"/>
                <a:cs typeface="Times New Roman"/>
              </a:rPr>
              <a:t>moving </a:t>
            </a:r>
            <a:r>
              <a:rPr sz="2200" dirty="0">
                <a:latin typeface="Times New Roman"/>
                <a:cs typeface="Times New Roman"/>
              </a:rPr>
              <a:t>through a single </a:t>
            </a:r>
            <a:r>
              <a:rPr sz="2200" spc="5" dirty="0">
                <a:latin typeface="Times New Roman"/>
                <a:cs typeface="Times New Roman"/>
              </a:rPr>
              <a:t>uniform</a:t>
            </a:r>
            <a:r>
              <a:rPr sz="2200" spc="-60" dirty="0">
                <a:latin typeface="Times New Roman"/>
                <a:cs typeface="Times New Roman"/>
              </a:rPr>
              <a:t> </a:t>
            </a:r>
            <a:r>
              <a:rPr sz="2200" spc="5" dirty="0">
                <a:latin typeface="Times New Roman"/>
                <a:cs typeface="Times New Roman"/>
              </a:rPr>
              <a:t>substance.</a:t>
            </a:r>
            <a:endParaRPr sz="2200">
              <a:latin typeface="Times New Roman"/>
              <a:cs typeface="Times New Roman"/>
            </a:endParaRPr>
          </a:p>
          <a:p>
            <a:pPr marL="356870" marR="6985" indent="-344805" algn="just">
              <a:lnSpc>
                <a:spcPct val="114599"/>
              </a:lnSpc>
              <a:spcBef>
                <a:spcPts val="1540"/>
              </a:spcBef>
              <a:buFont typeface="Arial"/>
              <a:buChar char="•"/>
              <a:tabLst>
                <a:tab pos="357505" algn="l"/>
              </a:tabLst>
            </a:pPr>
            <a:r>
              <a:rPr sz="2200" spc="-20" dirty="0">
                <a:latin typeface="Times New Roman"/>
                <a:cs typeface="Times New Roman"/>
              </a:rPr>
              <a:t>If </a:t>
            </a:r>
            <a:r>
              <a:rPr sz="2200" dirty="0">
                <a:latin typeface="Times New Roman"/>
                <a:cs typeface="Times New Roman"/>
              </a:rPr>
              <a:t>a </a:t>
            </a:r>
            <a:r>
              <a:rPr sz="2200" spc="5" dirty="0">
                <a:latin typeface="Times New Roman"/>
                <a:cs typeface="Times New Roman"/>
              </a:rPr>
              <a:t>ray </a:t>
            </a:r>
            <a:r>
              <a:rPr sz="2200" dirty="0">
                <a:latin typeface="Times New Roman"/>
                <a:cs typeface="Times New Roman"/>
              </a:rPr>
              <a:t>of </a:t>
            </a:r>
            <a:r>
              <a:rPr sz="2200" spc="-5" dirty="0">
                <a:latin typeface="Times New Roman"/>
                <a:cs typeface="Times New Roman"/>
              </a:rPr>
              <a:t>light </a:t>
            </a:r>
            <a:r>
              <a:rPr sz="2200" dirty="0">
                <a:latin typeface="Times New Roman"/>
                <a:cs typeface="Times New Roman"/>
              </a:rPr>
              <a:t>traveling through one substance </a:t>
            </a:r>
            <a:r>
              <a:rPr sz="2200" spc="-5" dirty="0">
                <a:latin typeface="Times New Roman"/>
                <a:cs typeface="Times New Roman"/>
              </a:rPr>
              <a:t>suddenly </a:t>
            </a:r>
            <a:r>
              <a:rPr sz="2200" dirty="0">
                <a:latin typeface="Times New Roman"/>
                <a:cs typeface="Times New Roman"/>
              </a:rPr>
              <a:t>enters  another substance(of a different density), the </a:t>
            </a:r>
            <a:r>
              <a:rPr sz="2200" spc="5" dirty="0">
                <a:latin typeface="Times New Roman"/>
                <a:cs typeface="Times New Roman"/>
              </a:rPr>
              <a:t>ray </a:t>
            </a:r>
            <a:r>
              <a:rPr sz="2200" dirty="0">
                <a:latin typeface="Times New Roman"/>
                <a:cs typeface="Times New Roman"/>
              </a:rPr>
              <a:t>changes</a:t>
            </a:r>
            <a:r>
              <a:rPr sz="2200" spc="-215" dirty="0">
                <a:latin typeface="Times New Roman"/>
                <a:cs typeface="Times New Roman"/>
              </a:rPr>
              <a:t> </a:t>
            </a:r>
            <a:r>
              <a:rPr sz="2200" spc="5" dirty="0">
                <a:latin typeface="Times New Roman"/>
                <a:cs typeface="Times New Roman"/>
              </a:rPr>
              <a:t>direction</a:t>
            </a:r>
            <a:r>
              <a:rPr sz="2000" b="1" spc="5" dirty="0">
                <a:latin typeface="Times New Roman"/>
                <a:cs typeface="Times New Roman"/>
              </a:rPr>
              <a:t>.</a:t>
            </a:r>
            <a:endParaRPr sz="2000">
              <a:latin typeface="Times New Roman"/>
              <a:cs typeface="Times New Roman"/>
            </a:endParaRPr>
          </a:p>
        </p:txBody>
      </p:sp>
      <p:sp>
        <p:nvSpPr>
          <p:cNvPr id="6" name="object 6"/>
          <p:cNvSpPr/>
          <p:nvPr/>
        </p:nvSpPr>
        <p:spPr>
          <a:xfrm>
            <a:off x="2987039" y="3934967"/>
            <a:ext cx="3715512" cy="26578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3400" y="1693164"/>
            <a:ext cx="5943600" cy="1979930"/>
            <a:chOff x="533400" y="1693164"/>
            <a:chExt cx="5943600" cy="1979930"/>
          </a:xfrm>
        </p:grpSpPr>
        <p:sp>
          <p:nvSpPr>
            <p:cNvPr id="3" name="object 3"/>
            <p:cNvSpPr/>
            <p:nvPr/>
          </p:nvSpPr>
          <p:spPr>
            <a:xfrm>
              <a:off x="533400" y="2225040"/>
              <a:ext cx="5943600" cy="1447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47800" y="1693163"/>
              <a:ext cx="4422775" cy="1066800"/>
            </a:xfrm>
            <a:custGeom>
              <a:avLst/>
              <a:gdLst/>
              <a:ahLst/>
              <a:cxnLst/>
              <a:rect l="l" t="t" r="r" b="b"/>
              <a:pathLst>
                <a:path w="4422775" h="1066800">
                  <a:moveTo>
                    <a:pt x="155448" y="274320"/>
                  </a:moveTo>
                  <a:lnTo>
                    <a:pt x="103632" y="343408"/>
                  </a:lnTo>
                  <a:lnTo>
                    <a:pt x="103632" y="0"/>
                  </a:lnTo>
                  <a:lnTo>
                    <a:pt x="51816" y="0"/>
                  </a:lnTo>
                  <a:lnTo>
                    <a:pt x="51816" y="343408"/>
                  </a:lnTo>
                  <a:lnTo>
                    <a:pt x="0" y="274320"/>
                  </a:lnTo>
                  <a:lnTo>
                    <a:pt x="77724" y="533400"/>
                  </a:lnTo>
                  <a:lnTo>
                    <a:pt x="124358" y="377952"/>
                  </a:lnTo>
                  <a:lnTo>
                    <a:pt x="155448" y="274320"/>
                  </a:lnTo>
                  <a:close/>
                </a:path>
                <a:path w="4422775" h="1066800">
                  <a:moveTo>
                    <a:pt x="2365248" y="655320"/>
                  </a:moveTo>
                  <a:lnTo>
                    <a:pt x="2313432" y="724408"/>
                  </a:lnTo>
                  <a:lnTo>
                    <a:pt x="2313432" y="381000"/>
                  </a:lnTo>
                  <a:lnTo>
                    <a:pt x="2261616" y="381000"/>
                  </a:lnTo>
                  <a:lnTo>
                    <a:pt x="2261616" y="724408"/>
                  </a:lnTo>
                  <a:lnTo>
                    <a:pt x="2209800" y="655320"/>
                  </a:lnTo>
                  <a:lnTo>
                    <a:pt x="2287524" y="914400"/>
                  </a:lnTo>
                  <a:lnTo>
                    <a:pt x="2334158" y="758952"/>
                  </a:lnTo>
                  <a:lnTo>
                    <a:pt x="2365248" y="655320"/>
                  </a:lnTo>
                  <a:close/>
                </a:path>
                <a:path w="4422775" h="1066800">
                  <a:moveTo>
                    <a:pt x="4422648" y="807720"/>
                  </a:moveTo>
                  <a:lnTo>
                    <a:pt x="4370832" y="876808"/>
                  </a:lnTo>
                  <a:lnTo>
                    <a:pt x="4370832" y="533400"/>
                  </a:lnTo>
                  <a:lnTo>
                    <a:pt x="4319016" y="533400"/>
                  </a:lnTo>
                  <a:lnTo>
                    <a:pt x="4319016" y="876808"/>
                  </a:lnTo>
                  <a:lnTo>
                    <a:pt x="4267200" y="807720"/>
                  </a:lnTo>
                  <a:lnTo>
                    <a:pt x="4344924" y="1066800"/>
                  </a:lnTo>
                  <a:lnTo>
                    <a:pt x="4391558" y="911352"/>
                  </a:lnTo>
                  <a:lnTo>
                    <a:pt x="4422648" y="807720"/>
                  </a:lnTo>
                  <a:close/>
                </a:path>
              </a:pathLst>
            </a:custGeom>
            <a:solidFill>
              <a:srgbClr val="000000"/>
            </a:solidFill>
          </p:spPr>
          <p:txBody>
            <a:bodyPr wrap="square" lIns="0" tIns="0" rIns="0" bIns="0" rtlCol="0"/>
            <a:lstStyle/>
            <a:p>
              <a:endParaRPr/>
            </a:p>
          </p:txBody>
        </p:sp>
      </p:grpSp>
      <p:sp>
        <p:nvSpPr>
          <p:cNvPr id="5" name="object 5"/>
          <p:cNvSpPr txBox="1"/>
          <p:nvPr/>
        </p:nvSpPr>
        <p:spPr>
          <a:xfrm>
            <a:off x="66039" y="465515"/>
            <a:ext cx="4991735" cy="1093470"/>
          </a:xfrm>
          <a:prstGeom prst="rect">
            <a:avLst/>
          </a:prstGeom>
        </p:spPr>
        <p:txBody>
          <a:bodyPr vert="horz" wrap="square" lIns="0" tIns="180975" rIns="0" bIns="0" rtlCol="0">
            <a:spAutoFit/>
          </a:bodyPr>
          <a:lstStyle/>
          <a:p>
            <a:pPr marL="369570" indent="-344805">
              <a:lnSpc>
                <a:spcPct val="100000"/>
              </a:lnSpc>
              <a:spcBef>
                <a:spcPts val="1425"/>
              </a:spcBef>
              <a:buClr>
                <a:srgbClr val="3333CC"/>
              </a:buClr>
              <a:buSzPct val="60416"/>
              <a:buFont typeface="Wingdings"/>
              <a:buChar char=""/>
              <a:tabLst>
                <a:tab pos="369570" algn="l"/>
                <a:tab pos="370205" algn="l"/>
              </a:tabLst>
            </a:pPr>
            <a:r>
              <a:rPr sz="2400" b="1" dirty="0">
                <a:latin typeface="Times New Roman"/>
                <a:cs typeface="Times New Roman"/>
              </a:rPr>
              <a:t>consists of </a:t>
            </a:r>
            <a:r>
              <a:rPr sz="2400" b="1" spc="-15" dirty="0">
                <a:latin typeface="Times New Roman"/>
                <a:cs typeface="Times New Roman"/>
              </a:rPr>
              <a:t>three </a:t>
            </a:r>
            <a:r>
              <a:rPr sz="2400" b="1" spc="-5" dirty="0">
                <a:latin typeface="Times New Roman"/>
                <a:cs typeface="Times New Roman"/>
              </a:rPr>
              <a:t>concentric</a:t>
            </a:r>
            <a:r>
              <a:rPr sz="2400" b="1" spc="-30" dirty="0">
                <a:latin typeface="Times New Roman"/>
                <a:cs typeface="Times New Roman"/>
              </a:rPr>
              <a:t> </a:t>
            </a:r>
            <a:r>
              <a:rPr sz="2400" b="1" spc="-5" dirty="0">
                <a:latin typeface="Times New Roman"/>
                <a:cs typeface="Times New Roman"/>
              </a:rPr>
              <a:t>sections</a:t>
            </a:r>
            <a:endParaRPr sz="2400">
              <a:latin typeface="Times New Roman"/>
              <a:cs typeface="Times New Roman"/>
            </a:endParaRPr>
          </a:p>
          <a:p>
            <a:pPr marL="619760">
              <a:lnSpc>
                <a:spcPct val="100000"/>
              </a:lnSpc>
              <a:spcBef>
                <a:spcPts val="1325"/>
              </a:spcBef>
              <a:tabLst>
                <a:tab pos="2693670" algn="l"/>
              </a:tabLst>
            </a:pPr>
            <a:r>
              <a:rPr sz="3600" b="1" baseline="-13888" dirty="0">
                <a:latin typeface="Arial"/>
                <a:cs typeface="Arial"/>
              </a:rPr>
              <a:t>plastic</a:t>
            </a:r>
            <a:r>
              <a:rPr sz="3600" b="1" spc="-44" baseline="-13888" dirty="0">
                <a:latin typeface="Arial"/>
                <a:cs typeface="Arial"/>
              </a:rPr>
              <a:t> </a:t>
            </a:r>
            <a:r>
              <a:rPr sz="3600" b="1" spc="-7" baseline="-13888" dirty="0">
                <a:latin typeface="Arial"/>
                <a:cs typeface="Arial"/>
              </a:rPr>
              <a:t>jacket	</a:t>
            </a:r>
            <a:r>
              <a:rPr sz="2400" b="1" dirty="0">
                <a:latin typeface="Arial"/>
                <a:cs typeface="Arial"/>
              </a:rPr>
              <a:t>glass or</a:t>
            </a:r>
            <a:r>
              <a:rPr sz="2400" b="1" spc="-80" dirty="0">
                <a:latin typeface="Arial"/>
                <a:cs typeface="Arial"/>
              </a:rPr>
              <a:t> </a:t>
            </a:r>
            <a:r>
              <a:rPr sz="2400" b="1" dirty="0">
                <a:latin typeface="Arial"/>
                <a:cs typeface="Arial"/>
              </a:rPr>
              <a:t>plastic</a:t>
            </a:r>
            <a:endParaRPr sz="2400">
              <a:latin typeface="Arial"/>
              <a:cs typeface="Arial"/>
            </a:endParaRPr>
          </a:p>
        </p:txBody>
      </p:sp>
      <p:sp>
        <p:nvSpPr>
          <p:cNvPr id="6" name="object 6"/>
          <p:cNvSpPr txBox="1"/>
          <p:nvPr/>
        </p:nvSpPr>
        <p:spPr>
          <a:xfrm>
            <a:off x="3451605" y="1533905"/>
            <a:ext cx="83566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c</a:t>
            </a:r>
            <a:r>
              <a:rPr sz="2400" b="1" spc="-5" dirty="0">
                <a:latin typeface="Arial"/>
                <a:cs typeface="Arial"/>
              </a:rPr>
              <a:t>o</a:t>
            </a:r>
            <a:r>
              <a:rPr sz="2400" b="1" spc="-50" dirty="0">
                <a:latin typeface="Arial"/>
                <a:cs typeface="Arial"/>
              </a:rPr>
              <a:t>v</a:t>
            </a:r>
            <a:r>
              <a:rPr sz="2400" b="1" dirty="0">
                <a:latin typeface="Arial"/>
                <a:cs typeface="Arial"/>
              </a:rPr>
              <a:t>e</a:t>
            </a:r>
            <a:r>
              <a:rPr sz="2400" b="1" spc="-5" dirty="0">
                <a:latin typeface="Arial"/>
                <a:cs typeface="Arial"/>
              </a:rPr>
              <a:t>r</a:t>
            </a:r>
            <a:endParaRPr sz="2400">
              <a:latin typeface="Arial"/>
              <a:cs typeface="Arial"/>
            </a:endParaRPr>
          </a:p>
        </p:txBody>
      </p:sp>
      <p:sp>
        <p:nvSpPr>
          <p:cNvPr id="7" name="object 7"/>
          <p:cNvSpPr txBox="1"/>
          <p:nvPr/>
        </p:nvSpPr>
        <p:spPr>
          <a:xfrm>
            <a:off x="5362447" y="1716989"/>
            <a:ext cx="2125980" cy="758190"/>
          </a:xfrm>
          <a:prstGeom prst="rect">
            <a:avLst/>
          </a:prstGeom>
        </p:spPr>
        <p:txBody>
          <a:bodyPr vert="horz" wrap="square" lIns="0" tIns="12700" rIns="0" bIns="0" rtlCol="0">
            <a:spAutoFit/>
          </a:bodyPr>
          <a:lstStyle/>
          <a:p>
            <a:pPr algn="ctr">
              <a:lnSpc>
                <a:spcPct val="100000"/>
              </a:lnSpc>
              <a:spcBef>
                <a:spcPts val="100"/>
              </a:spcBef>
            </a:pPr>
            <a:r>
              <a:rPr sz="2400" b="1" dirty="0">
                <a:latin typeface="Arial"/>
                <a:cs typeface="Arial"/>
              </a:rPr>
              <a:t>Fiber core</a:t>
            </a:r>
            <a:r>
              <a:rPr sz="2400" b="1" spc="-114" dirty="0">
                <a:latin typeface="Arial"/>
                <a:cs typeface="Arial"/>
              </a:rPr>
              <a:t> </a:t>
            </a:r>
            <a:r>
              <a:rPr sz="2400" b="1" dirty="0">
                <a:latin typeface="Arial"/>
                <a:cs typeface="Arial"/>
              </a:rPr>
              <a:t>and</a:t>
            </a:r>
            <a:endParaRPr sz="2400">
              <a:latin typeface="Arial"/>
              <a:cs typeface="Arial"/>
            </a:endParaRPr>
          </a:p>
          <a:p>
            <a:pPr algn="ctr">
              <a:lnSpc>
                <a:spcPct val="100000"/>
              </a:lnSpc>
              <a:spcBef>
                <a:spcPts val="5"/>
              </a:spcBef>
            </a:pPr>
            <a:r>
              <a:rPr sz="2400" b="1" dirty="0">
                <a:latin typeface="Arial"/>
                <a:cs typeface="Arial"/>
              </a:rPr>
              <a:t>clading</a:t>
            </a:r>
            <a:endParaRPr sz="2400">
              <a:latin typeface="Arial"/>
              <a:cs typeface="Arial"/>
            </a:endParaRPr>
          </a:p>
        </p:txBody>
      </p:sp>
      <p:sp>
        <p:nvSpPr>
          <p:cNvPr id="8" name="object 8"/>
          <p:cNvSpPr txBox="1">
            <a:spLocks noGrp="1"/>
          </p:cNvSpPr>
          <p:nvPr>
            <p:ph type="title"/>
          </p:nvPr>
        </p:nvSpPr>
        <p:spPr>
          <a:xfrm>
            <a:off x="4168266" y="14681"/>
            <a:ext cx="2949575" cy="636905"/>
          </a:xfrm>
          <a:prstGeom prst="rect">
            <a:avLst/>
          </a:prstGeom>
        </p:spPr>
        <p:txBody>
          <a:bodyPr vert="horz" wrap="square" lIns="0" tIns="13970" rIns="0" bIns="0" rtlCol="0">
            <a:spAutoFit/>
          </a:bodyPr>
          <a:lstStyle/>
          <a:p>
            <a:pPr marL="12700">
              <a:lnSpc>
                <a:spcPct val="100000"/>
              </a:lnSpc>
              <a:spcBef>
                <a:spcPts val="110"/>
              </a:spcBef>
            </a:pPr>
            <a:r>
              <a:rPr dirty="0">
                <a:solidFill>
                  <a:srgbClr val="333399"/>
                </a:solidFill>
                <a:latin typeface="Times New Roman"/>
                <a:cs typeface="Times New Roman"/>
              </a:rPr>
              <a:t>Optical</a:t>
            </a:r>
            <a:r>
              <a:rPr spc="-80" dirty="0">
                <a:solidFill>
                  <a:srgbClr val="333399"/>
                </a:solidFill>
                <a:latin typeface="Times New Roman"/>
                <a:cs typeface="Times New Roman"/>
              </a:rPr>
              <a:t> </a:t>
            </a:r>
            <a:r>
              <a:rPr dirty="0">
                <a:solidFill>
                  <a:srgbClr val="333399"/>
                </a:solidFill>
                <a:latin typeface="Times New Roman"/>
                <a:cs typeface="Times New Roman"/>
              </a:rPr>
              <a:t>Fiber</a:t>
            </a:r>
          </a:p>
        </p:txBody>
      </p:sp>
      <p:sp>
        <p:nvSpPr>
          <p:cNvPr id="9" name="object 9"/>
          <p:cNvSpPr txBox="1"/>
          <p:nvPr/>
        </p:nvSpPr>
        <p:spPr>
          <a:xfrm>
            <a:off x="307340" y="3823994"/>
            <a:ext cx="7696200" cy="2355850"/>
          </a:xfrm>
          <a:prstGeom prst="rect">
            <a:avLst/>
          </a:prstGeom>
        </p:spPr>
        <p:txBody>
          <a:bodyPr vert="horz" wrap="square" lIns="0" tIns="71120" rIns="0" bIns="0" rtlCol="0">
            <a:spAutoFit/>
          </a:bodyPr>
          <a:lstStyle/>
          <a:p>
            <a:pPr marL="433070" indent="-421005">
              <a:lnSpc>
                <a:spcPct val="100000"/>
              </a:lnSpc>
              <a:spcBef>
                <a:spcPts val="560"/>
              </a:spcBef>
              <a:buSzPct val="109090"/>
              <a:buFont typeface="Arial"/>
              <a:buChar char="•"/>
              <a:tabLst>
                <a:tab pos="433070" algn="l"/>
                <a:tab pos="433705" algn="l"/>
              </a:tabLst>
            </a:pPr>
            <a:r>
              <a:rPr sz="2200" dirty="0">
                <a:latin typeface="Times New Roman"/>
                <a:cs typeface="Times New Roman"/>
              </a:rPr>
              <a:t>Core: </a:t>
            </a:r>
            <a:r>
              <a:rPr sz="2200" spc="-5" dirty="0">
                <a:latin typeface="Times New Roman"/>
                <a:cs typeface="Times New Roman"/>
              </a:rPr>
              <a:t>consists </a:t>
            </a:r>
            <a:r>
              <a:rPr sz="2200" dirty="0">
                <a:latin typeface="Times New Roman"/>
                <a:cs typeface="Times New Roman"/>
              </a:rPr>
              <a:t>of </a:t>
            </a:r>
            <a:r>
              <a:rPr sz="2200" spc="-5" dirty="0">
                <a:latin typeface="Times New Roman"/>
                <a:cs typeface="Times New Roman"/>
              </a:rPr>
              <a:t>one </a:t>
            </a:r>
            <a:r>
              <a:rPr sz="2200" spc="-15" dirty="0">
                <a:latin typeface="Times New Roman"/>
                <a:cs typeface="Times New Roman"/>
              </a:rPr>
              <a:t>or </a:t>
            </a:r>
            <a:r>
              <a:rPr sz="2200" spc="-5" dirty="0">
                <a:latin typeface="Times New Roman"/>
                <a:cs typeface="Times New Roman"/>
              </a:rPr>
              <a:t>more very </a:t>
            </a:r>
            <a:r>
              <a:rPr sz="2200" dirty="0">
                <a:latin typeface="Times New Roman"/>
                <a:cs typeface="Times New Roman"/>
              </a:rPr>
              <a:t>thin </a:t>
            </a:r>
            <a:r>
              <a:rPr sz="2200" spc="-5" dirty="0">
                <a:latin typeface="Times New Roman"/>
                <a:cs typeface="Times New Roman"/>
              </a:rPr>
              <a:t>strands </a:t>
            </a:r>
            <a:r>
              <a:rPr sz="2200" dirty="0">
                <a:latin typeface="Times New Roman"/>
                <a:cs typeface="Times New Roman"/>
              </a:rPr>
              <a:t>or </a:t>
            </a:r>
            <a:r>
              <a:rPr sz="2200" spc="-5" dirty="0">
                <a:latin typeface="Times New Roman"/>
                <a:cs typeface="Times New Roman"/>
              </a:rPr>
              <a:t>fibers made</a:t>
            </a:r>
            <a:r>
              <a:rPr sz="2200" spc="315" dirty="0">
                <a:latin typeface="Times New Roman"/>
                <a:cs typeface="Times New Roman"/>
              </a:rPr>
              <a:t> </a:t>
            </a:r>
            <a:r>
              <a:rPr sz="2200" spc="-5" dirty="0">
                <a:latin typeface="Times New Roman"/>
                <a:cs typeface="Times New Roman"/>
              </a:rPr>
              <a:t>of</a:t>
            </a:r>
            <a:endParaRPr sz="2200">
              <a:latin typeface="Times New Roman"/>
              <a:cs typeface="Times New Roman"/>
            </a:endParaRPr>
          </a:p>
          <a:p>
            <a:pPr marL="356870">
              <a:lnSpc>
                <a:spcPct val="100000"/>
              </a:lnSpc>
              <a:spcBef>
                <a:spcPts val="455"/>
              </a:spcBef>
            </a:pPr>
            <a:r>
              <a:rPr sz="2200" dirty="0">
                <a:latin typeface="Times New Roman"/>
                <a:cs typeface="Times New Roman"/>
              </a:rPr>
              <a:t>glass or</a:t>
            </a:r>
            <a:r>
              <a:rPr sz="2200" spc="-35" dirty="0">
                <a:latin typeface="Times New Roman"/>
                <a:cs typeface="Times New Roman"/>
              </a:rPr>
              <a:t> </a:t>
            </a:r>
            <a:r>
              <a:rPr sz="2200" spc="5" dirty="0">
                <a:latin typeface="Times New Roman"/>
                <a:cs typeface="Times New Roman"/>
              </a:rPr>
              <a:t>plastic</a:t>
            </a:r>
            <a:endParaRPr sz="2200">
              <a:latin typeface="Times New Roman"/>
              <a:cs typeface="Times New Roman"/>
            </a:endParaRPr>
          </a:p>
          <a:p>
            <a:pPr marL="356870" marR="5080" indent="-344805">
              <a:lnSpc>
                <a:spcPts val="3050"/>
              </a:lnSpc>
              <a:spcBef>
                <a:spcPts val="145"/>
              </a:spcBef>
              <a:buFont typeface="Arial"/>
              <a:buChar char="•"/>
              <a:tabLst>
                <a:tab pos="427355" algn="l"/>
                <a:tab pos="427990" algn="l"/>
              </a:tabLst>
            </a:pPr>
            <a:r>
              <a:rPr dirty="0"/>
              <a:t>	</a:t>
            </a:r>
            <a:r>
              <a:rPr sz="2200" spc="5" dirty="0">
                <a:latin typeface="Times New Roman"/>
                <a:cs typeface="Times New Roman"/>
              </a:rPr>
              <a:t>Each </a:t>
            </a:r>
            <a:r>
              <a:rPr sz="2200" dirty="0">
                <a:latin typeface="Times New Roman"/>
                <a:cs typeface="Times New Roman"/>
              </a:rPr>
              <a:t>fiber </a:t>
            </a:r>
            <a:r>
              <a:rPr sz="2200" spc="5" dirty="0">
                <a:latin typeface="Times New Roman"/>
                <a:cs typeface="Times New Roman"/>
              </a:rPr>
              <a:t>is </a:t>
            </a:r>
            <a:r>
              <a:rPr sz="2200" dirty="0">
                <a:latin typeface="Times New Roman"/>
                <a:cs typeface="Times New Roman"/>
              </a:rPr>
              <a:t>surrounded </a:t>
            </a:r>
            <a:r>
              <a:rPr sz="2200" spc="-10" dirty="0">
                <a:latin typeface="Times New Roman"/>
                <a:cs typeface="Times New Roman"/>
              </a:rPr>
              <a:t>by </a:t>
            </a:r>
            <a:r>
              <a:rPr sz="2200" spc="5" dirty="0">
                <a:latin typeface="Times New Roman"/>
                <a:cs typeface="Times New Roman"/>
              </a:rPr>
              <a:t>its </a:t>
            </a:r>
            <a:r>
              <a:rPr sz="2200" dirty="0">
                <a:latin typeface="Times New Roman"/>
                <a:cs typeface="Times New Roman"/>
              </a:rPr>
              <a:t>own </a:t>
            </a:r>
            <a:r>
              <a:rPr sz="2200" spc="-5" dirty="0">
                <a:latin typeface="Times New Roman"/>
                <a:cs typeface="Times New Roman"/>
              </a:rPr>
              <a:t>cladding, </a:t>
            </a:r>
            <a:r>
              <a:rPr sz="2200" dirty="0">
                <a:latin typeface="Times New Roman"/>
                <a:cs typeface="Times New Roman"/>
              </a:rPr>
              <a:t>a </a:t>
            </a:r>
            <a:r>
              <a:rPr sz="2200" spc="-5" dirty="0">
                <a:latin typeface="Times New Roman"/>
                <a:cs typeface="Times New Roman"/>
              </a:rPr>
              <a:t>glass </a:t>
            </a:r>
            <a:r>
              <a:rPr sz="2200" dirty="0">
                <a:latin typeface="Times New Roman"/>
                <a:cs typeface="Times New Roman"/>
              </a:rPr>
              <a:t>or </a:t>
            </a:r>
            <a:r>
              <a:rPr sz="2200" spc="-5" dirty="0">
                <a:latin typeface="Times New Roman"/>
                <a:cs typeface="Times New Roman"/>
              </a:rPr>
              <a:t>plastic  </a:t>
            </a:r>
            <a:r>
              <a:rPr sz="2200" spc="5" dirty="0">
                <a:latin typeface="Times New Roman"/>
                <a:cs typeface="Times New Roman"/>
              </a:rPr>
              <a:t>coating that </a:t>
            </a:r>
            <a:r>
              <a:rPr sz="2200" dirty="0">
                <a:latin typeface="Times New Roman"/>
                <a:cs typeface="Times New Roman"/>
              </a:rPr>
              <a:t>has optical </a:t>
            </a:r>
            <a:r>
              <a:rPr sz="2200" spc="5" dirty="0">
                <a:latin typeface="Times New Roman"/>
                <a:cs typeface="Times New Roman"/>
              </a:rPr>
              <a:t>properties </a:t>
            </a:r>
            <a:r>
              <a:rPr sz="2200" dirty="0">
                <a:latin typeface="Times New Roman"/>
                <a:cs typeface="Times New Roman"/>
              </a:rPr>
              <a:t>different </a:t>
            </a:r>
            <a:r>
              <a:rPr sz="2200" spc="5" dirty="0">
                <a:latin typeface="Times New Roman"/>
                <a:cs typeface="Times New Roman"/>
              </a:rPr>
              <a:t>from the</a:t>
            </a:r>
            <a:r>
              <a:rPr sz="2200" spc="-305" dirty="0">
                <a:latin typeface="Times New Roman"/>
                <a:cs typeface="Times New Roman"/>
              </a:rPr>
              <a:t> </a:t>
            </a:r>
            <a:r>
              <a:rPr sz="2200" spc="5" dirty="0">
                <a:latin typeface="Times New Roman"/>
                <a:cs typeface="Times New Roman"/>
              </a:rPr>
              <a:t>core</a:t>
            </a:r>
            <a:endParaRPr sz="2200">
              <a:latin typeface="Times New Roman"/>
              <a:cs typeface="Times New Roman"/>
            </a:endParaRPr>
          </a:p>
          <a:p>
            <a:pPr marL="424180" indent="-412115">
              <a:lnSpc>
                <a:spcPct val="100000"/>
              </a:lnSpc>
              <a:spcBef>
                <a:spcPts val="219"/>
              </a:spcBef>
              <a:buFont typeface="Arial"/>
              <a:buChar char="•"/>
              <a:tabLst>
                <a:tab pos="424180" algn="l"/>
                <a:tab pos="424815" algn="l"/>
                <a:tab pos="1344930" algn="l"/>
                <a:tab pos="1612900" algn="l"/>
                <a:tab pos="2482215" algn="l"/>
                <a:tab pos="2857500" algn="l"/>
                <a:tab pos="3573779" algn="l"/>
                <a:tab pos="4631690" algn="l"/>
                <a:tab pos="5207635" algn="l"/>
                <a:tab pos="5580380" algn="l"/>
                <a:tab pos="5845175" algn="l"/>
                <a:tab pos="6546850" algn="l"/>
                <a:tab pos="6909434" algn="l"/>
              </a:tabLst>
            </a:pPr>
            <a:r>
              <a:rPr sz="2200" spc="25" dirty="0">
                <a:latin typeface="Times New Roman"/>
                <a:cs typeface="Times New Roman"/>
              </a:rPr>
              <a:t>J</a:t>
            </a:r>
            <a:r>
              <a:rPr sz="2200" dirty="0">
                <a:latin typeface="Times New Roman"/>
                <a:cs typeface="Times New Roman"/>
              </a:rPr>
              <a:t>ac</a:t>
            </a:r>
            <a:r>
              <a:rPr sz="2200" spc="-25" dirty="0">
                <a:latin typeface="Times New Roman"/>
                <a:cs typeface="Times New Roman"/>
              </a:rPr>
              <a:t>k</a:t>
            </a:r>
            <a:r>
              <a:rPr sz="2200" dirty="0">
                <a:latin typeface="Times New Roman"/>
                <a:cs typeface="Times New Roman"/>
              </a:rPr>
              <a:t>e</a:t>
            </a:r>
            <a:r>
              <a:rPr sz="2200" spc="-5" dirty="0">
                <a:latin typeface="Times New Roman"/>
                <a:cs typeface="Times New Roman"/>
              </a:rPr>
              <a:t>t</a:t>
            </a:r>
            <a:r>
              <a:rPr sz="2200" dirty="0">
                <a:latin typeface="Times New Roman"/>
                <a:cs typeface="Times New Roman"/>
              </a:rPr>
              <a:t>:	a	</a:t>
            </a:r>
            <a:r>
              <a:rPr sz="2200" spc="-25" dirty="0">
                <a:latin typeface="Times New Roman"/>
                <a:cs typeface="Times New Roman"/>
              </a:rPr>
              <a:t>p</a:t>
            </a:r>
            <a:r>
              <a:rPr sz="2200" spc="5" dirty="0">
                <a:latin typeface="Times New Roman"/>
                <a:cs typeface="Times New Roman"/>
              </a:rPr>
              <a:t>l</a:t>
            </a:r>
            <a:r>
              <a:rPr sz="2200" spc="-20" dirty="0">
                <a:latin typeface="Times New Roman"/>
                <a:cs typeface="Times New Roman"/>
              </a:rPr>
              <a:t>a</a:t>
            </a:r>
            <a:r>
              <a:rPr sz="2200" dirty="0">
                <a:latin typeface="Times New Roman"/>
                <a:cs typeface="Times New Roman"/>
              </a:rPr>
              <a:t>s</a:t>
            </a:r>
            <a:r>
              <a:rPr sz="2200" spc="-10" dirty="0">
                <a:latin typeface="Times New Roman"/>
                <a:cs typeface="Times New Roman"/>
              </a:rPr>
              <a:t>t</a:t>
            </a:r>
            <a:r>
              <a:rPr sz="2200" spc="5" dirty="0">
                <a:latin typeface="Times New Roman"/>
                <a:cs typeface="Times New Roman"/>
              </a:rPr>
              <a:t>i</a:t>
            </a:r>
            <a:r>
              <a:rPr sz="2200" dirty="0">
                <a:latin typeface="Times New Roman"/>
                <a:cs typeface="Times New Roman"/>
              </a:rPr>
              <a:t>c	or	o</a:t>
            </a:r>
            <a:r>
              <a:rPr sz="2200" spc="5" dirty="0">
                <a:latin typeface="Times New Roman"/>
                <a:cs typeface="Times New Roman"/>
              </a:rPr>
              <a:t>t</a:t>
            </a:r>
            <a:r>
              <a:rPr sz="2200" spc="-25" dirty="0">
                <a:latin typeface="Times New Roman"/>
                <a:cs typeface="Times New Roman"/>
              </a:rPr>
              <a:t>h</a:t>
            </a:r>
            <a:r>
              <a:rPr sz="2200" dirty="0">
                <a:latin typeface="Times New Roman"/>
                <a:cs typeface="Times New Roman"/>
              </a:rPr>
              <a:t>er	</a:t>
            </a:r>
            <a:r>
              <a:rPr sz="2200" spc="-35" dirty="0">
                <a:latin typeface="Times New Roman"/>
                <a:cs typeface="Times New Roman"/>
              </a:rPr>
              <a:t>m</a:t>
            </a:r>
            <a:r>
              <a:rPr sz="2200" dirty="0">
                <a:latin typeface="Times New Roman"/>
                <a:cs typeface="Times New Roman"/>
              </a:rPr>
              <a:t>a</a:t>
            </a:r>
            <a:r>
              <a:rPr sz="2200" spc="10" dirty="0">
                <a:latin typeface="Times New Roman"/>
                <a:cs typeface="Times New Roman"/>
              </a:rPr>
              <a:t>t</a:t>
            </a:r>
            <a:r>
              <a:rPr sz="2200" dirty="0">
                <a:latin typeface="Times New Roman"/>
                <a:cs typeface="Times New Roman"/>
              </a:rPr>
              <a:t>e</a:t>
            </a:r>
            <a:r>
              <a:rPr sz="2200" spc="15" dirty="0">
                <a:latin typeface="Times New Roman"/>
                <a:cs typeface="Times New Roman"/>
              </a:rPr>
              <a:t>r</a:t>
            </a:r>
            <a:r>
              <a:rPr sz="2200" spc="5" dirty="0">
                <a:latin typeface="Times New Roman"/>
                <a:cs typeface="Times New Roman"/>
              </a:rPr>
              <a:t>i</a:t>
            </a:r>
            <a:r>
              <a:rPr sz="2200" spc="-20" dirty="0">
                <a:latin typeface="Times New Roman"/>
                <a:cs typeface="Times New Roman"/>
              </a:rPr>
              <a:t>a</a:t>
            </a:r>
            <a:r>
              <a:rPr sz="2200" dirty="0">
                <a:latin typeface="Times New Roman"/>
                <a:cs typeface="Times New Roman"/>
              </a:rPr>
              <a:t>l	a</a:t>
            </a:r>
            <a:r>
              <a:rPr sz="2200" spc="-20" dirty="0">
                <a:latin typeface="Times New Roman"/>
                <a:cs typeface="Times New Roman"/>
              </a:rPr>
              <a:t>c</a:t>
            </a:r>
            <a:r>
              <a:rPr sz="2200" spc="5" dirty="0">
                <a:latin typeface="Times New Roman"/>
                <a:cs typeface="Times New Roman"/>
              </a:rPr>
              <a:t>t</a:t>
            </a:r>
            <a:r>
              <a:rPr sz="2200" dirty="0">
                <a:latin typeface="Times New Roman"/>
                <a:cs typeface="Times New Roman"/>
              </a:rPr>
              <a:t>s	</a:t>
            </a:r>
            <a:r>
              <a:rPr sz="2200" spc="-25" dirty="0">
                <a:latin typeface="Times New Roman"/>
                <a:cs typeface="Times New Roman"/>
              </a:rPr>
              <a:t>a</a:t>
            </a:r>
            <a:r>
              <a:rPr sz="2200" dirty="0">
                <a:latin typeface="Times New Roman"/>
                <a:cs typeface="Times New Roman"/>
              </a:rPr>
              <a:t>s	a	</a:t>
            </a:r>
            <a:r>
              <a:rPr sz="2200" spc="5" dirty="0">
                <a:latin typeface="Times New Roman"/>
                <a:cs typeface="Times New Roman"/>
              </a:rPr>
              <a:t>l</a:t>
            </a:r>
            <a:r>
              <a:rPr sz="2200" dirty="0">
                <a:latin typeface="Times New Roman"/>
                <a:cs typeface="Times New Roman"/>
              </a:rPr>
              <a:t>a</a:t>
            </a:r>
            <a:r>
              <a:rPr sz="2200" spc="-20" dirty="0">
                <a:latin typeface="Times New Roman"/>
                <a:cs typeface="Times New Roman"/>
              </a:rPr>
              <a:t>y</a:t>
            </a:r>
            <a:r>
              <a:rPr sz="2200" dirty="0">
                <a:latin typeface="Times New Roman"/>
                <a:cs typeface="Times New Roman"/>
              </a:rPr>
              <a:t>er	</a:t>
            </a:r>
            <a:r>
              <a:rPr sz="2200" spc="10" dirty="0">
                <a:latin typeface="Times New Roman"/>
                <a:cs typeface="Times New Roman"/>
              </a:rPr>
              <a:t>t</a:t>
            </a:r>
            <a:r>
              <a:rPr sz="2200" dirty="0">
                <a:latin typeface="Times New Roman"/>
                <a:cs typeface="Times New Roman"/>
              </a:rPr>
              <a:t>o	</a:t>
            </a:r>
            <a:r>
              <a:rPr sz="2200" spc="-25" dirty="0">
                <a:latin typeface="Times New Roman"/>
                <a:cs typeface="Times New Roman"/>
              </a:rPr>
              <a:t>p</a:t>
            </a:r>
            <a:r>
              <a:rPr sz="2200" spc="5" dirty="0">
                <a:latin typeface="Times New Roman"/>
                <a:cs typeface="Times New Roman"/>
              </a:rPr>
              <a:t>r</a:t>
            </a:r>
            <a:r>
              <a:rPr sz="2200" dirty="0">
                <a:latin typeface="Times New Roman"/>
                <a:cs typeface="Times New Roman"/>
              </a:rPr>
              <a:t>o</a:t>
            </a:r>
            <a:r>
              <a:rPr sz="2200" spc="-15" dirty="0">
                <a:latin typeface="Times New Roman"/>
                <a:cs typeface="Times New Roman"/>
              </a:rPr>
              <a:t>t</a:t>
            </a:r>
            <a:r>
              <a:rPr sz="2200" dirty="0">
                <a:latin typeface="Times New Roman"/>
                <a:cs typeface="Times New Roman"/>
              </a:rPr>
              <a:t>e</a:t>
            </a:r>
            <a:r>
              <a:rPr sz="2200" spc="-20" dirty="0">
                <a:latin typeface="Times New Roman"/>
                <a:cs typeface="Times New Roman"/>
              </a:rPr>
              <a:t>c</a:t>
            </a:r>
            <a:r>
              <a:rPr sz="2200" dirty="0">
                <a:latin typeface="Times New Roman"/>
                <a:cs typeface="Times New Roman"/>
              </a:rPr>
              <a:t>t</a:t>
            </a:r>
            <a:endParaRPr sz="2200">
              <a:latin typeface="Times New Roman"/>
              <a:cs typeface="Times New Roman"/>
            </a:endParaRPr>
          </a:p>
          <a:p>
            <a:pPr marL="356870">
              <a:lnSpc>
                <a:spcPct val="100000"/>
              </a:lnSpc>
              <a:spcBef>
                <a:spcPts val="405"/>
              </a:spcBef>
            </a:pPr>
            <a:r>
              <a:rPr sz="2200" dirty="0">
                <a:latin typeface="Times New Roman"/>
                <a:cs typeface="Times New Roman"/>
              </a:rPr>
              <a:t>against moisture, crushing, </a:t>
            </a:r>
            <a:r>
              <a:rPr sz="2200" spc="5" dirty="0">
                <a:latin typeface="Times New Roman"/>
                <a:cs typeface="Times New Roman"/>
              </a:rPr>
              <a:t>and other </a:t>
            </a:r>
            <a:r>
              <a:rPr sz="2200" dirty="0">
                <a:latin typeface="Times New Roman"/>
                <a:cs typeface="Times New Roman"/>
              </a:rPr>
              <a:t>environmental</a:t>
            </a:r>
            <a:r>
              <a:rPr sz="2200" spc="-150" dirty="0">
                <a:latin typeface="Times New Roman"/>
                <a:cs typeface="Times New Roman"/>
              </a:rPr>
              <a:t> </a:t>
            </a:r>
            <a:r>
              <a:rPr sz="2200" dirty="0">
                <a:latin typeface="Times New Roman"/>
                <a:cs typeface="Times New Roman"/>
              </a:rPr>
              <a:t>dangers.</a:t>
            </a:r>
            <a:endParaRPr sz="2200">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302" y="386334"/>
            <a:ext cx="3954779"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333399"/>
                </a:solidFill>
                <a:latin typeface="Tahoma"/>
                <a:cs typeface="Tahoma"/>
              </a:rPr>
              <a:t>Fiber-Optic</a:t>
            </a:r>
            <a:r>
              <a:rPr sz="2400" spc="-40" dirty="0">
                <a:solidFill>
                  <a:srgbClr val="333399"/>
                </a:solidFill>
                <a:latin typeface="Tahoma"/>
                <a:cs typeface="Tahoma"/>
              </a:rPr>
              <a:t> </a:t>
            </a:r>
            <a:r>
              <a:rPr sz="2400" spc="-5" dirty="0">
                <a:solidFill>
                  <a:srgbClr val="333399"/>
                </a:solidFill>
                <a:latin typeface="Tahoma"/>
                <a:cs typeface="Tahoma"/>
              </a:rPr>
              <a:t>Cable(Contd.)</a:t>
            </a:r>
            <a:endParaRPr sz="2400" dirty="0">
              <a:latin typeface="Tahoma"/>
              <a:cs typeface="Tahoma"/>
            </a:endParaRPr>
          </a:p>
        </p:txBody>
      </p:sp>
      <p:sp>
        <p:nvSpPr>
          <p:cNvPr id="3" name="object 3"/>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p:nvPr/>
        </p:nvSpPr>
        <p:spPr>
          <a:xfrm>
            <a:off x="301243" y="1087932"/>
            <a:ext cx="8125459" cy="2537426"/>
          </a:xfrm>
          <a:prstGeom prst="rect">
            <a:avLst/>
          </a:prstGeom>
        </p:spPr>
        <p:txBody>
          <a:bodyPr vert="horz" wrap="square" lIns="0" tIns="10160" rIns="0" bIns="0" rtlCol="0">
            <a:spAutoFit/>
          </a:bodyPr>
          <a:lstStyle/>
          <a:p>
            <a:pPr marL="356870" marR="5080" indent="-344805" algn="just">
              <a:lnSpc>
                <a:spcPct val="115100"/>
              </a:lnSpc>
              <a:spcBef>
                <a:spcPts val="80"/>
              </a:spcBef>
              <a:buFont typeface="Arial"/>
              <a:buChar char="•"/>
              <a:tabLst>
                <a:tab pos="357505" algn="l"/>
              </a:tabLst>
            </a:pPr>
            <a:r>
              <a:rPr sz="2400" spc="-5" dirty="0">
                <a:latin typeface="Times New Roman"/>
                <a:cs typeface="Times New Roman"/>
              </a:rPr>
              <a:t>Optical fibers use reflection </a:t>
            </a:r>
            <a:r>
              <a:rPr sz="2400" spc="5" dirty="0">
                <a:latin typeface="Times New Roman"/>
                <a:cs typeface="Times New Roman"/>
              </a:rPr>
              <a:t>to </a:t>
            </a:r>
            <a:r>
              <a:rPr sz="2400" spc="-5" dirty="0">
                <a:latin typeface="Times New Roman"/>
                <a:cs typeface="Times New Roman"/>
              </a:rPr>
              <a:t>guide light through </a:t>
            </a:r>
            <a:r>
              <a:rPr sz="2400" dirty="0">
                <a:latin typeface="Times New Roman"/>
                <a:cs typeface="Times New Roman"/>
              </a:rPr>
              <a:t>a </a:t>
            </a:r>
            <a:r>
              <a:rPr sz="2400" spc="-5" dirty="0">
                <a:latin typeface="Times New Roman"/>
                <a:cs typeface="Times New Roman"/>
              </a:rPr>
              <a:t>channel. </a:t>
            </a:r>
            <a:r>
              <a:rPr sz="2400" spc="5" dirty="0">
                <a:latin typeface="Times New Roman"/>
                <a:cs typeface="Times New Roman"/>
              </a:rPr>
              <a:t>A </a:t>
            </a:r>
            <a:r>
              <a:rPr sz="2400" spc="-10" dirty="0">
                <a:latin typeface="Times New Roman"/>
                <a:cs typeface="Times New Roman"/>
              </a:rPr>
              <a:t>glass  </a:t>
            </a:r>
            <a:r>
              <a:rPr sz="2400" dirty="0">
                <a:latin typeface="Times New Roman"/>
                <a:cs typeface="Times New Roman"/>
              </a:rPr>
              <a:t>or </a:t>
            </a:r>
            <a:r>
              <a:rPr sz="2400" spc="-5" dirty="0">
                <a:latin typeface="Times New Roman"/>
                <a:cs typeface="Times New Roman"/>
              </a:rPr>
              <a:t>plastic core is surrounded </a:t>
            </a:r>
            <a:r>
              <a:rPr sz="2400" dirty="0">
                <a:latin typeface="Times New Roman"/>
                <a:cs typeface="Times New Roman"/>
              </a:rPr>
              <a:t>by a cladding of </a:t>
            </a:r>
            <a:r>
              <a:rPr sz="2400" spc="-5" dirty="0">
                <a:latin typeface="Times New Roman"/>
                <a:cs typeface="Times New Roman"/>
              </a:rPr>
              <a:t>less </a:t>
            </a:r>
            <a:r>
              <a:rPr sz="2400" dirty="0">
                <a:latin typeface="Times New Roman"/>
                <a:cs typeface="Times New Roman"/>
              </a:rPr>
              <a:t>dense </a:t>
            </a:r>
            <a:r>
              <a:rPr sz="2400" spc="-5" dirty="0">
                <a:latin typeface="Times New Roman"/>
                <a:cs typeface="Times New Roman"/>
              </a:rPr>
              <a:t>glass </a:t>
            </a:r>
            <a:r>
              <a:rPr sz="2400" spc="-25" dirty="0">
                <a:latin typeface="Times New Roman"/>
                <a:cs typeface="Times New Roman"/>
              </a:rPr>
              <a:t>or  </a:t>
            </a:r>
            <a:r>
              <a:rPr sz="2400" spc="5" dirty="0">
                <a:latin typeface="Times New Roman"/>
                <a:cs typeface="Times New Roman"/>
              </a:rPr>
              <a:t>plastic</a:t>
            </a:r>
            <a:r>
              <a:rPr lang="en-IN" sz="2400" spc="5" dirty="0">
                <a:latin typeface="Times New Roman"/>
                <a:cs typeface="Times New Roman"/>
              </a:rPr>
              <a:t>.</a:t>
            </a:r>
            <a:endParaRPr lang="en-US" sz="2400" dirty="0">
              <a:latin typeface="Times New Roman"/>
              <a:cs typeface="Times New Roman"/>
            </a:endParaRPr>
          </a:p>
          <a:p>
            <a:pPr marL="356870" marR="5080" indent="-344805" algn="just">
              <a:lnSpc>
                <a:spcPct val="115100"/>
              </a:lnSpc>
              <a:spcBef>
                <a:spcPts val="80"/>
              </a:spcBef>
              <a:buFont typeface="Arial"/>
              <a:buChar char="•"/>
              <a:tabLst>
                <a:tab pos="357505" algn="l"/>
              </a:tabLst>
            </a:pPr>
            <a:r>
              <a:rPr lang="en-US" sz="2400" spc="-20" dirty="0">
                <a:latin typeface="Times New Roman"/>
                <a:cs typeface="Times New Roman"/>
              </a:rPr>
              <a:t>An </a:t>
            </a:r>
            <a:r>
              <a:rPr lang="en-US" sz="2400" spc="-5" dirty="0">
                <a:latin typeface="Times New Roman"/>
                <a:cs typeface="Times New Roman"/>
              </a:rPr>
              <a:t>optical </a:t>
            </a:r>
            <a:r>
              <a:rPr lang="en-US" sz="2400" spc="-10" dirty="0">
                <a:latin typeface="Times New Roman"/>
                <a:cs typeface="Times New Roman"/>
              </a:rPr>
              <a:t>fiber </a:t>
            </a:r>
            <a:r>
              <a:rPr lang="en-US" sz="2400" spc="-5" dirty="0">
                <a:latin typeface="Times New Roman"/>
                <a:cs typeface="Times New Roman"/>
              </a:rPr>
              <a:t>cable </a:t>
            </a:r>
            <a:r>
              <a:rPr lang="en-US" sz="2400" spc="-10" dirty="0">
                <a:latin typeface="Times New Roman"/>
                <a:cs typeface="Times New Roman"/>
              </a:rPr>
              <a:t>has </a:t>
            </a:r>
            <a:r>
              <a:rPr lang="en-US" sz="2400" spc="-5" dirty="0">
                <a:latin typeface="Times New Roman"/>
                <a:cs typeface="Times New Roman"/>
              </a:rPr>
              <a:t>a </a:t>
            </a:r>
            <a:r>
              <a:rPr lang="en-US" sz="2400" spc="-10" dirty="0">
                <a:latin typeface="Times New Roman"/>
                <a:cs typeface="Times New Roman"/>
              </a:rPr>
              <a:t>cylindrical shape and  consists </a:t>
            </a:r>
            <a:r>
              <a:rPr lang="en-US" sz="2400" dirty="0">
                <a:latin typeface="Times New Roman"/>
                <a:cs typeface="Times New Roman"/>
              </a:rPr>
              <a:t>of </a:t>
            </a:r>
            <a:r>
              <a:rPr lang="en-US" sz="2400" spc="-5" dirty="0">
                <a:latin typeface="Times New Roman"/>
                <a:cs typeface="Times New Roman"/>
              </a:rPr>
              <a:t>three concentric </a:t>
            </a:r>
            <a:r>
              <a:rPr lang="en-US" sz="2400" spc="-10" dirty="0">
                <a:latin typeface="Times New Roman"/>
                <a:cs typeface="Times New Roman"/>
              </a:rPr>
              <a:t>sections: the </a:t>
            </a:r>
            <a:r>
              <a:rPr lang="en-US" sz="2400" dirty="0">
                <a:latin typeface="Times New Roman"/>
                <a:cs typeface="Times New Roman"/>
              </a:rPr>
              <a:t>core, </a:t>
            </a:r>
            <a:r>
              <a:rPr lang="en-US" sz="2400" spc="-10" dirty="0">
                <a:latin typeface="Times New Roman"/>
                <a:cs typeface="Times New Roman"/>
              </a:rPr>
              <a:t>the  </a:t>
            </a:r>
            <a:r>
              <a:rPr lang="en-US" sz="2400" spc="-5" dirty="0">
                <a:latin typeface="Times New Roman"/>
                <a:cs typeface="Times New Roman"/>
              </a:rPr>
              <a:t>cladding, </a:t>
            </a:r>
            <a:r>
              <a:rPr lang="en-US" sz="2400" spc="-10" dirty="0">
                <a:latin typeface="Times New Roman"/>
                <a:cs typeface="Times New Roman"/>
              </a:rPr>
              <a:t>and the </a:t>
            </a:r>
            <a:r>
              <a:rPr lang="en-US" sz="2400" spc="-5" dirty="0">
                <a:latin typeface="Times New Roman"/>
                <a:cs typeface="Times New Roman"/>
              </a:rPr>
              <a:t>jacket(outer </a:t>
            </a:r>
            <a:r>
              <a:rPr lang="en-US" sz="2400" dirty="0">
                <a:latin typeface="Times New Roman"/>
                <a:cs typeface="Times New Roman"/>
              </a:rPr>
              <a:t>part of </a:t>
            </a:r>
            <a:r>
              <a:rPr lang="en-US" sz="2400" spc="-10" dirty="0">
                <a:latin typeface="Times New Roman"/>
                <a:cs typeface="Times New Roman"/>
              </a:rPr>
              <a:t>the</a:t>
            </a:r>
            <a:r>
              <a:rPr lang="en-US" sz="2400" spc="35" dirty="0">
                <a:latin typeface="Times New Roman"/>
                <a:cs typeface="Times New Roman"/>
              </a:rPr>
              <a:t> </a:t>
            </a:r>
            <a:r>
              <a:rPr lang="en-US" sz="2400" spc="-5" dirty="0">
                <a:latin typeface="Times New Roman"/>
                <a:cs typeface="Times New Roman"/>
              </a:rPr>
              <a:t>cable).</a:t>
            </a:r>
            <a:endParaRPr lang="en-US" sz="2400" dirty="0">
              <a:latin typeface="Times New Roman"/>
              <a:cs typeface="Times New Roman"/>
            </a:endParaRPr>
          </a:p>
        </p:txBody>
      </p:sp>
      <p:sp>
        <p:nvSpPr>
          <p:cNvPr id="6" name="object 6"/>
          <p:cNvSpPr/>
          <p:nvPr/>
        </p:nvSpPr>
        <p:spPr>
          <a:xfrm>
            <a:off x="792480" y="4005071"/>
            <a:ext cx="7848600" cy="16550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9292" y="354533"/>
            <a:ext cx="3548379" cy="512445"/>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5F76B4"/>
                </a:solidFill>
                <a:latin typeface="Times New Roman"/>
                <a:cs typeface="Times New Roman"/>
              </a:rPr>
              <a:t>Areas </a:t>
            </a:r>
            <a:r>
              <a:rPr sz="3200" dirty="0">
                <a:solidFill>
                  <a:srgbClr val="5F76B4"/>
                </a:solidFill>
                <a:latin typeface="Times New Roman"/>
                <a:cs typeface="Times New Roman"/>
              </a:rPr>
              <a:t>of</a:t>
            </a:r>
            <a:r>
              <a:rPr sz="3200" spc="-495" dirty="0">
                <a:solidFill>
                  <a:srgbClr val="5F76B4"/>
                </a:solidFill>
                <a:latin typeface="Times New Roman"/>
                <a:cs typeface="Times New Roman"/>
              </a:rPr>
              <a:t> </a:t>
            </a:r>
            <a:r>
              <a:rPr sz="3200" spc="-5" dirty="0">
                <a:solidFill>
                  <a:srgbClr val="5F76B4"/>
                </a:solidFill>
                <a:latin typeface="Times New Roman"/>
                <a:cs typeface="Times New Roman"/>
              </a:rPr>
              <a:t>Application</a:t>
            </a:r>
            <a:endParaRPr sz="3200">
              <a:latin typeface="Times New Roman"/>
              <a:cs typeface="Times New Roman"/>
            </a:endParaRPr>
          </a:p>
        </p:txBody>
      </p:sp>
      <p:sp>
        <p:nvSpPr>
          <p:cNvPr id="3" name="object 3"/>
          <p:cNvSpPr txBox="1"/>
          <p:nvPr/>
        </p:nvSpPr>
        <p:spPr>
          <a:xfrm>
            <a:off x="417068" y="1661236"/>
            <a:ext cx="3436620" cy="3532504"/>
          </a:xfrm>
          <a:prstGeom prst="rect">
            <a:avLst/>
          </a:prstGeom>
        </p:spPr>
        <p:txBody>
          <a:bodyPr vert="horz" wrap="square" lIns="0" tIns="12700" rIns="0" bIns="0" rtlCol="0">
            <a:spAutoFit/>
          </a:bodyPr>
          <a:lstStyle/>
          <a:p>
            <a:pPr marL="356870" indent="-344805">
              <a:lnSpc>
                <a:spcPct val="100000"/>
              </a:lnSpc>
              <a:spcBef>
                <a:spcPts val="100"/>
              </a:spcBef>
              <a:buFont typeface="Wingdings"/>
              <a:buChar char=""/>
              <a:tabLst>
                <a:tab pos="356870" algn="l"/>
                <a:tab pos="357505" algn="l"/>
              </a:tabLst>
            </a:pPr>
            <a:r>
              <a:rPr sz="2400" b="1" spc="-5" dirty="0">
                <a:latin typeface="Gothic Uralic"/>
                <a:cs typeface="Gothic Uralic"/>
              </a:rPr>
              <a:t>Telecommunications</a:t>
            </a:r>
            <a:endParaRPr sz="2400">
              <a:latin typeface="Gothic Uralic"/>
              <a:cs typeface="Gothic Uralic"/>
            </a:endParaRPr>
          </a:p>
          <a:p>
            <a:pPr>
              <a:lnSpc>
                <a:spcPct val="100000"/>
              </a:lnSpc>
              <a:spcBef>
                <a:spcPts val="20"/>
              </a:spcBef>
              <a:buFont typeface="Wingdings"/>
              <a:buChar char=""/>
            </a:pPr>
            <a:endParaRPr sz="2450">
              <a:latin typeface="Gothic Uralic"/>
              <a:cs typeface="Gothic Uralic"/>
            </a:endParaRPr>
          </a:p>
          <a:p>
            <a:pPr marL="356870" indent="-344805">
              <a:lnSpc>
                <a:spcPct val="100000"/>
              </a:lnSpc>
              <a:buFont typeface="Wingdings"/>
              <a:buChar char=""/>
              <a:tabLst>
                <a:tab pos="356870" algn="l"/>
                <a:tab pos="357505" algn="l"/>
              </a:tabLst>
            </a:pPr>
            <a:r>
              <a:rPr sz="2400" b="1" dirty="0">
                <a:latin typeface="Gothic Uralic"/>
                <a:cs typeface="Gothic Uralic"/>
              </a:rPr>
              <a:t>Local Area</a:t>
            </a:r>
            <a:r>
              <a:rPr sz="2400" b="1" spc="-100" dirty="0">
                <a:latin typeface="Gothic Uralic"/>
                <a:cs typeface="Gothic Uralic"/>
              </a:rPr>
              <a:t> </a:t>
            </a:r>
            <a:r>
              <a:rPr sz="2400" b="1" spc="-5" dirty="0">
                <a:latin typeface="Gothic Uralic"/>
                <a:cs typeface="Gothic Uralic"/>
              </a:rPr>
              <a:t>Networks</a:t>
            </a:r>
            <a:endParaRPr sz="2400">
              <a:latin typeface="Gothic Uralic"/>
              <a:cs typeface="Gothic Uralic"/>
            </a:endParaRPr>
          </a:p>
          <a:p>
            <a:pPr>
              <a:lnSpc>
                <a:spcPct val="100000"/>
              </a:lnSpc>
              <a:spcBef>
                <a:spcPts val="20"/>
              </a:spcBef>
              <a:buFont typeface="Wingdings"/>
              <a:buChar char=""/>
            </a:pPr>
            <a:endParaRPr sz="2450">
              <a:latin typeface="Gothic Uralic"/>
              <a:cs typeface="Gothic Uralic"/>
            </a:endParaRPr>
          </a:p>
          <a:p>
            <a:pPr marL="356870" indent="-344805">
              <a:lnSpc>
                <a:spcPct val="100000"/>
              </a:lnSpc>
              <a:buFont typeface="Wingdings"/>
              <a:buChar char=""/>
              <a:tabLst>
                <a:tab pos="356870" algn="l"/>
                <a:tab pos="357505" algn="l"/>
              </a:tabLst>
            </a:pPr>
            <a:r>
              <a:rPr sz="2400" b="1" dirty="0">
                <a:latin typeface="Gothic Uralic"/>
                <a:cs typeface="Gothic Uralic"/>
              </a:rPr>
              <a:t>Cable</a:t>
            </a:r>
            <a:r>
              <a:rPr sz="2400" b="1" spc="-55" dirty="0">
                <a:latin typeface="Gothic Uralic"/>
                <a:cs typeface="Gothic Uralic"/>
              </a:rPr>
              <a:t> </a:t>
            </a:r>
            <a:r>
              <a:rPr sz="2400" b="1" dirty="0">
                <a:latin typeface="Gothic Uralic"/>
                <a:cs typeface="Gothic Uralic"/>
              </a:rPr>
              <a:t>TV</a:t>
            </a:r>
            <a:endParaRPr sz="2400">
              <a:latin typeface="Gothic Uralic"/>
              <a:cs typeface="Gothic Uralic"/>
            </a:endParaRPr>
          </a:p>
          <a:p>
            <a:pPr>
              <a:lnSpc>
                <a:spcPct val="100000"/>
              </a:lnSpc>
              <a:spcBef>
                <a:spcPts val="10"/>
              </a:spcBef>
              <a:buFont typeface="Wingdings"/>
              <a:buChar char=""/>
            </a:pPr>
            <a:endParaRPr sz="2950">
              <a:latin typeface="Gothic Uralic"/>
              <a:cs typeface="Gothic Uralic"/>
            </a:endParaRPr>
          </a:p>
          <a:p>
            <a:pPr marL="356870" indent="-344805">
              <a:lnSpc>
                <a:spcPct val="100000"/>
              </a:lnSpc>
              <a:buFont typeface="Wingdings"/>
              <a:buChar char=""/>
              <a:tabLst>
                <a:tab pos="356870" algn="l"/>
                <a:tab pos="357505" algn="l"/>
              </a:tabLst>
            </a:pPr>
            <a:r>
              <a:rPr sz="2400" b="1" spc="-5" dirty="0">
                <a:latin typeface="Gothic Uralic"/>
                <a:cs typeface="Gothic Uralic"/>
              </a:rPr>
              <a:t>CCTV</a:t>
            </a:r>
            <a:endParaRPr sz="2400">
              <a:latin typeface="Gothic Uralic"/>
              <a:cs typeface="Gothic Uralic"/>
            </a:endParaRPr>
          </a:p>
          <a:p>
            <a:pPr>
              <a:lnSpc>
                <a:spcPct val="100000"/>
              </a:lnSpc>
              <a:spcBef>
                <a:spcPts val="10"/>
              </a:spcBef>
              <a:buFont typeface="Wingdings"/>
              <a:buChar char=""/>
            </a:pPr>
            <a:endParaRPr sz="2950">
              <a:latin typeface="Gothic Uralic"/>
              <a:cs typeface="Gothic Uralic"/>
            </a:endParaRPr>
          </a:p>
          <a:p>
            <a:pPr marL="356870" indent="-344805">
              <a:lnSpc>
                <a:spcPct val="100000"/>
              </a:lnSpc>
              <a:buFont typeface="Wingdings"/>
              <a:buChar char=""/>
              <a:tabLst>
                <a:tab pos="356870" algn="l"/>
                <a:tab pos="357505" algn="l"/>
              </a:tabLst>
            </a:pPr>
            <a:r>
              <a:rPr sz="2400" b="1" spc="-5" dirty="0">
                <a:latin typeface="Gothic Uralic"/>
                <a:cs typeface="Gothic Uralic"/>
              </a:rPr>
              <a:t>Medical</a:t>
            </a:r>
            <a:r>
              <a:rPr sz="2400" b="1" spc="-65" dirty="0">
                <a:latin typeface="Gothic Uralic"/>
                <a:cs typeface="Gothic Uralic"/>
              </a:rPr>
              <a:t> </a:t>
            </a:r>
            <a:r>
              <a:rPr sz="2400" b="1" spc="-5" dirty="0">
                <a:latin typeface="Gothic Uralic"/>
                <a:cs typeface="Gothic Uralic"/>
              </a:rPr>
              <a:t>Education</a:t>
            </a:r>
            <a:endParaRPr sz="2400">
              <a:latin typeface="Gothic Uralic"/>
              <a:cs typeface="Gothic Uralic"/>
            </a:endParaRPr>
          </a:p>
        </p:txBody>
      </p:sp>
      <p:sp>
        <p:nvSpPr>
          <p:cNvPr id="4" name="object 4"/>
          <p:cNvSpPr/>
          <p:nvPr/>
        </p:nvSpPr>
        <p:spPr>
          <a:xfrm>
            <a:off x="4568952" y="2130551"/>
            <a:ext cx="3816096" cy="302361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142478" y="6461556"/>
            <a:ext cx="220979" cy="238125"/>
          </a:xfrm>
          <a:prstGeom prst="rect">
            <a:avLst/>
          </a:prstGeom>
        </p:spPr>
        <p:txBody>
          <a:bodyPr vert="horz" wrap="square" lIns="0" tIns="11430" rIns="0" bIns="0" rtlCol="0">
            <a:spAutoFit/>
          </a:bodyPr>
          <a:lstStyle/>
          <a:p>
            <a:pPr marL="12700">
              <a:lnSpc>
                <a:spcPct val="100000"/>
              </a:lnSpc>
              <a:spcBef>
                <a:spcPts val="90"/>
              </a:spcBef>
            </a:pPr>
            <a:r>
              <a:rPr sz="1400" b="1" spc="-20" dirty="0">
                <a:solidFill>
                  <a:srgbClr val="575757"/>
                </a:solidFill>
                <a:latin typeface="Gothic Uralic"/>
                <a:cs typeface="Gothic Uralic"/>
              </a:rPr>
              <a:t>22</a:t>
            </a:r>
            <a:endParaRPr sz="1400">
              <a:latin typeface="Gothic Uralic"/>
              <a:cs typeface="Gothic Uralic"/>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16623" y="0"/>
            <a:ext cx="2474976" cy="169163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21944" y="346405"/>
            <a:ext cx="7361555" cy="5710555"/>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2D5695"/>
                </a:solidFill>
                <a:latin typeface="Times New Roman"/>
                <a:cs typeface="Times New Roman"/>
              </a:rPr>
              <a:t>Optical Fiber</a:t>
            </a:r>
            <a:r>
              <a:rPr sz="2000" b="1" spc="-345" dirty="0">
                <a:solidFill>
                  <a:srgbClr val="2D5695"/>
                </a:solidFill>
                <a:latin typeface="Times New Roman"/>
                <a:cs typeface="Times New Roman"/>
              </a:rPr>
              <a:t> </a:t>
            </a:r>
            <a:r>
              <a:rPr sz="2000" b="1" spc="-90" dirty="0">
                <a:solidFill>
                  <a:srgbClr val="2D5695"/>
                </a:solidFill>
                <a:latin typeface="Times New Roman"/>
                <a:cs typeface="Times New Roman"/>
              </a:rPr>
              <a:t>Disadvantages</a:t>
            </a:r>
            <a:endParaRPr sz="2000">
              <a:latin typeface="Times New Roman"/>
              <a:cs typeface="Times New Roman"/>
            </a:endParaRPr>
          </a:p>
          <a:p>
            <a:pPr marL="448309" indent="-344805">
              <a:lnSpc>
                <a:spcPct val="100000"/>
              </a:lnSpc>
              <a:spcBef>
                <a:spcPts val="1660"/>
              </a:spcBef>
              <a:buFont typeface="Arial"/>
              <a:buChar char="•"/>
              <a:tabLst>
                <a:tab pos="448309" algn="l"/>
                <a:tab pos="448945" algn="l"/>
              </a:tabLst>
            </a:pPr>
            <a:r>
              <a:rPr sz="2000" spc="-5" dirty="0">
                <a:latin typeface="Times New Roman"/>
                <a:cs typeface="Times New Roman"/>
              </a:rPr>
              <a:t>Installation </a:t>
            </a:r>
            <a:r>
              <a:rPr sz="2000" spc="-10" dirty="0">
                <a:latin typeface="Times New Roman"/>
                <a:cs typeface="Times New Roman"/>
              </a:rPr>
              <a:t>and maintenance need</a:t>
            </a:r>
            <a:r>
              <a:rPr sz="2000" spc="25" dirty="0">
                <a:latin typeface="Times New Roman"/>
                <a:cs typeface="Times New Roman"/>
              </a:rPr>
              <a:t> </a:t>
            </a:r>
            <a:r>
              <a:rPr sz="2000" spc="-5" dirty="0">
                <a:latin typeface="Times New Roman"/>
                <a:cs typeface="Times New Roman"/>
              </a:rPr>
              <a:t>expertise</a:t>
            </a:r>
            <a:endParaRPr sz="2000">
              <a:latin typeface="Times New Roman"/>
              <a:cs typeface="Times New Roman"/>
            </a:endParaRPr>
          </a:p>
          <a:p>
            <a:pPr>
              <a:lnSpc>
                <a:spcPct val="100000"/>
              </a:lnSpc>
              <a:spcBef>
                <a:spcPts val="50"/>
              </a:spcBef>
              <a:buFont typeface="Arial"/>
              <a:buChar char="•"/>
            </a:pPr>
            <a:endParaRPr sz="2150">
              <a:latin typeface="Times New Roman"/>
              <a:cs typeface="Times New Roman"/>
            </a:endParaRPr>
          </a:p>
          <a:p>
            <a:pPr marL="448309" marR="1564640" indent="-344805">
              <a:lnSpc>
                <a:spcPts val="2380"/>
              </a:lnSpc>
              <a:buFont typeface="Arial"/>
              <a:buChar char="•"/>
              <a:tabLst>
                <a:tab pos="448309" algn="l"/>
                <a:tab pos="448945" algn="l"/>
              </a:tabLst>
            </a:pPr>
            <a:r>
              <a:rPr sz="2000" spc="-10" dirty="0">
                <a:latin typeface="Times New Roman"/>
                <a:cs typeface="Times New Roman"/>
              </a:rPr>
              <a:t>Only </a:t>
            </a:r>
            <a:r>
              <a:rPr sz="2000" spc="-5" dirty="0">
                <a:latin typeface="Times New Roman"/>
                <a:cs typeface="Times New Roman"/>
              </a:rPr>
              <a:t>Unidirectional </a:t>
            </a:r>
            <a:r>
              <a:rPr sz="2000" spc="-10" dirty="0">
                <a:latin typeface="Times New Roman"/>
                <a:cs typeface="Times New Roman"/>
              </a:rPr>
              <a:t>light </a:t>
            </a:r>
            <a:r>
              <a:rPr sz="2000" dirty="0">
                <a:latin typeface="Times New Roman"/>
                <a:cs typeface="Times New Roman"/>
              </a:rPr>
              <a:t>propagation, </a:t>
            </a:r>
            <a:r>
              <a:rPr sz="2000" spc="-25" dirty="0">
                <a:latin typeface="Times New Roman"/>
                <a:cs typeface="Times New Roman"/>
              </a:rPr>
              <a:t>two </a:t>
            </a:r>
            <a:r>
              <a:rPr sz="2000" spc="-5" dirty="0">
                <a:latin typeface="Times New Roman"/>
                <a:cs typeface="Times New Roman"/>
              </a:rPr>
              <a:t>fibers </a:t>
            </a:r>
            <a:r>
              <a:rPr sz="2000" dirty="0">
                <a:latin typeface="Times New Roman"/>
                <a:cs typeface="Times New Roman"/>
              </a:rPr>
              <a:t>are  </a:t>
            </a:r>
            <a:r>
              <a:rPr sz="2000" spc="-5" dirty="0">
                <a:latin typeface="Times New Roman"/>
                <a:cs typeface="Times New Roman"/>
              </a:rPr>
              <a:t>needed </a:t>
            </a:r>
            <a:r>
              <a:rPr sz="2000" spc="-10" dirty="0">
                <a:latin typeface="Times New Roman"/>
                <a:cs typeface="Times New Roman"/>
              </a:rPr>
              <a:t>for</a:t>
            </a:r>
            <a:r>
              <a:rPr sz="2000" spc="-40" dirty="0">
                <a:latin typeface="Times New Roman"/>
                <a:cs typeface="Times New Roman"/>
              </a:rPr>
              <a:t> </a:t>
            </a:r>
            <a:r>
              <a:rPr sz="2000" spc="-5" dirty="0">
                <a:latin typeface="Times New Roman"/>
                <a:cs typeface="Times New Roman"/>
              </a:rPr>
              <a:t>bidirectional</a:t>
            </a:r>
            <a:endParaRPr sz="2000">
              <a:latin typeface="Times New Roman"/>
              <a:cs typeface="Times New Roman"/>
            </a:endParaRPr>
          </a:p>
          <a:p>
            <a:pPr>
              <a:lnSpc>
                <a:spcPct val="100000"/>
              </a:lnSpc>
              <a:spcBef>
                <a:spcPts val="25"/>
              </a:spcBef>
              <a:buFont typeface="Arial"/>
              <a:buChar char="•"/>
            </a:pPr>
            <a:endParaRPr sz="2000">
              <a:latin typeface="Times New Roman"/>
              <a:cs typeface="Times New Roman"/>
            </a:endParaRPr>
          </a:p>
          <a:p>
            <a:pPr marL="448309" indent="-344805">
              <a:lnSpc>
                <a:spcPct val="100000"/>
              </a:lnSpc>
              <a:buFont typeface="Arial"/>
              <a:buChar char="•"/>
              <a:tabLst>
                <a:tab pos="448309" algn="l"/>
                <a:tab pos="448945" algn="l"/>
              </a:tabLst>
            </a:pPr>
            <a:r>
              <a:rPr sz="2000" spc="-10" dirty="0">
                <a:latin typeface="Times New Roman"/>
                <a:cs typeface="Times New Roman"/>
              </a:rPr>
              <a:t>Much more</a:t>
            </a:r>
            <a:r>
              <a:rPr sz="2000" spc="25" dirty="0">
                <a:latin typeface="Times New Roman"/>
                <a:cs typeface="Times New Roman"/>
              </a:rPr>
              <a:t> </a:t>
            </a:r>
            <a:r>
              <a:rPr sz="2000" spc="-10" dirty="0">
                <a:latin typeface="Times New Roman"/>
                <a:cs typeface="Times New Roman"/>
              </a:rPr>
              <a:t>expensive</a:t>
            </a:r>
            <a:endParaRPr sz="2000">
              <a:latin typeface="Times New Roman"/>
              <a:cs typeface="Times New Roman"/>
            </a:endParaRPr>
          </a:p>
          <a:p>
            <a:pPr marL="147320">
              <a:lnSpc>
                <a:spcPct val="100000"/>
              </a:lnSpc>
              <a:spcBef>
                <a:spcPts val="1205"/>
              </a:spcBef>
            </a:pPr>
            <a:r>
              <a:rPr sz="2000" b="1" spc="-5" dirty="0">
                <a:solidFill>
                  <a:srgbClr val="2D5695"/>
                </a:solidFill>
                <a:latin typeface="Times New Roman"/>
                <a:cs typeface="Times New Roman"/>
              </a:rPr>
              <a:t>Optical</a:t>
            </a:r>
            <a:r>
              <a:rPr sz="2000" b="1" spc="-75" dirty="0">
                <a:solidFill>
                  <a:srgbClr val="2D5695"/>
                </a:solidFill>
                <a:latin typeface="Times New Roman"/>
                <a:cs typeface="Times New Roman"/>
              </a:rPr>
              <a:t> </a:t>
            </a:r>
            <a:r>
              <a:rPr sz="2000" b="1" spc="-10" dirty="0">
                <a:solidFill>
                  <a:srgbClr val="2D5695"/>
                </a:solidFill>
                <a:latin typeface="Times New Roman"/>
                <a:cs typeface="Times New Roman"/>
              </a:rPr>
              <a:t>FiberAdvantages</a:t>
            </a:r>
            <a:endParaRPr sz="2000">
              <a:latin typeface="Times New Roman"/>
              <a:cs typeface="Times New Roman"/>
            </a:endParaRPr>
          </a:p>
          <a:p>
            <a:pPr>
              <a:lnSpc>
                <a:spcPct val="100000"/>
              </a:lnSpc>
              <a:spcBef>
                <a:spcPts val="50"/>
              </a:spcBef>
            </a:pPr>
            <a:endParaRPr sz="2300">
              <a:latin typeface="Times New Roman"/>
              <a:cs typeface="Times New Roman"/>
            </a:endParaRPr>
          </a:p>
          <a:p>
            <a:pPr marL="135255">
              <a:lnSpc>
                <a:spcPct val="100000"/>
              </a:lnSpc>
            </a:pPr>
            <a:r>
              <a:rPr sz="2000" spc="-5" dirty="0">
                <a:latin typeface="Times New Roman"/>
                <a:cs typeface="Times New Roman"/>
              </a:rPr>
              <a:t>Greater capacity </a:t>
            </a:r>
            <a:r>
              <a:rPr sz="2000" spc="-10" dirty="0">
                <a:latin typeface="Times New Roman"/>
                <a:cs typeface="Times New Roman"/>
              </a:rPr>
              <a:t>and </a:t>
            </a:r>
            <a:r>
              <a:rPr sz="2000" spc="-20" dirty="0">
                <a:latin typeface="Times New Roman"/>
                <a:cs typeface="Times New Roman"/>
              </a:rPr>
              <a:t>Lower </a:t>
            </a:r>
            <a:r>
              <a:rPr sz="2000" spc="-5" dirty="0">
                <a:latin typeface="Times New Roman"/>
                <a:cs typeface="Times New Roman"/>
              </a:rPr>
              <a:t>attenuation </a:t>
            </a:r>
            <a:r>
              <a:rPr sz="2000" spc="-10" dirty="0">
                <a:latin typeface="Times New Roman"/>
                <a:cs typeface="Times New Roman"/>
              </a:rPr>
              <a:t>(signal</a:t>
            </a:r>
            <a:r>
              <a:rPr sz="2000" spc="160" dirty="0">
                <a:latin typeface="Times New Roman"/>
                <a:cs typeface="Times New Roman"/>
              </a:rPr>
              <a:t> </a:t>
            </a:r>
            <a:r>
              <a:rPr sz="2000" spc="-10" dirty="0">
                <a:latin typeface="Times New Roman"/>
                <a:cs typeface="Times New Roman"/>
              </a:rPr>
              <a:t>loss)</a:t>
            </a:r>
            <a:endParaRPr sz="2000">
              <a:latin typeface="Times New Roman"/>
              <a:cs typeface="Times New Roman"/>
            </a:endParaRPr>
          </a:p>
          <a:p>
            <a:pPr marL="479425" indent="-344805">
              <a:lnSpc>
                <a:spcPct val="100000"/>
              </a:lnSpc>
              <a:spcBef>
                <a:spcPts val="795"/>
              </a:spcBef>
              <a:buFont typeface="Arial"/>
              <a:buChar char="•"/>
              <a:tabLst>
                <a:tab pos="479425" algn="l"/>
                <a:tab pos="480059" algn="l"/>
              </a:tabLst>
            </a:pPr>
            <a:r>
              <a:rPr sz="2000" spc="-10" dirty="0">
                <a:latin typeface="Times New Roman"/>
                <a:cs typeface="Times New Roman"/>
              </a:rPr>
              <a:t>Example: </a:t>
            </a:r>
            <a:r>
              <a:rPr sz="2000" spc="-5" dirty="0">
                <a:latin typeface="Times New Roman"/>
                <a:cs typeface="Times New Roman"/>
              </a:rPr>
              <a:t>Data rates at </a:t>
            </a:r>
            <a:r>
              <a:rPr sz="2000" dirty="0">
                <a:latin typeface="Times New Roman"/>
                <a:cs typeface="Times New Roman"/>
              </a:rPr>
              <a:t>100</a:t>
            </a:r>
            <a:r>
              <a:rPr sz="2000" spc="20" dirty="0">
                <a:latin typeface="Times New Roman"/>
                <a:cs typeface="Times New Roman"/>
              </a:rPr>
              <a:t> </a:t>
            </a:r>
            <a:r>
              <a:rPr sz="2000" spc="-5" dirty="0">
                <a:latin typeface="Times New Roman"/>
                <a:cs typeface="Times New Roman"/>
              </a:rPr>
              <a:t>Gbps</a:t>
            </a:r>
            <a:endParaRPr sz="2000">
              <a:latin typeface="Times New Roman"/>
              <a:cs typeface="Times New Roman"/>
            </a:endParaRPr>
          </a:p>
          <a:p>
            <a:pPr marL="479425" indent="-344805">
              <a:lnSpc>
                <a:spcPct val="100000"/>
              </a:lnSpc>
              <a:spcBef>
                <a:spcPts val="1200"/>
              </a:spcBef>
              <a:buFont typeface="Arial"/>
              <a:buChar char="•"/>
              <a:tabLst>
                <a:tab pos="479425" algn="l"/>
                <a:tab pos="480059" algn="l"/>
              </a:tabLst>
            </a:pPr>
            <a:r>
              <a:rPr sz="2000" spc="-10" dirty="0">
                <a:latin typeface="Times New Roman"/>
                <a:cs typeface="Times New Roman"/>
              </a:rPr>
              <a:t>Smaller size &amp; light</a:t>
            </a:r>
            <a:r>
              <a:rPr sz="2000" spc="95" dirty="0">
                <a:latin typeface="Times New Roman"/>
                <a:cs typeface="Times New Roman"/>
              </a:rPr>
              <a:t> </a:t>
            </a:r>
            <a:r>
              <a:rPr sz="2000" spc="-20" dirty="0">
                <a:latin typeface="Times New Roman"/>
                <a:cs typeface="Times New Roman"/>
              </a:rPr>
              <a:t>weight</a:t>
            </a:r>
            <a:endParaRPr sz="2000">
              <a:latin typeface="Times New Roman"/>
              <a:cs typeface="Times New Roman"/>
            </a:endParaRPr>
          </a:p>
          <a:p>
            <a:pPr marL="479425" indent="-344805">
              <a:lnSpc>
                <a:spcPct val="100000"/>
              </a:lnSpc>
              <a:spcBef>
                <a:spcPts val="1205"/>
              </a:spcBef>
              <a:buFont typeface="Arial"/>
              <a:buChar char="•"/>
              <a:tabLst>
                <a:tab pos="479425" algn="l"/>
                <a:tab pos="480059" algn="l"/>
              </a:tabLst>
            </a:pPr>
            <a:r>
              <a:rPr sz="2000" spc="-10" dirty="0">
                <a:latin typeface="Times New Roman"/>
                <a:cs typeface="Times New Roman"/>
              </a:rPr>
              <a:t>A signal </a:t>
            </a:r>
            <a:r>
              <a:rPr sz="2000" spc="-5" dirty="0">
                <a:latin typeface="Times New Roman"/>
                <a:cs typeface="Times New Roman"/>
              </a:rPr>
              <a:t>can </a:t>
            </a:r>
            <a:r>
              <a:rPr sz="2000" spc="-10" dirty="0">
                <a:latin typeface="Times New Roman"/>
                <a:cs typeface="Times New Roman"/>
              </a:rPr>
              <a:t>run for </a:t>
            </a:r>
            <a:r>
              <a:rPr sz="2000" dirty="0">
                <a:latin typeface="Times New Roman"/>
                <a:cs typeface="Times New Roman"/>
              </a:rPr>
              <a:t>50 </a:t>
            </a:r>
            <a:r>
              <a:rPr sz="2000" spc="-15" dirty="0">
                <a:latin typeface="Times New Roman"/>
                <a:cs typeface="Times New Roman"/>
              </a:rPr>
              <a:t>km without </a:t>
            </a:r>
            <a:r>
              <a:rPr sz="2000" spc="-5" dirty="0">
                <a:latin typeface="Times New Roman"/>
                <a:cs typeface="Times New Roman"/>
              </a:rPr>
              <a:t>requiring regeneration. </a:t>
            </a:r>
            <a:r>
              <a:rPr sz="2000" spc="-85" dirty="0">
                <a:latin typeface="Times New Roman"/>
                <a:cs typeface="Times New Roman"/>
              </a:rPr>
              <a:t>We</a:t>
            </a:r>
            <a:r>
              <a:rPr sz="2000" spc="40" dirty="0">
                <a:latin typeface="Times New Roman"/>
                <a:cs typeface="Times New Roman"/>
              </a:rPr>
              <a:t> </a:t>
            </a:r>
            <a:r>
              <a:rPr sz="2000" spc="-10" dirty="0">
                <a:latin typeface="Times New Roman"/>
                <a:cs typeface="Times New Roman"/>
              </a:rPr>
              <a:t>need</a:t>
            </a:r>
            <a:endParaRPr sz="2000">
              <a:latin typeface="Times New Roman"/>
              <a:cs typeface="Times New Roman"/>
            </a:endParaRPr>
          </a:p>
          <a:p>
            <a:pPr marL="479425">
              <a:lnSpc>
                <a:spcPct val="100000"/>
              </a:lnSpc>
              <a:spcBef>
                <a:spcPts val="1200"/>
              </a:spcBef>
            </a:pPr>
            <a:r>
              <a:rPr sz="2000" dirty="0">
                <a:latin typeface="Times New Roman"/>
                <a:cs typeface="Times New Roman"/>
              </a:rPr>
              <a:t>repeaters </a:t>
            </a:r>
            <a:r>
              <a:rPr sz="2000" spc="-5" dirty="0">
                <a:latin typeface="Times New Roman"/>
                <a:cs typeface="Times New Roman"/>
              </a:rPr>
              <a:t>every 5 </a:t>
            </a:r>
            <a:r>
              <a:rPr sz="2000" spc="-15" dirty="0">
                <a:latin typeface="Times New Roman"/>
                <a:cs typeface="Times New Roman"/>
              </a:rPr>
              <a:t>km </a:t>
            </a:r>
            <a:r>
              <a:rPr sz="2000" spc="-10" dirty="0">
                <a:latin typeface="Times New Roman"/>
                <a:cs typeface="Times New Roman"/>
              </a:rPr>
              <a:t>for </a:t>
            </a:r>
            <a:r>
              <a:rPr sz="2000" spc="-5" dirty="0">
                <a:latin typeface="Times New Roman"/>
                <a:cs typeface="Times New Roman"/>
              </a:rPr>
              <a:t>coaxial </a:t>
            </a:r>
            <a:r>
              <a:rPr sz="2000" dirty="0">
                <a:latin typeface="Times New Roman"/>
                <a:cs typeface="Times New Roman"/>
              </a:rPr>
              <a:t>or </a:t>
            </a:r>
            <a:r>
              <a:rPr sz="2000" spc="-5" dirty="0">
                <a:latin typeface="Times New Roman"/>
                <a:cs typeface="Times New Roman"/>
              </a:rPr>
              <a:t>twisted-pair</a:t>
            </a:r>
            <a:r>
              <a:rPr sz="2000" spc="45" dirty="0">
                <a:latin typeface="Times New Roman"/>
                <a:cs typeface="Times New Roman"/>
              </a:rPr>
              <a:t> </a:t>
            </a:r>
            <a:r>
              <a:rPr sz="2000" spc="-5" dirty="0">
                <a:latin typeface="Times New Roman"/>
                <a:cs typeface="Times New Roman"/>
              </a:rPr>
              <a:t>cable.</a:t>
            </a:r>
            <a:endParaRPr sz="2000">
              <a:latin typeface="Times New Roman"/>
              <a:cs typeface="Times New Roman"/>
            </a:endParaRPr>
          </a:p>
          <a:p>
            <a:pPr marL="479425" indent="-344805">
              <a:lnSpc>
                <a:spcPct val="100000"/>
              </a:lnSpc>
              <a:spcBef>
                <a:spcPts val="1200"/>
              </a:spcBef>
              <a:buFont typeface="Arial"/>
              <a:buChar char="•"/>
              <a:tabLst>
                <a:tab pos="479425" algn="l"/>
                <a:tab pos="480059" algn="l"/>
              </a:tabLst>
            </a:pPr>
            <a:r>
              <a:rPr sz="2000" spc="-10" dirty="0">
                <a:latin typeface="Times New Roman"/>
                <a:cs typeface="Times New Roman"/>
              </a:rPr>
              <a:t>Highly </a:t>
            </a:r>
            <a:r>
              <a:rPr sz="2000" spc="-5" dirty="0">
                <a:latin typeface="Times New Roman"/>
                <a:cs typeface="Times New Roman"/>
              </a:rPr>
              <a:t>Secure(no </a:t>
            </a:r>
            <a:r>
              <a:rPr sz="2000" spc="-10" dirty="0">
                <a:latin typeface="Times New Roman"/>
                <a:cs typeface="Times New Roman"/>
              </a:rPr>
              <a:t>light</a:t>
            </a:r>
            <a:r>
              <a:rPr sz="2000" spc="75" dirty="0">
                <a:latin typeface="Times New Roman"/>
                <a:cs typeface="Times New Roman"/>
              </a:rPr>
              <a:t> </a:t>
            </a:r>
            <a:r>
              <a:rPr sz="2000" spc="-10" dirty="0">
                <a:latin typeface="Times New Roman"/>
                <a:cs typeface="Times New Roman"/>
              </a:rPr>
              <a:t>leaking)</a:t>
            </a:r>
            <a:endParaRPr sz="2000">
              <a:latin typeface="Times New Roman"/>
              <a:cs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47F0457-98BF-4AFC-8092-C8EBFAD33414}"/>
              </a:ext>
            </a:extLst>
          </p:cNvPr>
          <p:cNvPicPr>
            <a:picLocks noChangeAspect="1"/>
          </p:cNvPicPr>
          <p:nvPr/>
        </p:nvPicPr>
        <p:blipFill>
          <a:blip r:embed="rId2"/>
          <a:stretch>
            <a:fillRect/>
          </a:stretch>
        </p:blipFill>
        <p:spPr>
          <a:xfrm>
            <a:off x="152400" y="381000"/>
            <a:ext cx="8458200" cy="6172200"/>
          </a:xfrm>
          <a:prstGeom prst="rect">
            <a:avLst/>
          </a:prstGeom>
        </p:spPr>
      </p:pic>
    </p:spTree>
    <p:extLst>
      <p:ext uri="{BB962C8B-B14F-4D97-AF65-F5344CB8AC3E}">
        <p14:creationId xmlns:p14="http://schemas.microsoft.com/office/powerpoint/2010/main" xmlns="" val="42169135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3" name="object 3"/>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4" name="object 4"/>
          <p:cNvSpPr txBox="1"/>
          <p:nvPr/>
        </p:nvSpPr>
        <p:spPr>
          <a:xfrm>
            <a:off x="311302" y="380237"/>
            <a:ext cx="8449945" cy="3152140"/>
          </a:xfrm>
          <a:prstGeom prst="rect">
            <a:avLst/>
          </a:prstGeom>
        </p:spPr>
        <p:txBody>
          <a:bodyPr vert="horz" wrap="square" lIns="0" tIns="11430" rIns="0" bIns="0" rtlCol="0">
            <a:spAutoFit/>
          </a:bodyPr>
          <a:lstStyle/>
          <a:p>
            <a:pPr marL="12700">
              <a:lnSpc>
                <a:spcPct val="100000"/>
              </a:lnSpc>
              <a:spcBef>
                <a:spcPts val="90"/>
              </a:spcBef>
            </a:pPr>
            <a:r>
              <a:rPr sz="2000" b="1" spc="-10" dirty="0">
                <a:solidFill>
                  <a:srgbClr val="333399"/>
                </a:solidFill>
                <a:latin typeface="Times New Roman"/>
                <a:cs typeface="Times New Roman"/>
              </a:rPr>
              <a:t>UNGUIDED </a:t>
            </a:r>
            <a:r>
              <a:rPr sz="2000" b="1" spc="-5" dirty="0">
                <a:solidFill>
                  <a:srgbClr val="333399"/>
                </a:solidFill>
                <a:latin typeface="Times New Roman"/>
                <a:cs typeface="Times New Roman"/>
              </a:rPr>
              <a:t>MEDIA:</a:t>
            </a:r>
            <a:r>
              <a:rPr sz="2000" b="1" spc="60" dirty="0">
                <a:solidFill>
                  <a:srgbClr val="333399"/>
                </a:solidFill>
                <a:latin typeface="Times New Roman"/>
                <a:cs typeface="Times New Roman"/>
              </a:rPr>
              <a:t> </a:t>
            </a:r>
            <a:r>
              <a:rPr sz="2000" b="1" spc="-15" dirty="0">
                <a:solidFill>
                  <a:srgbClr val="333399"/>
                </a:solidFill>
                <a:latin typeface="Times New Roman"/>
                <a:cs typeface="Times New Roman"/>
              </a:rPr>
              <a:t>WIRELESS</a:t>
            </a:r>
            <a:endParaRPr sz="2000">
              <a:latin typeface="Times New Roman"/>
              <a:cs typeface="Times New Roman"/>
            </a:endParaRPr>
          </a:p>
          <a:p>
            <a:pPr>
              <a:lnSpc>
                <a:spcPct val="100000"/>
              </a:lnSpc>
              <a:spcBef>
                <a:spcPts val="10"/>
              </a:spcBef>
            </a:pPr>
            <a:endParaRPr sz="2850">
              <a:latin typeface="Times New Roman"/>
              <a:cs typeface="Times New Roman"/>
            </a:endParaRPr>
          </a:p>
          <a:p>
            <a:pPr marL="302260" marR="5080" algn="just">
              <a:lnSpc>
                <a:spcPct val="115100"/>
              </a:lnSpc>
              <a:buFont typeface="Arial"/>
              <a:buChar char="•"/>
              <a:tabLst>
                <a:tab pos="541020" algn="l"/>
              </a:tabLst>
            </a:pPr>
            <a:r>
              <a:rPr sz="2200" spc="-5" dirty="0">
                <a:latin typeface="Times New Roman"/>
                <a:cs typeface="Times New Roman"/>
              </a:rPr>
              <a:t>Unguided media </a:t>
            </a:r>
            <a:r>
              <a:rPr sz="2200" dirty="0">
                <a:latin typeface="Times New Roman"/>
                <a:cs typeface="Times New Roman"/>
              </a:rPr>
              <a:t>transport </a:t>
            </a:r>
            <a:r>
              <a:rPr sz="2200" spc="-5" dirty="0">
                <a:latin typeface="Times New Roman"/>
                <a:cs typeface="Times New Roman"/>
              </a:rPr>
              <a:t>electromagnetic waves </a:t>
            </a:r>
            <a:r>
              <a:rPr sz="2200" dirty="0">
                <a:latin typeface="Times New Roman"/>
                <a:cs typeface="Times New Roman"/>
              </a:rPr>
              <a:t>without using a  </a:t>
            </a:r>
            <a:r>
              <a:rPr sz="2200" spc="-5" dirty="0">
                <a:latin typeface="Times New Roman"/>
                <a:cs typeface="Times New Roman"/>
              </a:rPr>
              <a:t>physical </a:t>
            </a:r>
            <a:r>
              <a:rPr sz="2200" spc="-15" dirty="0">
                <a:latin typeface="Times New Roman"/>
                <a:cs typeface="Times New Roman"/>
              </a:rPr>
              <a:t>conductor. </a:t>
            </a:r>
            <a:r>
              <a:rPr sz="2200" spc="-5" dirty="0">
                <a:latin typeface="Times New Roman"/>
                <a:cs typeface="Times New Roman"/>
              </a:rPr>
              <a:t>This type </a:t>
            </a:r>
            <a:r>
              <a:rPr sz="2200" dirty="0">
                <a:latin typeface="Times New Roman"/>
                <a:cs typeface="Times New Roman"/>
              </a:rPr>
              <a:t>of communication </a:t>
            </a:r>
            <a:r>
              <a:rPr sz="2200" spc="-5" dirty="0">
                <a:latin typeface="Times New Roman"/>
                <a:cs typeface="Times New Roman"/>
              </a:rPr>
              <a:t>is </a:t>
            </a:r>
            <a:r>
              <a:rPr sz="2200" dirty="0">
                <a:latin typeface="Times New Roman"/>
                <a:cs typeface="Times New Roman"/>
              </a:rPr>
              <a:t>often referred </a:t>
            </a:r>
            <a:r>
              <a:rPr sz="2200" spc="5" dirty="0">
                <a:latin typeface="Times New Roman"/>
                <a:cs typeface="Times New Roman"/>
              </a:rPr>
              <a:t>to </a:t>
            </a:r>
            <a:r>
              <a:rPr sz="2200" spc="-25" dirty="0">
                <a:latin typeface="Times New Roman"/>
                <a:cs typeface="Times New Roman"/>
              </a:rPr>
              <a:t>as  </a:t>
            </a:r>
            <a:r>
              <a:rPr sz="2200" spc="5" dirty="0">
                <a:latin typeface="Times New Roman"/>
                <a:cs typeface="Times New Roman"/>
              </a:rPr>
              <a:t>wireless</a:t>
            </a:r>
            <a:r>
              <a:rPr sz="2200" spc="-60" dirty="0">
                <a:latin typeface="Times New Roman"/>
                <a:cs typeface="Times New Roman"/>
              </a:rPr>
              <a:t> </a:t>
            </a:r>
            <a:r>
              <a:rPr sz="2200" spc="-5" dirty="0">
                <a:latin typeface="Times New Roman"/>
                <a:cs typeface="Times New Roman"/>
              </a:rPr>
              <a:t>communication.</a:t>
            </a:r>
            <a:endParaRPr sz="2200">
              <a:latin typeface="Times New Roman"/>
              <a:cs typeface="Times New Roman"/>
            </a:endParaRPr>
          </a:p>
          <a:p>
            <a:pPr marL="759460" indent="-457834">
              <a:lnSpc>
                <a:spcPct val="100000"/>
              </a:lnSpc>
              <a:spcBef>
                <a:spcPts val="1905"/>
              </a:spcBef>
              <a:buAutoNum type="arabicPeriod"/>
              <a:tabLst>
                <a:tab pos="759460" algn="l"/>
                <a:tab pos="760095" algn="l"/>
              </a:tabLst>
            </a:pPr>
            <a:r>
              <a:rPr sz="2000" b="1" spc="-5" dirty="0">
                <a:latin typeface="Times New Roman"/>
                <a:cs typeface="Times New Roman"/>
              </a:rPr>
              <a:t>Radio</a:t>
            </a:r>
            <a:r>
              <a:rPr sz="2000" b="1" spc="-45" dirty="0">
                <a:latin typeface="Times New Roman"/>
                <a:cs typeface="Times New Roman"/>
              </a:rPr>
              <a:t> </a:t>
            </a:r>
            <a:r>
              <a:rPr sz="2000" b="1" spc="-25" dirty="0">
                <a:latin typeface="Times New Roman"/>
                <a:cs typeface="Times New Roman"/>
              </a:rPr>
              <a:t>Waves</a:t>
            </a:r>
            <a:endParaRPr sz="2000">
              <a:latin typeface="Times New Roman"/>
              <a:cs typeface="Times New Roman"/>
            </a:endParaRPr>
          </a:p>
          <a:p>
            <a:pPr marL="759460" indent="-457834">
              <a:lnSpc>
                <a:spcPct val="100000"/>
              </a:lnSpc>
              <a:spcBef>
                <a:spcPts val="360"/>
              </a:spcBef>
              <a:buAutoNum type="arabicPeriod"/>
              <a:tabLst>
                <a:tab pos="759460" algn="l"/>
                <a:tab pos="760095" algn="l"/>
              </a:tabLst>
            </a:pPr>
            <a:r>
              <a:rPr sz="2000" b="1" spc="-5" dirty="0">
                <a:latin typeface="Times New Roman"/>
                <a:cs typeface="Times New Roman"/>
              </a:rPr>
              <a:t>Microwaves</a:t>
            </a:r>
            <a:endParaRPr sz="2000">
              <a:latin typeface="Times New Roman"/>
              <a:cs typeface="Times New Roman"/>
            </a:endParaRPr>
          </a:p>
          <a:p>
            <a:pPr marL="759460" indent="-457834">
              <a:lnSpc>
                <a:spcPct val="100000"/>
              </a:lnSpc>
              <a:spcBef>
                <a:spcPts val="365"/>
              </a:spcBef>
              <a:buAutoNum type="arabicPeriod"/>
              <a:tabLst>
                <a:tab pos="759460" algn="l"/>
                <a:tab pos="760095" algn="l"/>
              </a:tabLst>
            </a:pPr>
            <a:r>
              <a:rPr sz="2000" b="1" spc="-10" dirty="0">
                <a:latin typeface="Times New Roman"/>
                <a:cs typeface="Times New Roman"/>
              </a:rPr>
              <a:t>Infrared</a:t>
            </a:r>
            <a:endParaRPr sz="2000">
              <a:latin typeface="Times New Roman"/>
              <a:cs typeface="Times New Roman"/>
            </a:endParaRPr>
          </a:p>
        </p:txBody>
      </p:sp>
      <p:sp>
        <p:nvSpPr>
          <p:cNvPr id="5" name="object 5"/>
          <p:cNvSpPr/>
          <p:nvPr/>
        </p:nvSpPr>
        <p:spPr>
          <a:xfrm>
            <a:off x="521208" y="3691128"/>
            <a:ext cx="7778496" cy="229169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1302" y="380237"/>
            <a:ext cx="3812540" cy="329565"/>
          </a:xfrm>
          <a:prstGeom prst="rect">
            <a:avLst/>
          </a:prstGeom>
        </p:spPr>
        <p:txBody>
          <a:bodyPr vert="horz" wrap="square" lIns="0" tIns="11430" rIns="0" bIns="0" rtlCol="0">
            <a:spAutoFit/>
          </a:bodyPr>
          <a:lstStyle/>
          <a:p>
            <a:pPr marL="12700">
              <a:lnSpc>
                <a:spcPct val="100000"/>
              </a:lnSpc>
              <a:spcBef>
                <a:spcPts val="90"/>
              </a:spcBef>
            </a:pPr>
            <a:r>
              <a:rPr sz="2000" b="1" spc="-10" dirty="0">
                <a:solidFill>
                  <a:srgbClr val="333399"/>
                </a:solidFill>
                <a:latin typeface="Times New Roman"/>
                <a:cs typeface="Times New Roman"/>
              </a:rPr>
              <a:t>UNGUIDED </a:t>
            </a:r>
            <a:r>
              <a:rPr sz="2000" b="1" spc="-5" dirty="0">
                <a:solidFill>
                  <a:srgbClr val="333399"/>
                </a:solidFill>
                <a:latin typeface="Times New Roman"/>
                <a:cs typeface="Times New Roman"/>
              </a:rPr>
              <a:t>MEDIA:</a:t>
            </a:r>
            <a:r>
              <a:rPr sz="2000" b="1" spc="35" dirty="0">
                <a:solidFill>
                  <a:srgbClr val="333399"/>
                </a:solidFill>
                <a:latin typeface="Times New Roman"/>
                <a:cs typeface="Times New Roman"/>
              </a:rPr>
              <a:t> </a:t>
            </a:r>
            <a:r>
              <a:rPr sz="2000" b="1" spc="-15" dirty="0">
                <a:solidFill>
                  <a:srgbClr val="333399"/>
                </a:solidFill>
                <a:latin typeface="Times New Roman"/>
                <a:cs typeface="Times New Roman"/>
              </a:rPr>
              <a:t>WIRELESS</a:t>
            </a:r>
            <a:endParaRPr sz="2000">
              <a:latin typeface="Times New Roman"/>
              <a:cs typeface="Times New Roman"/>
            </a:endParaRPr>
          </a:p>
        </p:txBody>
      </p:sp>
      <p:sp>
        <p:nvSpPr>
          <p:cNvPr id="3" name="object 3"/>
          <p:cNvSpPr/>
          <p:nvPr/>
        </p:nvSpPr>
        <p:spPr>
          <a:xfrm>
            <a:off x="108204" y="260604"/>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06679" y="908303"/>
            <a:ext cx="8763000" cy="0"/>
          </a:xfrm>
          <a:custGeom>
            <a:avLst/>
            <a:gdLst/>
            <a:ahLst/>
            <a:cxnLst/>
            <a:rect l="l" t="t" r="r" b="b"/>
            <a:pathLst>
              <a:path w="8763000">
                <a:moveTo>
                  <a:pt x="0" y="0"/>
                </a:moveTo>
                <a:lnTo>
                  <a:pt x="8763000" y="0"/>
                </a:lnTo>
              </a:path>
            </a:pathLst>
          </a:custGeom>
          <a:ln w="18288">
            <a:solidFill>
              <a:srgbClr val="FF0000"/>
            </a:solidFill>
          </a:ln>
        </p:spPr>
        <p:txBody>
          <a:bodyPr wrap="square" lIns="0" tIns="0" rIns="0" bIns="0" rtlCol="0"/>
          <a:lstStyle/>
          <a:p>
            <a:endParaRPr/>
          </a:p>
        </p:txBody>
      </p:sp>
      <p:sp>
        <p:nvSpPr>
          <p:cNvPr id="5" name="object 5"/>
          <p:cNvSpPr txBox="1"/>
          <p:nvPr/>
        </p:nvSpPr>
        <p:spPr>
          <a:xfrm>
            <a:off x="601167" y="1108455"/>
            <a:ext cx="8072755" cy="1288415"/>
          </a:xfrm>
          <a:prstGeom prst="rect">
            <a:avLst/>
          </a:prstGeom>
        </p:spPr>
        <p:txBody>
          <a:bodyPr vert="horz" wrap="square" lIns="0" tIns="12700" rIns="0" bIns="0" rtlCol="0">
            <a:spAutoFit/>
          </a:bodyPr>
          <a:lstStyle/>
          <a:p>
            <a:pPr marL="12700" marR="5080" algn="just">
              <a:lnSpc>
                <a:spcPct val="114999"/>
              </a:lnSpc>
              <a:spcBef>
                <a:spcPts val="100"/>
              </a:spcBef>
            </a:pPr>
            <a:r>
              <a:rPr sz="2400" spc="-5" dirty="0">
                <a:latin typeface="Times New Roman"/>
                <a:cs typeface="Times New Roman"/>
              </a:rPr>
              <a:t>Unguided signals </a:t>
            </a:r>
            <a:r>
              <a:rPr sz="2400" spc="-10" dirty="0">
                <a:latin typeface="Times New Roman"/>
                <a:cs typeface="Times New Roman"/>
              </a:rPr>
              <a:t>can </a:t>
            </a:r>
            <a:r>
              <a:rPr sz="2400" spc="-5" dirty="0">
                <a:latin typeface="Times New Roman"/>
                <a:cs typeface="Times New Roman"/>
              </a:rPr>
              <a:t>travel from </a:t>
            </a:r>
            <a:r>
              <a:rPr sz="2400" dirty="0">
                <a:latin typeface="Times New Roman"/>
                <a:cs typeface="Times New Roman"/>
              </a:rPr>
              <a:t>the </a:t>
            </a:r>
            <a:r>
              <a:rPr sz="2400" spc="-5" dirty="0">
                <a:latin typeface="Times New Roman"/>
                <a:cs typeface="Times New Roman"/>
              </a:rPr>
              <a:t>source </a:t>
            </a:r>
            <a:r>
              <a:rPr sz="2400" dirty="0">
                <a:latin typeface="Times New Roman"/>
                <a:cs typeface="Times New Roman"/>
              </a:rPr>
              <a:t>to destination </a:t>
            </a:r>
            <a:r>
              <a:rPr sz="2400" spc="5" dirty="0">
                <a:latin typeface="Times New Roman"/>
                <a:cs typeface="Times New Roman"/>
              </a:rPr>
              <a:t>in  </a:t>
            </a:r>
            <a:r>
              <a:rPr sz="2400" spc="-10" dirty="0">
                <a:latin typeface="Times New Roman"/>
                <a:cs typeface="Times New Roman"/>
              </a:rPr>
              <a:t>several </a:t>
            </a:r>
            <a:r>
              <a:rPr sz="2400" spc="-5" dirty="0">
                <a:latin typeface="Times New Roman"/>
                <a:cs typeface="Times New Roman"/>
              </a:rPr>
              <a:t>ways: ground </a:t>
            </a:r>
            <a:r>
              <a:rPr sz="2400" dirty="0">
                <a:latin typeface="Times New Roman"/>
                <a:cs typeface="Times New Roman"/>
              </a:rPr>
              <a:t>propagation, </a:t>
            </a:r>
            <a:r>
              <a:rPr sz="2400" spc="5" dirty="0">
                <a:latin typeface="Times New Roman"/>
                <a:cs typeface="Times New Roman"/>
              </a:rPr>
              <a:t>sky </a:t>
            </a:r>
            <a:r>
              <a:rPr sz="2400" spc="-5" dirty="0">
                <a:latin typeface="Times New Roman"/>
                <a:cs typeface="Times New Roman"/>
              </a:rPr>
              <a:t>propagation, and line-of-  sight propagation, </a:t>
            </a:r>
            <a:r>
              <a:rPr sz="2400" spc="-10" dirty="0">
                <a:latin typeface="Times New Roman"/>
                <a:cs typeface="Times New Roman"/>
              </a:rPr>
              <a:t>as </a:t>
            </a:r>
            <a:r>
              <a:rPr sz="2400" spc="-5" dirty="0">
                <a:latin typeface="Times New Roman"/>
                <a:cs typeface="Times New Roman"/>
              </a:rPr>
              <a:t>shown </a:t>
            </a:r>
            <a:r>
              <a:rPr sz="2400" dirty="0">
                <a:latin typeface="Times New Roman"/>
                <a:cs typeface="Times New Roman"/>
              </a:rPr>
              <a:t>in</a:t>
            </a:r>
            <a:r>
              <a:rPr sz="2400" spc="75" dirty="0">
                <a:latin typeface="Times New Roman"/>
                <a:cs typeface="Times New Roman"/>
              </a:rPr>
              <a:t> </a:t>
            </a:r>
            <a:r>
              <a:rPr sz="2400" spc="-10" dirty="0">
                <a:latin typeface="Times New Roman"/>
                <a:cs typeface="Times New Roman"/>
              </a:rPr>
              <a:t>Figure</a:t>
            </a:r>
            <a:endParaRPr sz="2400">
              <a:latin typeface="Times New Roman"/>
              <a:cs typeface="Times New Roman"/>
            </a:endParaRPr>
          </a:p>
        </p:txBody>
      </p:sp>
      <p:sp>
        <p:nvSpPr>
          <p:cNvPr id="6" name="object 6"/>
          <p:cNvSpPr/>
          <p:nvPr/>
        </p:nvSpPr>
        <p:spPr>
          <a:xfrm>
            <a:off x="521208" y="2782823"/>
            <a:ext cx="7650480" cy="328190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TotalTime>
  <Words>6069</Words>
  <Application>Microsoft Office PowerPoint</Application>
  <PresentationFormat>On-screen Show (4:3)</PresentationFormat>
  <Paragraphs>802</Paragraphs>
  <Slides>137</Slides>
  <Notes>8</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Office Theme</vt:lpstr>
      <vt:lpstr>UNIT-I</vt:lpstr>
      <vt:lpstr>Contents</vt:lpstr>
      <vt:lpstr>Introduction:  A data communications system has five components</vt:lpstr>
      <vt:lpstr>Contd..</vt:lpstr>
      <vt:lpstr>Contd..</vt:lpstr>
      <vt:lpstr>Slide 6</vt:lpstr>
      <vt:lpstr>Slide 7</vt:lpstr>
      <vt:lpstr>Slide 8</vt:lpstr>
      <vt:lpstr>Slide 9</vt:lpstr>
      <vt:lpstr>NETWORK</vt:lpstr>
      <vt:lpstr>Network Criteria</vt:lpstr>
      <vt:lpstr>USES OF NETWORKS</vt:lpstr>
      <vt:lpstr>USES OF NETWORKS</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Comparison of Network Topologies </vt:lpstr>
      <vt:lpstr>Slide 28</vt:lpstr>
      <vt:lpstr>Local Area Networks (LANs)</vt:lpstr>
      <vt:lpstr>Local Area Networks (LANs)</vt:lpstr>
      <vt:lpstr>Metropolitan Area Networks (MANs)</vt:lpstr>
      <vt:lpstr>Metropolitan Area Networks (MANs)</vt:lpstr>
      <vt:lpstr>Wide Area Networks(WANs)</vt:lpstr>
      <vt:lpstr>Slide 34</vt:lpstr>
      <vt:lpstr>Wide Area Networks(WANs)</vt:lpstr>
      <vt:lpstr>Slide 36</vt:lpstr>
      <vt:lpstr>Disadvantages of Wide Area Network: </vt:lpstr>
      <vt:lpstr>Reference Models : OSI Model, TCP/IP Model,</vt:lpstr>
      <vt:lpstr>Tasks involved in sending a letter</vt:lpstr>
      <vt:lpstr>Reference Models : OSI Model, TCP/IP Model,</vt:lpstr>
      <vt:lpstr>OSI Reference Model</vt:lpstr>
      <vt:lpstr>Seven layers of the OSI model</vt:lpstr>
      <vt:lpstr>Computer Network Models : Architecture And Layers of OSI Reference Model</vt:lpstr>
      <vt:lpstr>Physical Layer (Layer 1) :</vt:lpstr>
      <vt:lpstr>Physical Layer (Layer 1) :</vt:lpstr>
      <vt:lpstr>Physical Layer (Layer 1) :</vt:lpstr>
      <vt:lpstr>Data Link Layer (DLL) (Layer 2) : </vt:lpstr>
      <vt:lpstr>Slide 48</vt:lpstr>
      <vt:lpstr>Slide 49</vt:lpstr>
      <vt:lpstr>Data Link Layer (DLL) (Layer 2) : </vt:lpstr>
      <vt:lpstr>Network Layer (Layer 3) :</vt:lpstr>
      <vt:lpstr>Network Layer (Layer 3) :</vt:lpstr>
      <vt:lpstr>Transport Layer(Layer 4) :</vt:lpstr>
      <vt:lpstr>Transport Layer(Layer 4) :</vt:lpstr>
      <vt:lpstr>Functions of Transport Layer(Layer 4) :</vt:lpstr>
      <vt:lpstr>Session Layer (Layer 5) :</vt:lpstr>
      <vt:lpstr>Session Layer (Layer 5) :</vt:lpstr>
      <vt:lpstr>Functions of Session layer</vt:lpstr>
      <vt:lpstr>Presentation Layer (Layer 6) :</vt:lpstr>
      <vt:lpstr>Presentation Layer (Layer 6) :</vt:lpstr>
      <vt:lpstr>Application Layer (Layer 7) :</vt:lpstr>
      <vt:lpstr>Application Layer (Layer 7) :</vt:lpstr>
      <vt:lpstr>SUMMARY:</vt:lpstr>
      <vt:lpstr>An exchange using the OSI model</vt:lpstr>
      <vt:lpstr>Slide 65</vt:lpstr>
      <vt:lpstr>TCP/IP Model(Contd..)</vt:lpstr>
      <vt:lpstr>Slide 67</vt:lpstr>
      <vt:lpstr>Application Layer</vt:lpstr>
      <vt:lpstr>Transport layer</vt:lpstr>
      <vt:lpstr>Network layer</vt:lpstr>
      <vt:lpstr>Network interface layer</vt:lpstr>
      <vt:lpstr>Slide 72</vt:lpstr>
      <vt:lpstr>Slide 73</vt:lpstr>
      <vt:lpstr>1. Transmission Media</vt:lpstr>
      <vt:lpstr>Slide 75</vt:lpstr>
      <vt:lpstr>Classification of Transmission media</vt:lpstr>
      <vt:lpstr>Contd..</vt:lpstr>
      <vt:lpstr>Causes Of Transmission Impairment: </vt:lpstr>
      <vt:lpstr>Guided Media </vt:lpstr>
      <vt:lpstr>1.Twisted-pair cable</vt:lpstr>
      <vt:lpstr>Twisted-pair cable(contd.)</vt:lpstr>
      <vt:lpstr>Contd..</vt:lpstr>
      <vt:lpstr>i). Unshielded Twisted-Pair Cable</vt:lpstr>
      <vt:lpstr>i). Unshielded Twisted-Pair Cable</vt:lpstr>
      <vt:lpstr>Contd..</vt:lpstr>
      <vt:lpstr>ii). Shielded Twisted Pair(STP)</vt:lpstr>
      <vt:lpstr>Contd..</vt:lpstr>
      <vt:lpstr>2. Coaxial Cable</vt:lpstr>
      <vt:lpstr>Contd..</vt:lpstr>
      <vt:lpstr>Categories of coaxial cables</vt:lpstr>
      <vt:lpstr>Coaxial Cable Applications</vt:lpstr>
      <vt:lpstr>Fiber-Optic Cable</vt:lpstr>
      <vt:lpstr>Optical Fiber</vt:lpstr>
      <vt:lpstr>Fiber-Optic Cable(Contd.)</vt:lpstr>
      <vt:lpstr>Areas of Application</vt:lpstr>
      <vt:lpstr>Slide 96</vt:lpstr>
      <vt:lpstr>Slide 97</vt:lpstr>
      <vt:lpstr>Slide 98</vt:lpstr>
      <vt:lpstr>Slide 99</vt:lpstr>
      <vt:lpstr>Ground propagation:</vt:lpstr>
      <vt:lpstr>UNGUIDED MEDIA: WIRELESS</vt:lpstr>
      <vt:lpstr>Unguided Media – Radio Waves</vt:lpstr>
      <vt:lpstr>Infrared</vt:lpstr>
      <vt:lpstr>Micro waves Transmission</vt:lpstr>
      <vt:lpstr>Switched network</vt:lpstr>
      <vt:lpstr>Slide 106</vt:lpstr>
      <vt:lpstr>SWITCHING DEFINITION</vt:lpstr>
      <vt:lpstr>1.Circuit Switching  </vt:lpstr>
      <vt:lpstr>Slide 109</vt:lpstr>
      <vt:lpstr>Slide 110</vt:lpstr>
      <vt:lpstr>Contd..</vt:lpstr>
      <vt:lpstr>Slide 112</vt:lpstr>
      <vt:lpstr>Delay</vt:lpstr>
      <vt:lpstr>2. Message Switching </vt:lpstr>
      <vt:lpstr>Slide 115</vt:lpstr>
      <vt:lpstr>Slide 116</vt:lpstr>
      <vt:lpstr>3.Packet Switching </vt:lpstr>
      <vt:lpstr>3.Packet Switching </vt:lpstr>
      <vt:lpstr>Approaches Of Packet Switching:  </vt:lpstr>
      <vt:lpstr> DATAGRAM NETWORKS</vt:lpstr>
      <vt:lpstr>Slide 121</vt:lpstr>
      <vt:lpstr>Slide 122</vt:lpstr>
      <vt:lpstr>Contd..</vt:lpstr>
      <vt:lpstr>VIRTUAL-CIRCUIT NETWORKS</vt:lpstr>
      <vt:lpstr>Slide 125</vt:lpstr>
      <vt:lpstr>Slide 126</vt:lpstr>
      <vt:lpstr>Slide 127</vt:lpstr>
      <vt:lpstr>History of Internet</vt:lpstr>
      <vt:lpstr>Slide 129</vt:lpstr>
      <vt:lpstr>INTERNET</vt:lpstr>
      <vt:lpstr>Basics of Internet Architecture </vt:lpstr>
      <vt:lpstr>Layers of Internet Architecture </vt:lpstr>
      <vt:lpstr>Contd..</vt:lpstr>
      <vt:lpstr>THE INTERNET TODAY</vt:lpstr>
      <vt:lpstr>Slide 135</vt:lpstr>
      <vt:lpstr>Slide 136</vt:lpstr>
      <vt:lpstr>Slide 137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dc:title>
  <cp:lastModifiedBy>MRCET_ECE</cp:lastModifiedBy>
  <cp:revision>29</cp:revision>
  <dcterms:created xsi:type="dcterms:W3CDTF">2022-01-17T17:35:30Z</dcterms:created>
  <dcterms:modified xsi:type="dcterms:W3CDTF">2022-02-05T09:57:30Z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2022-01-17T00:00:00Z</vt:filetime>
  </property>
</Properties>
</file>